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9" r:id="rId8"/>
    <p:sldId id="262" r:id="rId9"/>
    <p:sldId id="265" r:id="rId10"/>
    <p:sldId id="266" r:id="rId11"/>
    <p:sldId id="263" r:id="rId12"/>
    <p:sldId id="267" r:id="rId13"/>
    <p:sldId id="27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301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1"/>
          </a:solid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2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7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7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5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7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3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2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9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839A1C-34CB-4C3C-8531-CA67525FDE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FA231-F273-344F-884B-3F8375820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6590" y="403085"/>
            <a:ext cx="5452533" cy="4792165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5100" dirty="0"/>
              <a:t>Πλατφόρμα</a:t>
            </a:r>
            <a:r>
              <a:rPr lang="en-US" sz="5100" dirty="0"/>
              <a:t> </a:t>
            </a:r>
            <a:r>
              <a:rPr lang="el-GR" sz="5100" dirty="0"/>
              <a:t>ελέγχου διασποράς στην κοινότητα</a:t>
            </a:r>
            <a:r>
              <a:rPr lang="en-US" sz="5100" dirty="0"/>
              <a:t>:</a:t>
            </a:r>
            <a:br>
              <a:rPr lang="en-US" sz="5100" dirty="0"/>
            </a:br>
            <a:r>
              <a:rPr lang="el-GR" sz="5100" dirty="0"/>
              <a:t>Τυχαίο δωρεάν τεστ σε πολίτες</a:t>
            </a:r>
            <a:endParaRPr lang="en-US" sz="5100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="" xmlns:a16="http://schemas.microsoft.com/office/drawing/2014/main" id="{FAC94EAF-F7F7-4727-AE69-A7036B4A51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6BE987-6755-3147-BF8E-5FC52431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76774"/>
            <a:ext cx="5182903" cy="2294852"/>
          </a:xfrm>
          <a:effectLst/>
        </p:spPr>
        <p:txBody>
          <a:bodyPr anchor="ctr">
            <a:normAutofit fontScale="92500"/>
          </a:bodyPr>
          <a:lstStyle/>
          <a:p>
            <a:pPr algn="ctr"/>
            <a:endParaRPr lang="el-GR" sz="2800" dirty="0"/>
          </a:p>
          <a:p>
            <a:pPr algn="ctr"/>
            <a:r>
              <a:rPr lang="en-US" sz="6000" b="1" dirty="0" err="1"/>
              <a:t>testing.gov.gr</a:t>
            </a:r>
            <a:endParaRPr lang="en-US" sz="6000" b="1" dirty="0"/>
          </a:p>
        </p:txBody>
      </p:sp>
      <p:pic>
        <p:nvPicPr>
          <p:cNvPr id="1026" name="Picture 2" descr="Αρχική σελίδα ΚΕΕΛΠΝΟ">
            <a:extLst>
              <a:ext uri="{FF2B5EF4-FFF2-40B4-BE49-F238E27FC236}">
                <a16:creationId xmlns="" xmlns:a16="http://schemas.microsoft.com/office/drawing/2014/main" id="{7784DB85-AC16-A942-8795-D844650A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69" y="5197866"/>
            <a:ext cx="1365691" cy="15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ρχική σελίδα">
            <a:extLst>
              <a:ext uri="{FF2B5EF4-FFF2-40B4-BE49-F238E27FC236}">
                <a16:creationId xmlns="" xmlns:a16="http://schemas.microsoft.com/office/drawing/2014/main" id="{7FC23937-3FD8-BD42-B8E8-5F521069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" y="5195249"/>
            <a:ext cx="1424693" cy="142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1A615857-7A36-EF46-8444-8D91AF1A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871" y="3674951"/>
            <a:ext cx="593215" cy="6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">
            <a:extLst>
              <a:ext uri="{FF2B5EF4-FFF2-40B4-BE49-F238E27FC236}">
                <a16:creationId xmlns="" xmlns:a16="http://schemas.microsoft.com/office/drawing/2014/main" id="{B676C01D-4644-ED4E-996D-C002D387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51" y="5132468"/>
            <a:ext cx="1487643" cy="17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>
            <a:extLst>
              <a:ext uri="{FF2B5EF4-FFF2-40B4-BE49-F238E27FC236}">
                <a16:creationId xmlns="" xmlns:a16="http://schemas.microsoft.com/office/drawing/2014/main" id="{B2289FE0-8C37-554A-87EA-B54992369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Οδηγίες προστασίας από αναπνευστική λοίμωξη από το νέο κοροναϊό - Εγκύκλιοι  - Υπουργείο Υγείας">
            <a:extLst>
              <a:ext uri="{FF2B5EF4-FFF2-40B4-BE49-F238E27FC236}">
                <a16:creationId xmlns="" xmlns:a16="http://schemas.microsoft.com/office/drawing/2014/main" id="{D38E783B-4BE4-A54E-A309-9655DB87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2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="" xmlns:a16="http://schemas.microsoft.com/office/drawing/2014/main" id="{214BF822-72B1-6841-8BB5-BB91B4DFC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35" y="5701749"/>
            <a:ext cx="3200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2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CB47B-1753-9E4D-B0EB-7C1562EC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ΑΙΤΗΣΗ (2)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4EF3C9-2493-EF46-8052-BB237583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391" y="2468673"/>
            <a:ext cx="5999725" cy="3541715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EF2BA7E-CF2C-774A-85D0-D785B9657E7A}"/>
              </a:ext>
            </a:extLst>
          </p:cNvPr>
          <p:cNvSpPr txBox="1">
            <a:spLocks/>
          </p:cNvSpPr>
          <p:nvPr/>
        </p:nvSpPr>
        <p:spPr>
          <a:xfrm>
            <a:off x="1043985" y="2990056"/>
            <a:ext cx="9905999" cy="354171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5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testing.gov.gr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7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1E9F74-4676-584A-8568-50ED6117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ΕΠΙΛΟΓΗ</a:t>
            </a:r>
            <a:endParaRPr lang="en-US" dirty="0"/>
          </a:p>
        </p:txBody>
      </p:sp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A8FADE81-CCC7-BE42-854B-59DB605E1AEC}"/>
              </a:ext>
            </a:extLst>
          </p:cNvPr>
          <p:cNvSpPr txBox="1"/>
          <p:nvPr/>
        </p:nvSpPr>
        <p:spPr>
          <a:xfrm>
            <a:off x="7420304" y="2506991"/>
            <a:ext cx="3074794" cy="3010940"/>
          </a:xfrm>
          <a:prstGeom prst="rect">
            <a:avLst/>
          </a:prstGeom>
          <a:solidFill>
            <a:schemeClr val="lt1"/>
          </a:solidFill>
          <a:ln w="57150"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MONA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ΔΙΚΟΣ ΚΩΔΙΚΟΣ ΠΡΟΣΚΛΗΣΗΣ: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1000000000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EXEI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 TE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COVID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-19 Σ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IEY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KENTPO Y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EIA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Ξ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Σ, Λ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ΩΦ.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AΛEΞANΔPAΣ 119, AΘHNA ΣTIΣ 22/12/2020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ΩΡΑ: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8ΠM-9ΠM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ΑΡΙΘΜΟΣ ΕΠΙΚΟΙΝΩΝΙΑΣ ΕΞΕΤΑΖΟΜΕΝΟΥ  6999877818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F3FCCE-E667-E541-9433-C2C4693F3C7C}"/>
              </a:ext>
            </a:extLst>
          </p:cNvPr>
          <p:cNvSpPr txBox="1"/>
          <p:nvPr/>
        </p:nvSpPr>
        <p:spPr>
          <a:xfrm>
            <a:off x="1151924" y="2506991"/>
            <a:ext cx="5448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Πλήρης </a:t>
            </a:r>
            <a:r>
              <a:rPr lang="el-GR" dirty="0" err="1"/>
              <a:t>τυχαιοποίηση</a:t>
            </a:r>
            <a:r>
              <a:rPr lang="el-GR" dirty="0"/>
              <a:t> με βάση τη διαθεσιμότητα </a:t>
            </a:r>
            <a:br>
              <a:rPr lang="el-GR" dirty="0"/>
            </a:br>
            <a:r>
              <a:rPr lang="el-GR" dirty="0"/>
              <a:t>ελ</a:t>
            </a:r>
            <a:r>
              <a:rPr lang="en-US" dirty="0" err="1"/>
              <a:t>έ</a:t>
            </a:r>
            <a:r>
              <a:rPr lang="el-GR" dirty="0" err="1"/>
              <a:t>γχων</a:t>
            </a:r>
            <a:r>
              <a:rPr lang="el-GR" dirty="0"/>
              <a:t> ανά Ταχυδρομικό Κώδικα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</a:t>
            </a:r>
            <a:r>
              <a:rPr lang="el-GR" b="1" dirty="0"/>
              <a:t>μοναδικός</a:t>
            </a:r>
            <a:r>
              <a:rPr lang="el-GR" dirty="0"/>
              <a:t> κωδικός πρέπει να επιδειχθεί στο υγειονομικό προσωπικό </a:t>
            </a:r>
            <a:r>
              <a:rPr lang="el-GR" b="1" dirty="0"/>
              <a:t>την ώρα του ραντεβού </a:t>
            </a:r>
            <a:r>
              <a:rPr lang="el-GR" dirty="0"/>
              <a:t>και </a:t>
            </a:r>
            <a:r>
              <a:rPr lang="el-GR" b="1" dirty="0"/>
              <a:t>στο συγκεκριμένο κέντρο εξέτασης</a:t>
            </a:r>
            <a:r>
              <a:rPr lang="el-G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Σε περίπτωση που μοιραστείτε τον κωδικό σας με κάποιον άλλο, αν χρησιμοποιηθεί δεν θα μπορέσετε να πραγματοποιήσετε το </a:t>
            </a:r>
            <a:r>
              <a:rPr lang="en-US" dirty="0"/>
              <a:t>test.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629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1E9F74-4676-584A-8568-50ED6117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Διευκόλυνση των πολιτών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l-GR" dirty="0"/>
              <a:t>ασφάλεια των δεδομένων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F3FCCE-E667-E541-9433-C2C4693F3C7C}"/>
              </a:ext>
            </a:extLst>
          </p:cNvPr>
          <p:cNvSpPr txBox="1"/>
          <p:nvPr/>
        </p:nvSpPr>
        <p:spPr>
          <a:xfrm>
            <a:off x="810001" y="2097088"/>
            <a:ext cx="101522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Κατά τη διάρκεια του απαγορευτικού (</a:t>
            </a:r>
            <a:r>
              <a:rPr lang="en-US" dirty="0"/>
              <a:t>lockdown) </a:t>
            </a:r>
            <a:r>
              <a:rPr lang="el-GR" dirty="0"/>
              <a:t>το </a:t>
            </a:r>
            <a:r>
              <a:rPr lang="en-US" dirty="0"/>
              <a:t>SMS </a:t>
            </a:r>
            <a:r>
              <a:rPr lang="el-GR" dirty="0"/>
              <a:t>με το ραντεβού </a:t>
            </a:r>
            <a:r>
              <a:rPr lang="el-GR" b="1" dirty="0">
                <a:solidFill>
                  <a:srgbClr val="FF0000"/>
                </a:solidFill>
              </a:rPr>
              <a:t>επιτρέπει τη μετακίνηση.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</a:t>
            </a:r>
            <a:r>
              <a:rPr lang="en-US" dirty="0"/>
              <a:t>SMS </a:t>
            </a:r>
            <a:r>
              <a:rPr lang="el-GR" dirty="0"/>
              <a:t>με το ραντεβού </a:t>
            </a:r>
            <a:r>
              <a:rPr lang="el-GR" b="1" dirty="0" err="1">
                <a:solidFill>
                  <a:srgbClr val="FF0000"/>
                </a:solidFill>
              </a:rPr>
              <a:t>δικαιολογε</a:t>
            </a:r>
            <a:r>
              <a:rPr lang="en-US" b="1" dirty="0" err="1">
                <a:solidFill>
                  <a:srgbClr val="FF0000"/>
                </a:solidFill>
              </a:rPr>
              <a:t>ί</a:t>
            </a:r>
            <a:r>
              <a:rPr lang="el-GR" b="1" dirty="0">
                <a:solidFill>
                  <a:srgbClr val="FF0000"/>
                </a:solidFill>
              </a:rPr>
              <a:t> 3ωρη αποχή </a:t>
            </a:r>
            <a:r>
              <a:rPr lang="el-GR" dirty="0"/>
              <a:t>από την εργασία σας.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Τα δεδομένα των επιλεγμένων πολιτών </a:t>
            </a:r>
            <a:r>
              <a:rPr lang="el-GR" b="1" dirty="0">
                <a:solidFill>
                  <a:srgbClr val="FF0000"/>
                </a:solidFill>
              </a:rPr>
              <a:t>διαγράφονται άμεσα </a:t>
            </a:r>
            <a:r>
              <a:rPr lang="el-GR" dirty="0"/>
              <a:t>από τη Βάση Δεδομένων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 μέχρι το τέλος της πανδημίας υπάρχουν πολίτες στη βάση δεδομένων που δεν έχουν επιλεγεί, τα στοιχεία τους διαγράφονται </a:t>
            </a:r>
            <a:r>
              <a:rPr lang="el-GR" b="1" dirty="0">
                <a:solidFill>
                  <a:srgbClr val="FF0000"/>
                </a:solidFill>
              </a:rPr>
              <a:t>οριστικά και αμετάκλητα</a:t>
            </a:r>
            <a:r>
              <a:rPr lang="el-G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Τα δεδομένα επεξεργάζονται από τον Εθνικό Οργανισμό Δημόσιας Υγείας, και </a:t>
            </a:r>
            <a:r>
              <a:rPr lang="el-GR" b="1" dirty="0">
                <a:solidFill>
                  <a:srgbClr val="FF0000"/>
                </a:solidFill>
              </a:rPr>
              <a:t>μόνο τα στατιστικά συμπεράσματα</a:t>
            </a:r>
            <a:r>
              <a:rPr lang="el-GR" dirty="0"/>
              <a:t> κοινοποιούνται στους ειδικούς εμπειρογνώμονες.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Τα στατιστικά συμπεράσματα μπορούν να χρησιμοποιηθούν μόνο για την πρόληψη και αντιμετώπιση της πανδημίας και </a:t>
            </a:r>
            <a:r>
              <a:rPr lang="el-GR" b="1" dirty="0">
                <a:solidFill>
                  <a:srgbClr val="FF0000"/>
                </a:solidFill>
              </a:rPr>
              <a:t>καμία άλλη επιστημονική ή μη χρήση. </a:t>
            </a:r>
          </a:p>
        </p:txBody>
      </p:sp>
    </p:spTree>
    <p:extLst>
      <p:ext uri="{BB962C8B-B14F-4D97-AF65-F5344CB8AC3E}">
        <p14:creationId xmlns:p14="http://schemas.microsoft.com/office/powerpoint/2010/main" val="2516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7DBD2-9D20-6843-8637-5362A591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 err="1"/>
              <a:t>πιχειρησιακή</a:t>
            </a:r>
            <a:r>
              <a:rPr lang="el-GR" dirty="0"/>
              <a:t> δομή και ροή πληροφορίας</a:t>
            </a:r>
            <a:endParaRPr lang="en-US" dirty="0"/>
          </a:p>
        </p:txBody>
      </p:sp>
      <p:sp>
        <p:nvSpPr>
          <p:cNvPr id="4" name="Can 3">
            <a:extLst>
              <a:ext uri="{FF2B5EF4-FFF2-40B4-BE49-F238E27FC236}">
                <a16:creationId xmlns="" xmlns:a16="http://schemas.microsoft.com/office/drawing/2014/main" id="{0C61F794-A48C-FE43-B5A7-6FF8ABC9D85A}"/>
              </a:ext>
            </a:extLst>
          </p:cNvPr>
          <p:cNvSpPr/>
          <p:nvPr/>
        </p:nvSpPr>
        <p:spPr>
          <a:xfrm>
            <a:off x="140033" y="2940366"/>
            <a:ext cx="1724891" cy="2348345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A508A8-0547-AD4C-A0F3-4AFC3656A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011"/>
            <a:ext cx="2004955" cy="504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A03A1A-1697-4349-B9D4-3647BE341029}"/>
              </a:ext>
            </a:extLst>
          </p:cNvPr>
          <p:cNvSpPr txBox="1"/>
          <p:nvPr/>
        </p:nvSpPr>
        <p:spPr>
          <a:xfrm rot="16200000">
            <a:off x="71636" y="4094339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testing.gov.gr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F8AB050-A3F1-7240-A9D0-DB7277DE5631}"/>
              </a:ext>
            </a:extLst>
          </p:cNvPr>
          <p:cNvCxnSpPr>
            <a:cxnSpLocks/>
          </p:cNvCxnSpPr>
          <p:nvPr/>
        </p:nvCxnSpPr>
        <p:spPr>
          <a:xfrm>
            <a:off x="1892378" y="4114537"/>
            <a:ext cx="25287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D9A931-5CB8-2643-8B2A-3331D76B6AE9}"/>
              </a:ext>
            </a:extLst>
          </p:cNvPr>
          <p:cNvSpPr txBox="1"/>
          <p:nvPr/>
        </p:nvSpPr>
        <p:spPr>
          <a:xfrm>
            <a:off x="1864923" y="3652872"/>
            <a:ext cx="2192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Τυχαιοπο</a:t>
            </a:r>
            <a:r>
              <a:rPr lang="en-US" dirty="0" err="1"/>
              <a:t>ί</a:t>
            </a:r>
            <a:r>
              <a:rPr lang="el-GR" dirty="0" err="1"/>
              <a:t>ηση</a:t>
            </a:r>
            <a:r>
              <a:rPr lang="el-GR" dirty="0"/>
              <a:t> 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και αποστολή </a:t>
            </a:r>
            <a:r>
              <a:rPr lang="en-US" dirty="0"/>
              <a:t>SMS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F70F3DD-7B7E-8F46-B358-A4B619EA6F59}"/>
              </a:ext>
            </a:extLst>
          </p:cNvPr>
          <p:cNvCxnSpPr>
            <a:cxnSpLocks/>
          </p:cNvCxnSpPr>
          <p:nvPr/>
        </p:nvCxnSpPr>
        <p:spPr>
          <a:xfrm>
            <a:off x="4043298" y="2735969"/>
            <a:ext cx="0" cy="30329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C6AFFC1-1BFE-8241-BA4A-98944D5B976D}"/>
              </a:ext>
            </a:extLst>
          </p:cNvPr>
          <p:cNvCxnSpPr/>
          <p:nvPr/>
        </p:nvCxnSpPr>
        <p:spPr>
          <a:xfrm>
            <a:off x="4057406" y="2735969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5DD03AE9-DC9B-2742-AE2E-30E42E5D08B3}"/>
              </a:ext>
            </a:extLst>
          </p:cNvPr>
          <p:cNvCxnSpPr/>
          <p:nvPr/>
        </p:nvCxnSpPr>
        <p:spPr>
          <a:xfrm>
            <a:off x="4070752" y="4119000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B73C8368-C4F4-564E-9F5A-F7B8FA2A61CD}"/>
              </a:ext>
            </a:extLst>
          </p:cNvPr>
          <p:cNvCxnSpPr>
            <a:cxnSpLocks/>
          </p:cNvCxnSpPr>
          <p:nvPr/>
        </p:nvCxnSpPr>
        <p:spPr>
          <a:xfrm flipV="1">
            <a:off x="4070751" y="5768940"/>
            <a:ext cx="968098" cy="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 descr="Αρχική σελίδα">
            <a:extLst>
              <a:ext uri="{FF2B5EF4-FFF2-40B4-BE49-F238E27FC236}">
                <a16:creationId xmlns="" xmlns:a16="http://schemas.microsoft.com/office/drawing/2014/main" id="{809A0AF0-A973-1F46-9FA5-9E12AC5A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41" y="2201097"/>
            <a:ext cx="1069743" cy="10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Logo">
            <a:extLst>
              <a:ext uri="{FF2B5EF4-FFF2-40B4-BE49-F238E27FC236}">
                <a16:creationId xmlns="" xmlns:a16="http://schemas.microsoft.com/office/drawing/2014/main" id="{F2A205D9-839E-0341-8812-AC77A9A5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65" y="2149032"/>
            <a:ext cx="1117010" cy="12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9CC1A19-CF82-6144-9905-766768157E4E}"/>
              </a:ext>
            </a:extLst>
          </p:cNvPr>
          <p:cNvSpPr/>
          <p:nvPr/>
        </p:nvSpPr>
        <p:spPr>
          <a:xfrm>
            <a:off x="4485018" y="3744950"/>
            <a:ext cx="2870990" cy="718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2">
            <a:extLst>
              <a:ext uri="{FF2B5EF4-FFF2-40B4-BE49-F238E27FC236}">
                <a16:creationId xmlns="" xmlns:a16="http://schemas.microsoft.com/office/drawing/2014/main" id="{671B0438-5B90-4C4E-A6DA-9E1C5AF8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99" y="3762341"/>
            <a:ext cx="2870982" cy="6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Αρχική σελίδα ΚΕΕΛΠΝΟ">
            <a:extLst>
              <a:ext uri="{FF2B5EF4-FFF2-40B4-BE49-F238E27FC236}">
                <a16:creationId xmlns="" xmlns:a16="http://schemas.microsoft.com/office/drawing/2014/main" id="{F0C88E8E-940D-964F-A93A-B25E2C08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41" y="5092306"/>
            <a:ext cx="1365691" cy="15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n 28">
            <a:extLst>
              <a:ext uri="{FF2B5EF4-FFF2-40B4-BE49-F238E27FC236}">
                <a16:creationId xmlns="" xmlns:a16="http://schemas.microsoft.com/office/drawing/2014/main" id="{C78CB6F0-BC9B-FA4C-A84A-A8B8B310E0D5}"/>
              </a:ext>
            </a:extLst>
          </p:cNvPr>
          <p:cNvSpPr/>
          <p:nvPr/>
        </p:nvSpPr>
        <p:spPr>
          <a:xfrm>
            <a:off x="8248934" y="2940366"/>
            <a:ext cx="1724891" cy="2348345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Εθνικό 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Μητρώο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Ασθενών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COVID-19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EF0DA274-83A9-4C4D-A6B7-F88A5DC10490}"/>
              </a:ext>
            </a:extLst>
          </p:cNvPr>
          <p:cNvCxnSpPr/>
          <p:nvPr/>
        </p:nvCxnSpPr>
        <p:spPr>
          <a:xfrm>
            <a:off x="7487541" y="2597468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982CDDA-3005-3347-A4E1-1FECB4BBD9EE}"/>
              </a:ext>
            </a:extLst>
          </p:cNvPr>
          <p:cNvCxnSpPr>
            <a:cxnSpLocks/>
          </p:cNvCxnSpPr>
          <p:nvPr/>
        </p:nvCxnSpPr>
        <p:spPr>
          <a:xfrm>
            <a:off x="7834158" y="2597468"/>
            <a:ext cx="0" cy="31714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E0561248-87EB-8540-B0A9-132505D02936}"/>
              </a:ext>
            </a:extLst>
          </p:cNvPr>
          <p:cNvCxnSpPr/>
          <p:nvPr/>
        </p:nvCxnSpPr>
        <p:spPr>
          <a:xfrm>
            <a:off x="7481489" y="4095205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4C429EC3-ADC7-D94D-998B-47A0AABE8594}"/>
              </a:ext>
            </a:extLst>
          </p:cNvPr>
          <p:cNvCxnSpPr>
            <a:cxnSpLocks/>
          </p:cNvCxnSpPr>
          <p:nvPr/>
        </p:nvCxnSpPr>
        <p:spPr>
          <a:xfrm>
            <a:off x="6884512" y="5768940"/>
            <a:ext cx="935539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61BA671F-4BDB-5D4F-BDCC-062CF424388D}"/>
              </a:ext>
            </a:extLst>
          </p:cNvPr>
          <p:cNvCxnSpPr/>
          <p:nvPr/>
        </p:nvCxnSpPr>
        <p:spPr>
          <a:xfrm>
            <a:off x="7832646" y="4096445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Αρχική σελίδα ΚΕΕΛΠΝΟ">
            <a:extLst>
              <a:ext uri="{FF2B5EF4-FFF2-40B4-BE49-F238E27FC236}">
                <a16:creationId xmlns="" xmlns:a16="http://schemas.microsoft.com/office/drawing/2014/main" id="{FDABF07B-9FD2-E44D-95E0-B1D6DF83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187" y="3396266"/>
            <a:ext cx="1365691" cy="15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103AA335-28DB-0441-870B-ABDD8D2EA84E}"/>
              </a:ext>
            </a:extLst>
          </p:cNvPr>
          <p:cNvCxnSpPr/>
          <p:nvPr/>
        </p:nvCxnSpPr>
        <p:spPr>
          <a:xfrm>
            <a:off x="10033457" y="4095205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0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2E161E-50BE-3840-A4AE-312433BD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προλάβουμε όλοι μαζί το τρίτο κύμα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5955DF-D122-4641-9E2C-FBF43481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Σας ευχαριστούμε για τη βοήθεια.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627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741101-0A91-C940-B944-0A86F36E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προσθήκη στην εθνική στρατηγική ελέγχων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958BED-0EA9-2F4D-84AD-29EAC8E06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12" y="4509655"/>
            <a:ext cx="10554574" cy="2014162"/>
          </a:xfrm>
        </p:spPr>
        <p:txBody>
          <a:bodyPr>
            <a:normAutofit fontScale="92500" lnSpcReduction="10000"/>
          </a:bodyPr>
          <a:lstStyle/>
          <a:p>
            <a:pPr lvl="1"/>
            <a:endParaRPr lang="el-GR" dirty="0"/>
          </a:p>
          <a:p>
            <a:r>
              <a:rPr lang="el-GR" dirty="0"/>
              <a:t>Με δεδομένη την αυξημένη δυνατότητα ελέγχων λόγω της έγκρισης των </a:t>
            </a:r>
            <a:r>
              <a:rPr lang="en-US" dirty="0"/>
              <a:t>rapid tests </a:t>
            </a:r>
            <a:r>
              <a:rPr lang="el-GR" b="1" dirty="0"/>
              <a:t>προσθέτουμε</a:t>
            </a:r>
            <a:r>
              <a:rPr lang="el-GR" dirty="0"/>
              <a:t> στη στρατηγική μας</a:t>
            </a:r>
          </a:p>
          <a:p>
            <a:pPr lvl="1"/>
            <a:r>
              <a:rPr lang="el-GR" sz="2400" b="1" dirty="0">
                <a:solidFill>
                  <a:srgbClr val="FF0000"/>
                </a:solidFill>
              </a:rPr>
              <a:t>Τυχαίους δειγματοληπτικούς ελέγχους ανά την επικράτεια: </a:t>
            </a:r>
          </a:p>
          <a:p>
            <a:pPr marL="457200" lvl="1" indent="0">
              <a:buNone/>
            </a:pPr>
            <a:r>
              <a:rPr lang="el-GR" sz="3200" b="1" dirty="0">
                <a:solidFill>
                  <a:srgbClr val="FF0000"/>
                </a:solidFill>
              </a:rPr>
              <a:t>12,000 </a:t>
            </a:r>
            <a:r>
              <a:rPr lang="en-US" sz="3200" b="1" dirty="0">
                <a:solidFill>
                  <a:srgbClr val="FF0000"/>
                </a:solidFill>
              </a:rPr>
              <a:t>tests </a:t>
            </a:r>
            <a:r>
              <a:rPr lang="el-GR" sz="3200" b="1" dirty="0">
                <a:solidFill>
                  <a:srgbClr val="FF0000"/>
                </a:solidFill>
              </a:rPr>
              <a:t>ημερησίως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84DA13-5318-A94B-B736-5982AA3D297B}"/>
              </a:ext>
            </a:extLst>
          </p:cNvPr>
          <p:cNvSpPr/>
          <p:nvPr/>
        </p:nvSpPr>
        <p:spPr>
          <a:xfrm>
            <a:off x="435992" y="25518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Η μέχρι τώρα στρατηγική ελέγχων από το δημόσιο τομέα περιλαμβάνει: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Έλεγχος συμπτωματικών (νοσοκομειακοί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l-GR" dirty="0">
                <a:solidFill>
                  <a:srgbClr val="00B050"/>
                </a:solidFill>
              </a:rPr>
              <a:t>και ΚΥ) 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Αντιμετώπιση συρροών</a:t>
            </a:r>
            <a:endParaRPr lang="el-GR" dirty="0"/>
          </a:p>
          <a:p>
            <a:pPr lvl="1"/>
            <a:r>
              <a:rPr lang="el-GR" dirty="0">
                <a:solidFill>
                  <a:srgbClr val="00B050"/>
                </a:solidFill>
              </a:rPr>
              <a:t>Δειγματοληψίες σε περιοχές υψηλής επίπτωσης- </a:t>
            </a:r>
            <a:r>
              <a:rPr lang="en-US" dirty="0" err="1">
                <a:solidFill>
                  <a:srgbClr val="00B050"/>
                </a:solidFill>
              </a:rPr>
              <a:t>drivethrough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rgbClr val="00B050"/>
                </a:solidFill>
              </a:rPr>
              <a:t>και πλατείες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Προληπτικοί-τακτικοί έλεγχοι (π.χ. ΜΦΗ)</a:t>
            </a:r>
            <a:endParaRPr lang="el-GR" dirty="0"/>
          </a:p>
        </p:txBody>
      </p:sp>
      <p:pic>
        <p:nvPicPr>
          <p:cNvPr id="11" name="Picture 10" descr="Chart, bar chart&#10;&#10;Description automatically generated">
            <a:extLst>
              <a:ext uri="{FF2B5EF4-FFF2-40B4-BE49-F238E27FC236}">
                <a16:creationId xmlns="" xmlns:a16="http://schemas.microsoft.com/office/drawing/2014/main" id="{22AB223D-F18A-724D-BBF5-F95B3EEB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92" y="2447928"/>
            <a:ext cx="5505766" cy="22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5AE1D4-2B28-C145-87FD-2A273810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01F960-0CC7-D548-9BD9-0D844C6B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469501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n-US" sz="2400" b="1" dirty="0">
                <a:solidFill>
                  <a:srgbClr val="FF0000"/>
                </a:solidFill>
              </a:rPr>
              <a:t>H </a:t>
            </a:r>
            <a:r>
              <a:rPr lang="el-GR" sz="2400" b="1" dirty="0">
                <a:solidFill>
                  <a:srgbClr val="FF0000"/>
                </a:solidFill>
              </a:rPr>
              <a:t>προστασία όλων μας μέσω:</a:t>
            </a:r>
          </a:p>
          <a:p>
            <a:pPr lvl="1"/>
            <a:r>
              <a:rPr lang="el-GR" sz="1800" b="1" dirty="0"/>
              <a:t>Της διακοπής αλυσίδων μετάδοσης</a:t>
            </a:r>
          </a:p>
          <a:p>
            <a:pPr lvl="1"/>
            <a:r>
              <a:rPr lang="el-GR" sz="1800" b="1" dirty="0"/>
              <a:t>Της έγκαιρης πρόβλεψης</a:t>
            </a:r>
          </a:p>
          <a:p>
            <a:pPr lvl="1"/>
            <a:r>
              <a:rPr lang="el-GR" sz="1800" b="1" dirty="0"/>
              <a:t>Της ανίχνευσης της αντικειμενικής </a:t>
            </a:r>
            <a:r>
              <a:rPr lang="el-GR" sz="1800" b="1" dirty="0" err="1"/>
              <a:t>ασυμπτωματικής</a:t>
            </a:r>
            <a:r>
              <a:rPr lang="el-GR" sz="1800" b="1" dirty="0"/>
              <a:t> διασποράς</a:t>
            </a:r>
            <a:endParaRPr lang="el-GR" sz="1800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7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A246D-FAA3-F242-B71F-70C98C23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C88082-5F84-684A-AE7C-E0FD08388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Νέα πλατφόρμα </a:t>
            </a:r>
            <a:r>
              <a:rPr lang="en-US" sz="2400" b="1" dirty="0" err="1">
                <a:solidFill>
                  <a:srgbClr val="00B050"/>
                </a:solidFill>
              </a:rPr>
              <a:t>testing.gov.gr</a:t>
            </a:r>
            <a:endParaRPr lang="en-US" sz="2400" b="1" dirty="0">
              <a:solidFill>
                <a:srgbClr val="00B050"/>
              </a:solidFill>
            </a:endParaRPr>
          </a:p>
          <a:p>
            <a:pPr lvl="1"/>
            <a:endParaRPr lang="en-US" dirty="0"/>
          </a:p>
          <a:p>
            <a:r>
              <a:rPr lang="el-GR" b="1" dirty="0"/>
              <a:t>386</a:t>
            </a:r>
            <a:r>
              <a:rPr lang="en-US" dirty="0"/>
              <a:t>  </a:t>
            </a:r>
            <a:r>
              <a:rPr lang="el-GR" dirty="0" err="1"/>
              <a:t>Σημε</a:t>
            </a:r>
            <a:r>
              <a:rPr lang="en-US" dirty="0" err="1"/>
              <a:t>ί</a:t>
            </a:r>
            <a:r>
              <a:rPr lang="el-GR" dirty="0"/>
              <a:t>α Ελέγχων</a:t>
            </a:r>
          </a:p>
          <a:p>
            <a:pPr lvl="1"/>
            <a:r>
              <a:rPr lang="el-GR" b="1" dirty="0"/>
              <a:t>278</a:t>
            </a:r>
            <a:r>
              <a:rPr lang="el-GR" dirty="0"/>
              <a:t> Σημεία Εξέτασης σε Κέντρα Υγείας</a:t>
            </a:r>
            <a:r>
              <a:rPr lang="en-US" dirty="0"/>
              <a:t> </a:t>
            </a:r>
            <a:endParaRPr lang="el-GR" dirty="0"/>
          </a:p>
          <a:p>
            <a:pPr lvl="1"/>
            <a:r>
              <a:rPr lang="el-GR" b="1" dirty="0"/>
              <a:t>98</a:t>
            </a:r>
            <a:r>
              <a:rPr lang="el-GR" dirty="0"/>
              <a:t> Σημεία Εξέτασης από Υγειονομικές Μονάδες των Ενόπλων Δυνάμεων</a:t>
            </a:r>
          </a:p>
          <a:p>
            <a:pPr lvl="1"/>
            <a:r>
              <a:rPr lang="el-GR" b="1" dirty="0"/>
              <a:t>10</a:t>
            </a:r>
            <a:r>
              <a:rPr lang="el-GR" dirty="0"/>
              <a:t> Σημεία Εξέτασης από Υγειονομικές Μονάδες του Εθνικού Οργανισμού Δημόσιας Υγείας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5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30C9F1-BBA5-954F-8D0C-75A320B5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Χρονοδιαγραμμα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90353F-9512-5341-BFA3-838D61317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684742"/>
            <a:ext cx="10554574" cy="3636511"/>
          </a:xfrm>
        </p:spPr>
        <p:txBody>
          <a:bodyPr/>
          <a:lstStyle/>
          <a:p>
            <a:r>
              <a:rPr lang="el-GR" dirty="0"/>
              <a:t>Η πλατφόρμα </a:t>
            </a:r>
            <a:r>
              <a:rPr lang="en-US" b="1" dirty="0" err="1">
                <a:solidFill>
                  <a:srgbClr val="FF0000"/>
                </a:solidFill>
              </a:rPr>
              <a:t>testing.gov.gr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dirty="0"/>
              <a:t>θα είναι διαθέσιμη τη </a:t>
            </a:r>
            <a:r>
              <a:rPr lang="el-GR" b="1" dirty="0"/>
              <a:t>Δευτέρα </a:t>
            </a:r>
            <a:r>
              <a:rPr lang="en-GB" b="1" dirty="0"/>
              <a:t>(</a:t>
            </a:r>
            <a:r>
              <a:rPr lang="el-GR" b="1" dirty="0"/>
              <a:t>βράδυ), 21/12/2020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Η πρώτη ομάδα 12,000 πολιτών θα ειδοποιηθεί το </a:t>
            </a:r>
            <a:r>
              <a:rPr lang="el-GR" b="1" dirty="0"/>
              <a:t>Σάββατο 26/12/2020</a:t>
            </a:r>
          </a:p>
          <a:p>
            <a:endParaRPr lang="el-GR" dirty="0"/>
          </a:p>
          <a:p>
            <a:r>
              <a:rPr lang="el-GR" dirty="0"/>
              <a:t>Τα πρώτα ραντεβού θα πραγματοποιηθούν την </a:t>
            </a:r>
            <a:r>
              <a:rPr lang="el-GR" b="1" dirty="0"/>
              <a:t>Δευτέρα 28/12/2020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9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2980EE-3EDA-8140-9BB8-D7421F22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Εδώ </a:t>
            </a:r>
            <a:r>
              <a:rPr lang="el-GR" dirty="0">
                <a:solidFill>
                  <a:srgbClr val="7030A0"/>
                </a:solidFill>
              </a:rPr>
              <a:t>χρειαζόμαστε τη </a:t>
            </a:r>
            <a:r>
              <a:rPr lang="el-GR" dirty="0" err="1">
                <a:solidFill>
                  <a:srgbClr val="7030A0"/>
                </a:solidFill>
              </a:rPr>
              <a:t>βοηθειά</a:t>
            </a:r>
            <a:r>
              <a:rPr lang="el-GR" dirty="0">
                <a:solidFill>
                  <a:srgbClr val="7030A0"/>
                </a:solidFill>
              </a:rPr>
              <a:t> σας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67D1AF-126F-AE47-8FC8-44655DF3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r>
              <a:rPr lang="el-GR" sz="2000" dirty="0"/>
              <a:t>Η συμμετοχή των πολιτών είναι καθοριστικής σημασίας </a:t>
            </a:r>
          </a:p>
          <a:p>
            <a:endParaRPr lang="el-GR" sz="2000" dirty="0"/>
          </a:p>
          <a:p>
            <a:pPr lvl="1"/>
            <a:r>
              <a:rPr lang="el-GR" dirty="0"/>
              <a:t>Για τους </a:t>
            </a:r>
            <a:r>
              <a:rPr lang="el-GR" b="1" dirty="0">
                <a:solidFill>
                  <a:srgbClr val="FF0000"/>
                </a:solidFill>
              </a:rPr>
              <a:t>ίδιους</a:t>
            </a:r>
            <a:r>
              <a:rPr lang="el-GR" dirty="0"/>
              <a:t> και την προστασία τους</a:t>
            </a:r>
          </a:p>
          <a:p>
            <a:pPr lvl="1"/>
            <a:r>
              <a:rPr lang="el-GR" dirty="0"/>
              <a:t>Για τους </a:t>
            </a:r>
            <a:r>
              <a:rPr lang="el-GR" b="1" dirty="0">
                <a:solidFill>
                  <a:srgbClr val="FF0000"/>
                </a:solidFill>
              </a:rPr>
              <a:t>ευπαθείς</a:t>
            </a:r>
            <a:r>
              <a:rPr lang="el-GR" dirty="0"/>
              <a:t> αγαπημένους τους</a:t>
            </a:r>
          </a:p>
          <a:p>
            <a:pPr lvl="1"/>
            <a:r>
              <a:rPr lang="el-GR" dirty="0"/>
              <a:t>Για το </a:t>
            </a:r>
            <a:r>
              <a:rPr lang="el-GR" b="1" dirty="0">
                <a:solidFill>
                  <a:srgbClr val="FF0000"/>
                </a:solidFill>
              </a:rPr>
              <a:t>σύνολο της χώρας </a:t>
            </a:r>
            <a:r>
              <a:rPr lang="el-GR" dirty="0"/>
              <a:t>ώστε να μεγιστοποιήσουμε τη δυνατότητα αποφυγής ενός τρίτου σκληρού κύματος της πανδημίας στη χώρα. </a:t>
            </a:r>
          </a:p>
          <a:p>
            <a:pPr lvl="1"/>
            <a:endParaRPr lang="el-GR" dirty="0"/>
          </a:p>
          <a:p>
            <a:r>
              <a:rPr lang="el-GR" sz="2000" dirty="0"/>
              <a:t>Από την αρχή της πανδημίας, προσπαθούμε </a:t>
            </a:r>
            <a:r>
              <a:rPr lang="el-GR" sz="2000" b="1" dirty="0">
                <a:solidFill>
                  <a:srgbClr val="00B050"/>
                </a:solidFill>
              </a:rPr>
              <a:t>όλοι μαζί</a:t>
            </a:r>
            <a:r>
              <a:rPr lang="el-GR" sz="2000" dirty="0"/>
              <a:t>. ‘</a:t>
            </a:r>
            <a:r>
              <a:rPr lang="el-GR" sz="2000" dirty="0" err="1"/>
              <a:t>Ετσι</a:t>
            </a:r>
            <a:r>
              <a:rPr lang="el-GR" sz="2000" dirty="0"/>
              <a:t> και τώρα ζητάμε τη </a:t>
            </a:r>
            <a:r>
              <a:rPr lang="el-GR" sz="2000" b="1" dirty="0">
                <a:solidFill>
                  <a:srgbClr val="00B050"/>
                </a:solidFill>
              </a:rPr>
              <a:t>βοήθειά σας </a:t>
            </a:r>
            <a:r>
              <a:rPr lang="el-GR" sz="2000" dirty="0"/>
              <a:t>για</a:t>
            </a:r>
            <a:r>
              <a:rPr lang="el-GR" sz="2000" b="1" dirty="0">
                <a:solidFill>
                  <a:srgbClr val="00B050"/>
                </a:solidFill>
              </a:rPr>
              <a:t> </a:t>
            </a:r>
            <a:r>
              <a:rPr lang="el-GR" sz="2000" dirty="0"/>
              <a:t>να προστατέψουμε όσα αγαπάμε μέχρι αυτός ο εφιάλτης να περάσει.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581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596BDC-D494-0641-9A4B-F2A892F2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Ποιους αφορά;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2AB9E6-4135-AB4F-8370-13C61B3F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91918"/>
            <a:ext cx="10554574" cy="3636511"/>
          </a:xfrm>
        </p:spPr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Κάθε πολίτη </a:t>
            </a:r>
            <a:r>
              <a:rPr lang="el-GR" dirty="0"/>
              <a:t>στην επικράτεια που θα ήθελε να εξεταστεί. </a:t>
            </a:r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Αν έχετε εκδηλώσει </a:t>
            </a:r>
            <a:r>
              <a:rPr lang="el-GR" b="1" dirty="0">
                <a:solidFill>
                  <a:srgbClr val="FF0000"/>
                </a:solidFill>
              </a:rPr>
              <a:t>συμπτώματα</a:t>
            </a:r>
            <a:r>
              <a:rPr lang="el-GR" dirty="0">
                <a:solidFill>
                  <a:srgbClr val="FF0000"/>
                </a:solidFill>
              </a:rPr>
              <a:t> παρακαλούμε επικοινωνήστε άμεσα με τον θεράποντα ιατρό. </a:t>
            </a:r>
          </a:p>
          <a:p>
            <a:endParaRPr lang="el-GR" dirty="0"/>
          </a:p>
          <a:p>
            <a:r>
              <a:rPr lang="el-GR" dirty="0"/>
              <a:t>Η αίτηση </a:t>
            </a:r>
            <a:r>
              <a:rPr lang="el-GR" b="1" dirty="0"/>
              <a:t>δεν εξασφαλίζει άμεσο έλεγχο</a:t>
            </a:r>
            <a:r>
              <a:rPr lang="el-GR" dirty="0"/>
              <a:t>: η επιλογή είναι προϊόν </a:t>
            </a:r>
            <a:r>
              <a:rPr lang="el-GR" dirty="0" err="1"/>
              <a:t>τυχαιοποίησης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4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CB47B-1753-9E4D-B0EB-7C1562EC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διαδικασία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138D7F-D0A1-DB4F-9506-6787243F2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985" y="2990056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testing.gov.gr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BB4A50-BC83-8540-94FE-FA0012413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236" y="618518"/>
            <a:ext cx="4605748" cy="58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2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1AB8354-A330-AC49-A2C8-CE395721AC99}"/>
              </a:ext>
            </a:extLst>
          </p:cNvPr>
          <p:cNvSpPr txBox="1">
            <a:spLocks/>
          </p:cNvSpPr>
          <p:nvPr/>
        </p:nvSpPr>
        <p:spPr>
          <a:xfrm>
            <a:off x="1043985" y="2990056"/>
            <a:ext cx="9905999" cy="354171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5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testing.gov.gr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CB47B-1753-9E4D-B0EB-7C1562EC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ΑΙΤΗΣΗ (1)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C2312B-BE41-A648-9AAA-309916C5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042" y="956523"/>
            <a:ext cx="6299602" cy="5234561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545785-786E-5744-B6D3-E1BCA0CB58A2}"/>
              </a:ext>
            </a:extLst>
          </p:cNvPr>
          <p:cNvSpPr txBox="1"/>
          <p:nvPr/>
        </p:nvSpPr>
        <p:spPr>
          <a:xfrm>
            <a:off x="2316802" y="2380456"/>
            <a:ext cx="2333580" cy="3139321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Ο ΚΩΔΙΚΟΣ ΕΠΑΛΗΘΕΥΣΗΣ ΓΙΑ ΤΟ </a:t>
            </a:r>
            <a:r>
              <a:rPr lang="en-US" b="1" dirty="0" err="1">
                <a:solidFill>
                  <a:schemeClr val="bg1"/>
                </a:solidFill>
              </a:rPr>
              <a:t>testing.gov.gr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ΕΙΝΑΙ 00000</a:t>
            </a:r>
            <a:r>
              <a:rPr lang="en-US" b="1" dirty="0">
                <a:solidFill>
                  <a:schemeClr val="bg1"/>
                </a:solidFill>
              </a:rPr>
              <a:t>. A</a:t>
            </a:r>
            <a:r>
              <a:rPr lang="el-GR" b="1" dirty="0">
                <a:solidFill>
                  <a:schemeClr val="bg1"/>
                </a:solidFill>
              </a:rPr>
              <a:t>Ν ΕΠΙΛΕΓΕΙΤΕ ΘΑ ΛΑΒΕΤΕ </a:t>
            </a:r>
            <a:r>
              <a:rPr lang="en-US" b="1" dirty="0">
                <a:solidFill>
                  <a:schemeClr val="bg1"/>
                </a:solidFill>
              </a:rPr>
              <a:t>SMS </a:t>
            </a:r>
            <a:r>
              <a:rPr lang="el-GR" b="1" dirty="0">
                <a:solidFill>
                  <a:schemeClr val="bg1"/>
                </a:solidFill>
              </a:rPr>
              <a:t>ΜΕ ΤΟ ΣΗΜΕΙΟ ΕΞΕΤΑΣΗΣ, ΤΗΝ ΩΡΑ ΚΑΙ ΤΗ ΜΕΡΑ ΠΟΥ ΘΑ ΓΙΝΕΙ Η ΔΕΙΓΜΑΤΟΛΗΨΙΑ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534</Words>
  <Application>Microsoft Office PowerPoint</Application>
  <PresentationFormat>Ευρεία οθόνη</PresentationFormat>
  <Paragraphs>83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2</vt:lpstr>
      <vt:lpstr>Quotable</vt:lpstr>
      <vt:lpstr>Πλατφόρμα ελέγχου διασποράς στην κοινότητα: Τυχαίο δωρεάν τεστ σε πολίτες</vt:lpstr>
      <vt:lpstr>Νέα προσθήκη στην εθνική στρατηγική ελέγχων</vt:lpstr>
      <vt:lpstr>Στόχος</vt:lpstr>
      <vt:lpstr>Υλοποίηση</vt:lpstr>
      <vt:lpstr>Χρονοδιαγραμμα</vt:lpstr>
      <vt:lpstr>Εδώ χρειαζόμαστε τη βοηθειά σας</vt:lpstr>
      <vt:lpstr>Ποιους αφορά;</vt:lpstr>
      <vt:lpstr>Η διαδικασία</vt:lpstr>
      <vt:lpstr>Η ΑΙΤΗΣΗ (1)</vt:lpstr>
      <vt:lpstr>Η ΑΙΤΗΣΗ (2)</vt:lpstr>
      <vt:lpstr>Η ΕΠΙΛΟΓΗ</vt:lpstr>
      <vt:lpstr>Διευκόλυνση των πολιτών και ασφάλεια των δεδομένων</vt:lpstr>
      <vt:lpstr>Eπιχειρησιακή δομή και ροή πληροφορίας</vt:lpstr>
      <vt:lpstr>Ας προλάβουμε όλοι μαζί το τρίτο κύμα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Πλατφορμα ελεγχου διασπορας στην κοινοτητα: Δωρεαν τεστ σε πολιτες</dc:title>
  <dc:creator>Yola Katsargyri</dc:creator>
  <cp:lastModifiedBy>user</cp:lastModifiedBy>
  <cp:revision>30</cp:revision>
  <dcterms:created xsi:type="dcterms:W3CDTF">2020-12-17T12:05:33Z</dcterms:created>
  <dcterms:modified xsi:type="dcterms:W3CDTF">2020-12-18T15:02:11Z</dcterms:modified>
</cp:coreProperties>
</file>