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2" r:id="rId2"/>
    <p:sldId id="303" r:id="rId3"/>
    <p:sldId id="355" r:id="rId4"/>
    <p:sldId id="348" r:id="rId5"/>
    <p:sldId id="349" r:id="rId6"/>
    <p:sldId id="350" r:id="rId7"/>
    <p:sldId id="351" r:id="rId8"/>
    <p:sldId id="352" r:id="rId9"/>
    <p:sldId id="335" r:id="rId10"/>
    <p:sldId id="353" r:id="rId11"/>
    <p:sldId id="35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8C84-77BA-472B-9D21-E55D0CF1A51B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AF91-D96B-4FDD-88CE-6DF237323D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1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99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l-GR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70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1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6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4"/>
            <a:ext cx="9144000" cy="1325563"/>
          </a:xfrm>
        </p:spPr>
        <p:txBody>
          <a:bodyPr tIns="36000" bIns="36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4610"/>
            <a:ext cx="7886700" cy="47975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5598" y="6350173"/>
            <a:ext cx="2608817" cy="365125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Ελληνικό Κέντρο Θαλάσσιων Ερευνών</a:t>
            </a:r>
          </a:p>
          <a:p>
            <a:r>
              <a:rPr lang="el-GR" dirty="0" smtClean="0"/>
              <a:t>Ινστιτούτο Ωκεανογραφίας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85951" y="6356351"/>
            <a:ext cx="3529399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l-GR" dirty="0" smtClean="0"/>
              <a:t>Βουλή των Ελλήνων 8 Δεκεμβρίου 2017</a:t>
            </a:r>
          </a:p>
          <a:p>
            <a:r>
              <a:rPr lang="el-GR" dirty="0" smtClean="0"/>
              <a:t>Ειδική Μόνιμη Επιτροπή Προστασίας Περιβάλλοντος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3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8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25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5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25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16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9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BEFBD0-1DE2-4095-849B-D4715068CC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C46281-0742-4963-BC95-AED4EF2DA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03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15598" y="6350173"/>
            <a:ext cx="2608817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l-GR" dirty="0" smtClean="0"/>
              <a:t>Ελληνικό Κέντρο Θαλάσσιων Ερευνών</a:t>
            </a:r>
          </a:p>
          <a:p>
            <a:r>
              <a:rPr lang="el-GR" dirty="0" smtClean="0"/>
              <a:t>Ινστιτούτο Ωκεανογραφίας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5951" y="6356351"/>
            <a:ext cx="3529399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l-GR" smtClean="0"/>
              <a:t>Βουλή των Ελλήνων 8 Δεκεμβρίου 2017</a:t>
            </a:r>
          </a:p>
          <a:p>
            <a:r>
              <a:rPr lang="el-GR" smtClean="0"/>
              <a:t>Ειδική Μόνιμη Επιτροπή Προστασίας Περιβάλλοντος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536" y="6351248"/>
            <a:ext cx="56693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4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869871"/>
            <a:ext cx="8602980" cy="2387600"/>
          </a:xfrm>
        </p:spPr>
        <p:txBody>
          <a:bodyPr>
            <a:noAutofit/>
          </a:bodyPr>
          <a:lstStyle/>
          <a:p>
            <a:r>
              <a:rPr lang="el-GR" altLang="el-GR" sz="3800" dirty="0" smtClean="0"/>
              <a:t>ΜΕΛΕΤΗ ΤΩΝ ΒΡΑΧΥ- ΜΕΣΟΠΡΟΘΕΣΜΩΝ ΕΠΙΠΤΩΣΕΩΝ ΤΗΣ ΡΥΠΑΝΣΗΣ ΠΟΥ ΠΡΟΚΛΗΘΗΚΕ ΑΠΟ ΤΟ ΝΑΥΑΓΙΟ ΤΟΥ Δ/Ξ ΑΓΙΑ ΖΩΝΗ ΙΙ ΣΤΟ ΣΑΡΩΝΙΚΟ ΚΟΛΠΟ</a:t>
            </a:r>
            <a:endParaRPr lang="el-GR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1163" y="4567037"/>
            <a:ext cx="1979367" cy="1759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3010" y="3595531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/>
              <a:t>Ινστιτούτο Ωκεανογραφίας</a:t>
            </a:r>
            <a:endParaRPr lang="en-US" b="1" dirty="0"/>
          </a:p>
          <a:p>
            <a:pPr algn="ctr"/>
            <a:r>
              <a:rPr lang="el-GR" b="1" dirty="0"/>
              <a:t>Ελληνικό Κέντρο Θαλάσσιων Ερευνών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49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" y="142092"/>
            <a:ext cx="9144000" cy="64194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Προτείνεται</a:t>
            </a:r>
            <a:r>
              <a:rPr lang="el-GR" sz="3200" dirty="0" smtClean="0">
                <a:solidFill>
                  <a:srgbClr val="0070C0"/>
                </a:solidFill>
              </a:rPr>
              <a:t> η διερεύνηση του βυθού του ανοικτού (ΒΑ) Σαρωνικού κόλπου με οπτικά μέσα (ROV) 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530918" y="24422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94698" y="254127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03358" y="25565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338638" y="249555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36658" y="2480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37698" y="273177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9638" y="296799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09198" y="337185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51258" y="5909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77040" y="584062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Βένθος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02318" y="23964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56698" y="2472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95838" y="28155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00638" y="3234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09498" y="5901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96200" y="5833001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Μακροφύκη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610" y="6207392"/>
            <a:ext cx="308610" cy="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250220" y="6316769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Μύδια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79820" y="6510570"/>
            <a:ext cx="70104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88480" y="6307913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Αποτύπωση πυθμένα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85203"/>
            <a:ext cx="8602980" cy="2387600"/>
          </a:xfrm>
        </p:spPr>
        <p:txBody>
          <a:bodyPr>
            <a:noAutofit/>
          </a:bodyPr>
          <a:lstStyle/>
          <a:p>
            <a:r>
              <a:rPr lang="el-GR" altLang="el-GR" sz="3800" dirty="0" smtClean="0"/>
              <a:t>ΜΕΛΕΤΗ ΤΩΝ ΒΡΑΧΥ- ΜΕΣΟΠΡΟΘΕΣΜΩΝ ΕΠΙΠΤΩΣΕΩΝ ΤΗΣ ΡΥΠΑΝΣΗΣ ΠΟΥ ΠΡΟΚΛΗΘΗΚΕ ΑΠΟ ΤΟ ΝΑΥΑΓΙΟ ΤΟΥ Δ/Ξ ΑΓΙΑ ΖΩΝΗ ΙΙ ΣΤΟ ΣΑΡΩΝΙΚΟ ΚΟΛΠΟ</a:t>
            </a:r>
            <a:endParaRPr lang="el-GR" sz="3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31163" y="4484657"/>
            <a:ext cx="1979367" cy="1759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3010" y="3595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/>
              <a:t>Ινστιτούτο Ωκεανογραφίας</a:t>
            </a:r>
            <a:endParaRPr lang="en-US" b="1" dirty="0"/>
          </a:p>
          <a:p>
            <a:pPr algn="ctr"/>
            <a:r>
              <a:rPr lang="el-GR" b="1" dirty="0"/>
              <a:t>Ελληνικό Κέντρο Θαλάσσιων Ερευνών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495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54" y="608"/>
            <a:ext cx="8946292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l-GR" sz="2800" dirty="0" smtClean="0"/>
              <a:t/>
            </a:r>
            <a:br>
              <a:rPr lang="en-GB" altLang="el-GR" sz="2800" dirty="0" smtClean="0"/>
            </a:br>
            <a:r>
              <a:rPr lang="el-GR" altLang="el-GR" sz="3100" b="1" dirty="0" smtClean="0">
                <a:solidFill>
                  <a:srgbClr val="0070C0"/>
                </a:solidFill>
              </a:rPr>
              <a:t>ΜΕΛΕΤΗ </a:t>
            </a:r>
            <a:r>
              <a:rPr lang="el-GR" altLang="el-GR" sz="3100" b="1" dirty="0">
                <a:solidFill>
                  <a:srgbClr val="0070C0"/>
                </a:solidFill>
              </a:rPr>
              <a:t>ΤΩΝ </a:t>
            </a:r>
            <a:r>
              <a:rPr lang="el-GR" altLang="el-GR" sz="3100" b="1" dirty="0" smtClean="0">
                <a:solidFill>
                  <a:srgbClr val="0070C0"/>
                </a:solidFill>
              </a:rPr>
              <a:t>ΒΡΑΧΥ- ΜΕΣΟΠΡΟΘΕΣΜΩΝ ΕΠΙΠΤΩΣΕΩΝ</a:t>
            </a:r>
            <a:endParaRPr lang="el-GR" sz="31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229" y="1275754"/>
            <a:ext cx="8435546" cy="4797590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Καταγραφή της χημικής ρύπανσης σε θαλασσινό νερό και </a:t>
            </a:r>
            <a:r>
              <a:rPr lang="el-GR" dirty="0" smtClean="0"/>
              <a:t>ιζήματα,</a:t>
            </a:r>
            <a:endParaRPr lang="en-GB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dirty="0" smtClean="0"/>
              <a:t>Εκτίμηση </a:t>
            </a:r>
            <a:r>
              <a:rPr lang="el-GR" dirty="0"/>
              <a:t>της </a:t>
            </a:r>
            <a:r>
              <a:rPr lang="el-GR" dirty="0" smtClean="0"/>
              <a:t>οικολογικής </a:t>
            </a:r>
            <a:r>
              <a:rPr lang="el-GR" dirty="0"/>
              <a:t>κατάστασης της περιοχής μετά το ατύχημα με βάση οικολογικούς </a:t>
            </a:r>
            <a:r>
              <a:rPr lang="el-GR" dirty="0" smtClean="0"/>
              <a:t>δείκτες,</a:t>
            </a:r>
            <a:endParaRPr lang="en-GB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dirty="0" smtClean="0"/>
              <a:t>Μελέτη της πιθανής βιοσυσσώρευσης ρύπων που προέρχονται από το ατύχημα και των επιδράσεων αυτών στους θαλάσσιους οργανισμούς</a:t>
            </a:r>
            <a:r>
              <a:rPr lang="en-GB" dirty="0" smtClean="0"/>
              <a:t>,</a:t>
            </a:r>
            <a:r>
              <a:rPr lang="el-GR" dirty="0" smtClean="0"/>
              <a:t> </a:t>
            </a:r>
            <a:endParaRPr lang="en-GB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l-GR" dirty="0" smtClean="0"/>
              <a:t>Αποτύπωση της κατάστασης του πυθμένα και διερεύνηση τυχόν παρουσίας μακροσκοπικών  πετρελαϊκών κατάλοιπων</a:t>
            </a:r>
            <a:r>
              <a:rPr lang="en-GB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53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8272"/>
            <a:ext cx="9144000" cy="6419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1)</a:t>
            </a:r>
            <a:r>
              <a:rPr lang="el-GR" dirty="0" smtClean="0">
                <a:solidFill>
                  <a:srgbClr val="0070C0"/>
                </a:solidFill>
              </a:rPr>
              <a:t>Καταγραφή της χημικής ρύπανσης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l-GR" dirty="0" smtClean="0">
                <a:solidFill>
                  <a:srgbClr val="0070C0"/>
                </a:solidFill>
              </a:rPr>
              <a:t>θαλασσινά νερά και ιζήματα)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8272"/>
            <a:ext cx="9144000" cy="64194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1)</a:t>
            </a:r>
            <a:r>
              <a:rPr lang="el-GR" dirty="0" smtClean="0">
                <a:solidFill>
                  <a:srgbClr val="0070C0"/>
                </a:solidFill>
              </a:rPr>
              <a:t>Καταγραφή της χημικής ρύπανσης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l-GR" dirty="0" smtClean="0">
                <a:solidFill>
                  <a:srgbClr val="0070C0"/>
                </a:solidFill>
              </a:rPr>
              <a:t>θαλασσινά νερά και ιζήματα)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" y="164952"/>
            <a:ext cx="9144000" cy="641945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2</a:t>
            </a:r>
            <a:r>
              <a:rPr lang="en-GB" sz="3200" dirty="0" smtClean="0">
                <a:solidFill>
                  <a:srgbClr val="0070C0"/>
                </a:solidFill>
              </a:rPr>
              <a:t>)</a:t>
            </a:r>
            <a:r>
              <a:rPr lang="el-GR" sz="3200" dirty="0" smtClean="0">
                <a:solidFill>
                  <a:srgbClr val="0070C0"/>
                </a:solidFill>
              </a:rPr>
              <a:t> Εκτίμηση της οικολογικής κατάστασης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237" y="1044000"/>
            <a:ext cx="8320000" cy="468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530918" y="24422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94698" y="25412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03358" y="25565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338638" y="24955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36658" y="24803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37698" y="27317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9638" y="296799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09198" y="33718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51258" y="5909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77040" y="584062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Βένθος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02318" y="23964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56698" y="2472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95838" y="28155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00638" y="3234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09498" y="5901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96200" y="5833001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Μακροφύκη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" y="203052"/>
            <a:ext cx="9144000" cy="641945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3</a:t>
            </a:r>
            <a:r>
              <a:rPr lang="en-GB" sz="3200" dirty="0" smtClean="0">
                <a:solidFill>
                  <a:srgbClr val="0070C0"/>
                </a:solidFill>
              </a:rPr>
              <a:t>)</a:t>
            </a:r>
            <a:r>
              <a:rPr lang="el-GR" sz="3200" dirty="0" smtClean="0">
                <a:solidFill>
                  <a:srgbClr val="0070C0"/>
                </a:solidFill>
              </a:rPr>
              <a:t> Μελέτη της πιθανής βιοσυσσώρευσης ρύπων 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530918" y="24422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94698" y="25412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03358" y="25565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338638" y="24955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36658" y="24803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37698" y="27317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9638" y="296799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09198" y="33718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51258" y="5909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77040" y="584062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Βένθος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02318" y="23964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56698" y="2472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95838" y="28155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00638" y="3234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09498" y="5901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96200" y="5833001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Μακροφύκη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610" y="6215630"/>
            <a:ext cx="308610" cy="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250220" y="630853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Μύδια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" y="203052"/>
            <a:ext cx="9144000" cy="641945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3</a:t>
            </a:r>
            <a:r>
              <a:rPr lang="en-GB" sz="3200" dirty="0" smtClean="0">
                <a:solidFill>
                  <a:srgbClr val="0070C0"/>
                </a:solidFill>
              </a:rPr>
              <a:t>)</a:t>
            </a:r>
            <a:r>
              <a:rPr lang="el-GR" sz="3200" dirty="0" smtClean="0">
                <a:solidFill>
                  <a:srgbClr val="0070C0"/>
                </a:solidFill>
              </a:rPr>
              <a:t> Μελέτη της πιθανής βιοσυσσώρευσης ρύπων 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530918" y="24422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94698" y="25412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03358" y="25565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338638" y="24955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36658" y="248031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37698" y="273177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9638" y="296799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09198" y="3371850"/>
            <a:ext cx="252000" cy="2520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51258" y="5909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77040" y="584062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Βένθος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02318" y="23964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56698" y="2472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95838" y="28155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00638" y="3234690"/>
            <a:ext cx="252000" cy="252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09498" y="5901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96200" y="5833001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Μακροφύκη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610" y="6215630"/>
            <a:ext cx="308610" cy="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250220" y="630853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Μύδια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00" y="1044000"/>
            <a:ext cx="8320000" cy="4680000"/>
          </a:xfrm>
          <a:prstGeom prst="rect">
            <a:avLst/>
          </a:prstGeom>
        </p:spPr>
      </p:pic>
      <p:sp>
        <p:nvSpPr>
          <p:cNvPr id="4100" name="Rectangle 4"/>
          <p:cNvSpPr>
            <a:spLocks noRot="1" noChangeArrowheads="1"/>
          </p:cNvSpPr>
          <p:nvPr/>
        </p:nvSpPr>
        <p:spPr bwMode="auto">
          <a:xfrm>
            <a:off x="0" y="838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4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Rot="1" noChangeArrowheads="1"/>
          </p:cNvSpPr>
          <p:nvPr/>
        </p:nvSpPr>
        <p:spPr bwMode="auto">
          <a:xfrm>
            <a:off x="76200" y="54864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Clr>
                <a:schemeClr val="tx1"/>
              </a:buClr>
              <a:buSzPct val="100000"/>
            </a:pPr>
            <a:endParaRPr lang="en-GB" altLang="el-GR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" y="126852"/>
            <a:ext cx="9144000" cy="64194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</a:rPr>
              <a:t>4</a:t>
            </a:r>
            <a:r>
              <a:rPr lang="en-GB" sz="3200" dirty="0" smtClean="0">
                <a:solidFill>
                  <a:srgbClr val="0070C0"/>
                </a:solidFill>
              </a:rPr>
              <a:t>)</a:t>
            </a:r>
            <a:r>
              <a:rPr lang="el-GR" sz="3200" dirty="0" smtClean="0">
                <a:solidFill>
                  <a:srgbClr val="0070C0"/>
                </a:solidFill>
              </a:rPr>
              <a:t> Αποτύπωση της κατάστασης του πυθμένα με συρόμενη κάμερα 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13" y="5782962"/>
            <a:ext cx="334457" cy="4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13254" y="5848865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Παράκτια ύδατα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75" y="6286500"/>
            <a:ext cx="438253" cy="4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5640" y="5816943"/>
            <a:ext cx="400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9132" y="6330785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Ύδατα και ιζήματα ανοικτής θάλασσας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40" y="5840621"/>
            <a:ext cx="28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Ιζήματα ανοικτής θάλασσας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530918" y="24422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94698" y="254127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003358" y="25565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338638" y="249555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36658" y="2480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37698" y="273177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719638" y="296799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09198" y="337185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251258" y="5909310"/>
            <a:ext cx="252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77040" y="584062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Βένθος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02318" y="23964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056698" y="2472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795838" y="28155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100638" y="3234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09498" y="5901690"/>
            <a:ext cx="252000" cy="25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96200" y="5833001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Μακροφύκη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0610" y="6215630"/>
            <a:ext cx="308610" cy="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5250220" y="6308531"/>
            <a:ext cx="88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Μύδια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179820" y="6502332"/>
            <a:ext cx="70104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88480" y="6299675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Αποτύπωση πυθμένα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1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"/>
            <a:ext cx="9144000" cy="1120427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>
                <a:solidFill>
                  <a:srgbClr val="0070C0"/>
                </a:solidFill>
              </a:rPr>
              <a:t>Συμπεράσματα</a:t>
            </a:r>
            <a:endParaRPr lang="el-GR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865578"/>
            <a:ext cx="7886700" cy="4797590"/>
          </a:xfrm>
        </p:spPr>
        <p:txBody>
          <a:bodyPr>
            <a:normAutofit fontScale="77500" lnSpcReduction="20000"/>
          </a:bodyPr>
          <a:lstStyle/>
          <a:p>
            <a:pPr marL="0" algn="just">
              <a:spcAft>
                <a:spcPts val="600"/>
              </a:spcAft>
              <a:buNone/>
            </a:pPr>
            <a:r>
              <a:rPr lang="el-GR" b="1" dirty="0" smtClean="0"/>
              <a:t>Το γενικό συμπέρασμα </a:t>
            </a:r>
            <a:r>
              <a:rPr lang="el-GR" dirty="0" smtClean="0"/>
              <a:t>που προκύπτει από την επιστημονική μελέτη του ΕΛ.ΚΕ.Θ.Ε. είναι: </a:t>
            </a:r>
          </a:p>
          <a:p>
            <a:pPr algn="just"/>
            <a:r>
              <a:rPr lang="el-GR" dirty="0" smtClean="0"/>
              <a:t>Οι κύριες επιπτώσεις του ατυχήματος περιορίστηκαν στην παράκτια ζώνη, ιδιαίτερα στις περιοχές της Σαλαμίνας, Γλυφάδας και Ελληνικού και μόνο για την περίοδο των τριών πρώτων μηνών μετά τη διαρροή του πετρελαίου. </a:t>
            </a:r>
          </a:p>
          <a:p>
            <a:pPr algn="just"/>
            <a:r>
              <a:rPr lang="el-GR" dirty="0" smtClean="0"/>
              <a:t>Μετά το Δεκέμβριο 2017 φαίνεται ότι σε όλη την ακτογραμμή δεν υπήρχαν πλέον σημαντικά ευρήματα σε ότι αφορά την παρουσία πετρελαϊκών υδρογονανθράκων. </a:t>
            </a:r>
            <a:endParaRPr lang="en-US" dirty="0" smtClean="0"/>
          </a:p>
          <a:p>
            <a:pPr algn="just"/>
            <a:r>
              <a:rPr lang="el-GR" dirty="0" smtClean="0"/>
              <a:t>Η οικολογική κατάσταση της περιοχής με βάση τις βιοκοινωνίες </a:t>
            </a:r>
            <a:r>
              <a:rPr lang="el-GR" dirty="0" err="1" smtClean="0"/>
              <a:t>ζωοβένθους</a:t>
            </a:r>
            <a:r>
              <a:rPr lang="el-GR" dirty="0" smtClean="0"/>
              <a:t> και </a:t>
            </a:r>
            <a:r>
              <a:rPr lang="el-GR" dirty="0" err="1" smtClean="0"/>
              <a:t>φυτοβένθους</a:t>
            </a:r>
            <a:r>
              <a:rPr lang="el-GR" dirty="0" smtClean="0"/>
              <a:t> δεν έχει επηρεαστεί</a:t>
            </a:r>
            <a:endParaRPr lang="el-GR" dirty="0" smtClean="0"/>
          </a:p>
          <a:p>
            <a:pPr algn="just"/>
            <a:r>
              <a:rPr lang="el-GR" dirty="0" smtClean="0"/>
              <a:t>Οι θαλάσσιοι οργανισμοί φαίνεται ότι δεν έχουν επηρεαστεί, ενώ δε βρέθηκαν ενδείξεις βιοσυσσώρευσης ρυπογόνων ουσιών που προέρχονται από το ναυάγιο. </a:t>
            </a:r>
          </a:p>
          <a:p>
            <a:pPr algn="just"/>
            <a:r>
              <a:rPr lang="el-GR" dirty="0" smtClean="0"/>
              <a:t>Σε ότι αφορά το θαλάσσιο πυθμένα δε διαπιστώθηκε η ύπαρξη κατάλοιπων πετρελαιοειδών.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413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379</Words>
  <Application>Microsoft Office PowerPoint</Application>
  <PresentationFormat>On-screen Show (4:3)</PresentationFormat>
  <Paragraphs>60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ΜΕΛΕΤΗ ΤΩΝ ΒΡΑΧΥ- ΜΕΣΟΠΡΟΘΕΣΜΩΝ ΕΠΙΠΤΩΣΕΩΝ ΤΗΣ ΡΥΠΑΝΣΗΣ ΠΟΥ ΠΡΟΚΛΗΘΗΚΕ ΑΠΟ ΤΟ ΝΑΥΑΓΙΟ ΤΟΥ Δ/Ξ ΑΓΙΑ ΖΩΝΗ ΙΙ ΣΤΟ ΣΑΡΩΝΙΚΟ ΚΟΛΠΟ</vt:lpstr>
      <vt:lpstr> ΜΕΛΕΤΗ ΤΩΝ ΒΡΑΧΥ- ΜΕΣΟΠΡΟΘΕΣΜΩΝ ΕΠΙΠΤΩΣΕΩΝ</vt:lpstr>
      <vt:lpstr>1)Καταγραφή της χημικής ρύπανσης (θαλασσινά νερά και ιζήματα)</vt:lpstr>
      <vt:lpstr>1)Καταγραφή της χημικής ρύπανσης (θαλασσινά νερά και ιζήματα)</vt:lpstr>
      <vt:lpstr>2) Εκτίμηση της οικολογικής κατάστασης</vt:lpstr>
      <vt:lpstr>3) Μελέτη της πιθανής βιοσυσσώρευσης ρύπων </vt:lpstr>
      <vt:lpstr>3) Μελέτη της πιθανής βιοσυσσώρευσης ρύπων </vt:lpstr>
      <vt:lpstr>4) Αποτύπωση της κατάστασης του πυθμένα με συρόμενη κάμερα </vt:lpstr>
      <vt:lpstr>Συμπεράσματα</vt:lpstr>
      <vt:lpstr>Προτείνεται η διερεύνηση του βυθού του ανοικτού (ΒΑ) Σαρωνικού κόλπου με οπτικά μέσα (ROV) </vt:lpstr>
      <vt:lpstr>ΜΕΛΕΤΗ ΤΩΝ ΒΡΑΧΥ- ΜΕΣΟΠΡΟΘΕΣΜΩΝ ΕΠΙΠΤΩΣΕΩΝ ΤΗΣ ΡΥΠΑΝΣΗΣ ΠΟΥ ΠΡΟΚΛΗΘΗΚΕ ΑΠΟ ΤΟ ΝΑΥΑΓΙΟ ΤΟΥ Δ/Ξ ΑΓΙΑ ΖΩΝΗ ΙΙ ΣΤΟ ΣΑΡΩΝΙΚΟ ΚΟΛΠΟ</vt:lpstr>
    </vt:vector>
  </TitlesOfParts>
  <Company>HCMR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 Karageorgis</dc:creator>
  <cp:lastModifiedBy>I. Hatzianestis</cp:lastModifiedBy>
  <cp:revision>231</cp:revision>
  <dcterms:created xsi:type="dcterms:W3CDTF">2017-10-19T08:37:20Z</dcterms:created>
  <dcterms:modified xsi:type="dcterms:W3CDTF">2018-04-18T06:46:33Z</dcterms:modified>
</cp:coreProperties>
</file>