
<file path=[Content_Types].xml><?xml version="1.0" encoding="utf-8"?>
<Types xmlns="http://schemas.openxmlformats.org/package/2006/content-types">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diagrams/data8.xml" ContentType="application/vnd.openxmlformats-officedocument.drawingml.diagramData+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notesSlides/notesSlide15.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notesSlides/notesSlide13.xml" ContentType="application/vnd.openxmlformats-officedocument.presentationml.notesSlide+xml"/>
  <Override PartName="/ppt/diagrams/colors9.xml" ContentType="application/vnd.openxmlformats-officedocument.drawingml.diagramColors+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ata5.xml" ContentType="application/vnd.openxmlformats-officedocument.drawingml.diagramData+xml"/>
  <Override PartName="/ppt/notesSlides/notesSlide11.xml" ContentType="application/vnd.openxmlformats-officedocument.presentationml.notesSlide+xml"/>
  <Override PartName="/ppt/diagrams/colors7.xml" ContentType="application/vnd.openxmlformats-officedocument.drawingml.diagramColors+xml"/>
  <Override PartName="/ppt/notesSlides/notesSlide20.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5"/>
  </p:notesMasterIdLst>
  <p:sldIdLst>
    <p:sldId id="286" r:id="rId2"/>
    <p:sldId id="258" r:id="rId3"/>
    <p:sldId id="287" r:id="rId4"/>
    <p:sldId id="290" r:id="rId5"/>
    <p:sldId id="291" r:id="rId6"/>
    <p:sldId id="261" r:id="rId7"/>
    <p:sldId id="262" r:id="rId8"/>
    <p:sldId id="267" r:id="rId9"/>
    <p:sldId id="268" r:id="rId10"/>
    <p:sldId id="269" r:id="rId11"/>
    <p:sldId id="281" r:id="rId12"/>
    <p:sldId id="270" r:id="rId13"/>
    <p:sldId id="292" r:id="rId14"/>
    <p:sldId id="271" r:id="rId15"/>
    <p:sldId id="273" r:id="rId16"/>
    <p:sldId id="275" r:id="rId17"/>
    <p:sldId id="276" r:id="rId18"/>
    <p:sldId id="278" r:id="rId19"/>
    <p:sldId id="285" r:id="rId20"/>
    <p:sldId id="279" r:id="rId21"/>
    <p:sldId id="288" r:id="rId22"/>
    <p:sldId id="280" r:id="rId23"/>
    <p:sldId id="289" r:id="rId24"/>
  </p:sldIdLst>
  <p:sldSz cx="9144000" cy="6858000" type="screen4x3"/>
  <p:notesSz cx="6819900" cy="99187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3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p:restoredLeft sz="34587" autoAdjust="0"/>
    <p:restoredTop sz="86437" autoAdjust="0"/>
  </p:normalViewPr>
  <p:slideViewPr>
    <p:cSldViewPr>
      <p:cViewPr varScale="1">
        <p:scale>
          <a:sx n="96" d="100"/>
          <a:sy n="96" d="100"/>
        </p:scale>
        <p:origin x="-864" y="-102"/>
      </p:cViewPr>
      <p:guideLst>
        <p:guide orient="horz" pos="2160"/>
        <p:guide pos="2880"/>
      </p:guideLst>
    </p:cSldViewPr>
  </p:slideViewPr>
  <p:outlineViewPr>
    <p:cViewPr>
      <p:scale>
        <a:sx n="33" d="100"/>
        <a:sy n="33" d="100"/>
      </p:scale>
      <p:origin x="0" y="2736"/>
    </p:cViewPr>
  </p:outlineViewPr>
  <p:notesTextViewPr>
    <p:cViewPr>
      <p:scale>
        <a:sx n="100" d="100"/>
        <a:sy n="100" d="100"/>
      </p:scale>
      <p:origin x="0" y="0"/>
    </p:cViewPr>
  </p:notesTextViewPr>
  <p:notesViewPr>
    <p:cSldViewPr>
      <p:cViewPr varScale="1">
        <p:scale>
          <a:sx n="78" d="100"/>
          <a:sy n="78" d="100"/>
        </p:scale>
        <p:origin x="-3954" y="-102"/>
      </p:cViewPr>
      <p:guideLst>
        <p:guide orient="horz" pos="3124"/>
        <p:guide pos="2148"/>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diagrams/_rels/data10.xml.rels><?xml version="1.0" encoding="UTF-8" standalone="yes"?>
<Relationships xmlns="http://schemas.openxmlformats.org/package/2006/relationships"><Relationship Id="rId1" Type="http://schemas.openxmlformats.org/officeDocument/2006/relationships/image" Target="../media/image29.jpeg"/></Relationships>
</file>

<file path=ppt/diagrams/_rels/data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eg"/></Relationships>
</file>

<file path=ppt/diagrams/_rels/data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6.xml.rels><?xml version="1.0" encoding="UTF-8" standalone="yes"?>
<Relationships xmlns="http://schemas.openxmlformats.org/package/2006/relationships"><Relationship Id="rId1" Type="http://schemas.openxmlformats.org/officeDocument/2006/relationships/image" Target="../media/image17.jpeg"/></Relationships>
</file>

<file path=ppt/diagrams/_rels/data7.xml.rels><?xml version="1.0" encoding="UTF-8" standalone="yes"?>
<Relationships xmlns="http://schemas.openxmlformats.org/package/2006/relationships"><Relationship Id="rId1" Type="http://schemas.openxmlformats.org/officeDocument/2006/relationships/image" Target="../media/image18.jpeg"/></Relationships>
</file>

<file path=ppt/diagrams/_rels/data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image" Target="../media/image19.jpeg"/></Relationships>
</file>

<file path=ppt/diagrams/_rels/data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054C02-6C31-46EA-92ED-751313F37BEA}" type="doc">
      <dgm:prSet loTypeId="urn:microsoft.com/office/officeart/2005/8/layout/vList3" loCatId="list" qsTypeId="urn:microsoft.com/office/officeart/2005/8/quickstyle/simple1" qsCatId="simple" csTypeId="urn:microsoft.com/office/officeart/2005/8/colors/colorful2" csCatId="colorful" phldr="1"/>
      <dgm:spPr/>
      <dgm:t>
        <a:bodyPr/>
        <a:lstStyle/>
        <a:p>
          <a:endParaRPr lang="el-GR"/>
        </a:p>
      </dgm:t>
    </dgm:pt>
    <dgm:pt modelId="{A8C69ECC-4757-43B0-AB26-19918AF8190B}">
      <dgm:prSet phldrT="[Κείμενο]"/>
      <dgm:spPr/>
      <dgm:t>
        <a:bodyPr/>
        <a:lstStyle/>
        <a:p>
          <a:r>
            <a:rPr lang="el-GR" dirty="0" smtClean="0">
              <a:latin typeface="Franklin Gothic Medium" pitchFamily="34" charset="0"/>
            </a:rPr>
            <a:t>τις επιπτώσεις της  διεθνούς χρηματοπιστωτικής κρίσης από το 2008 μέχρι σήμερα, στα επίπεδα ρευστότητας των τραπεζών,</a:t>
          </a:r>
          <a:endParaRPr lang="el-GR" dirty="0">
            <a:latin typeface="Franklin Gothic Medium" pitchFamily="34" charset="0"/>
          </a:endParaRPr>
        </a:p>
      </dgm:t>
    </dgm:pt>
    <dgm:pt modelId="{34D8A14B-4BD4-402E-9DD9-0E1C194596B1}" type="parTrans" cxnId="{5F277D7F-E566-4606-983D-28ADFF2D153C}">
      <dgm:prSet/>
      <dgm:spPr/>
      <dgm:t>
        <a:bodyPr/>
        <a:lstStyle/>
        <a:p>
          <a:endParaRPr lang="el-GR">
            <a:latin typeface="Franklin Gothic Medium" pitchFamily="34" charset="0"/>
          </a:endParaRPr>
        </a:p>
      </dgm:t>
    </dgm:pt>
    <dgm:pt modelId="{5E5CC740-C8DC-4BAF-985C-63C03C114C7E}" type="sibTrans" cxnId="{5F277D7F-E566-4606-983D-28ADFF2D153C}">
      <dgm:prSet/>
      <dgm:spPr/>
      <dgm:t>
        <a:bodyPr/>
        <a:lstStyle/>
        <a:p>
          <a:endParaRPr lang="el-GR">
            <a:latin typeface="Franklin Gothic Medium" pitchFamily="34" charset="0"/>
          </a:endParaRPr>
        </a:p>
      </dgm:t>
    </dgm:pt>
    <dgm:pt modelId="{0E127D21-46D8-4C57-97BF-290F89C22457}">
      <dgm:prSet/>
      <dgm:spPr/>
      <dgm:t>
        <a:bodyPr/>
        <a:lstStyle/>
        <a:p>
          <a:r>
            <a:rPr lang="el-GR" dirty="0" smtClean="0">
              <a:latin typeface="Franklin Gothic Medium" pitchFamily="34" charset="0"/>
            </a:rPr>
            <a:t>τα προγράμματα στήριξης της ελληνικής οικονομίας (ΕΕ-ΕΚΤ-ΔΝΤ) που εφαρμόστηκαν από το 2010, με σημαντικές </a:t>
          </a:r>
          <a:r>
            <a:rPr lang="el-GR" dirty="0" err="1" smtClean="0">
              <a:latin typeface="Franklin Gothic Medium" pitchFamily="34" charset="0"/>
            </a:rPr>
            <a:t>υφεσιακές</a:t>
          </a:r>
          <a:r>
            <a:rPr lang="el-GR" dirty="0" smtClean="0">
              <a:latin typeface="Franklin Gothic Medium" pitchFamily="34" charset="0"/>
            </a:rPr>
            <a:t> επιδράσεις, </a:t>
          </a:r>
          <a:endParaRPr lang="el-GR" b="1" dirty="0" smtClean="0">
            <a:latin typeface="Franklin Gothic Medium" pitchFamily="34" charset="0"/>
          </a:endParaRPr>
        </a:p>
      </dgm:t>
    </dgm:pt>
    <dgm:pt modelId="{65D13E03-E15D-4F08-AC5D-724539DC7158}" type="parTrans" cxnId="{2C22C905-2AFE-4CA5-A122-848FBC1C36DC}">
      <dgm:prSet/>
      <dgm:spPr/>
      <dgm:t>
        <a:bodyPr/>
        <a:lstStyle/>
        <a:p>
          <a:endParaRPr lang="el-GR">
            <a:latin typeface="Franklin Gothic Medium" pitchFamily="34" charset="0"/>
          </a:endParaRPr>
        </a:p>
      </dgm:t>
    </dgm:pt>
    <dgm:pt modelId="{2CD7DC3A-15D0-4D2B-AEBB-560655A10351}" type="sibTrans" cxnId="{2C22C905-2AFE-4CA5-A122-848FBC1C36DC}">
      <dgm:prSet/>
      <dgm:spPr/>
      <dgm:t>
        <a:bodyPr/>
        <a:lstStyle/>
        <a:p>
          <a:endParaRPr lang="el-GR">
            <a:latin typeface="Franklin Gothic Medium" pitchFamily="34" charset="0"/>
          </a:endParaRPr>
        </a:p>
      </dgm:t>
    </dgm:pt>
    <dgm:pt modelId="{8E9E3015-D465-4DFB-80E0-F2B928A4B23D}">
      <dgm:prSet/>
      <dgm:spPr/>
      <dgm:t>
        <a:bodyPr/>
        <a:lstStyle/>
        <a:p>
          <a:r>
            <a:rPr lang="el-GR" smtClean="0">
              <a:latin typeface="Franklin Gothic Medium" pitchFamily="34" charset="0"/>
            </a:rPr>
            <a:t>την αναδιάρθρωση, το 2012, του δημοσίου χρέους που κατείχε ο ιδιωτικός τομέας και τις ζημιογόνες επιπτώσεις της στην κεφαλαιακή επάρκεια των τραπεζών,</a:t>
          </a:r>
          <a:endParaRPr lang="el-GR" b="1" dirty="0" smtClean="0">
            <a:latin typeface="Franklin Gothic Medium" pitchFamily="34" charset="0"/>
          </a:endParaRPr>
        </a:p>
      </dgm:t>
    </dgm:pt>
    <dgm:pt modelId="{C36577A6-FDE3-4482-B4A2-ADB9D4AD4540}" type="parTrans" cxnId="{3E612275-3AA8-41F5-8077-077495B59A8A}">
      <dgm:prSet/>
      <dgm:spPr/>
      <dgm:t>
        <a:bodyPr/>
        <a:lstStyle/>
        <a:p>
          <a:endParaRPr lang="el-GR">
            <a:latin typeface="Franklin Gothic Medium" pitchFamily="34" charset="0"/>
          </a:endParaRPr>
        </a:p>
      </dgm:t>
    </dgm:pt>
    <dgm:pt modelId="{F11BA886-3DF9-49FD-BB60-2799E98AFC50}" type="sibTrans" cxnId="{3E612275-3AA8-41F5-8077-077495B59A8A}">
      <dgm:prSet/>
      <dgm:spPr/>
      <dgm:t>
        <a:bodyPr/>
        <a:lstStyle/>
        <a:p>
          <a:endParaRPr lang="el-GR">
            <a:latin typeface="Franklin Gothic Medium" pitchFamily="34" charset="0"/>
          </a:endParaRPr>
        </a:p>
      </dgm:t>
    </dgm:pt>
    <dgm:pt modelId="{50D8882D-3357-4279-B218-0E1C22190038}">
      <dgm:prSet/>
      <dgm:spPr/>
      <dgm:t>
        <a:bodyPr/>
        <a:lstStyle/>
        <a:p>
          <a:r>
            <a:rPr lang="el-GR" dirty="0" smtClean="0">
              <a:latin typeface="Franklin Gothic Medium" pitchFamily="34" charset="0"/>
            </a:rPr>
            <a:t>τη σχετικά μακρά διάρκεια ολοκλήρωσης της </a:t>
          </a:r>
          <a:r>
            <a:rPr lang="el-GR" dirty="0" err="1" smtClean="0">
              <a:latin typeface="Franklin Gothic Medium" pitchFamily="34" charset="0"/>
            </a:rPr>
            <a:t>ανακεφαλαιοποίησης</a:t>
          </a:r>
          <a:r>
            <a:rPr lang="el-GR" dirty="0" smtClean="0">
              <a:latin typeface="Franklin Gothic Medium" pitchFamily="34" charset="0"/>
            </a:rPr>
            <a:t> των </a:t>
          </a:r>
          <a:r>
            <a:rPr lang="el-GR" dirty="0" err="1" smtClean="0">
              <a:latin typeface="Franklin Gothic Medium" pitchFamily="34" charset="0"/>
            </a:rPr>
            <a:t>συστημικών</a:t>
          </a:r>
          <a:r>
            <a:rPr lang="el-GR" dirty="0" smtClean="0">
              <a:latin typeface="Franklin Gothic Medium" pitchFamily="34" charset="0"/>
            </a:rPr>
            <a:t> τραπεζών,</a:t>
          </a:r>
          <a:endParaRPr lang="el-GR" b="1" dirty="0" smtClean="0">
            <a:latin typeface="Franklin Gothic Medium" pitchFamily="34" charset="0"/>
          </a:endParaRPr>
        </a:p>
      </dgm:t>
    </dgm:pt>
    <dgm:pt modelId="{455801A7-3D08-4200-9BF4-56E7B71F71D0}" type="parTrans" cxnId="{0339FC38-EABE-4F27-AB63-02F47C524931}">
      <dgm:prSet/>
      <dgm:spPr/>
      <dgm:t>
        <a:bodyPr/>
        <a:lstStyle/>
        <a:p>
          <a:endParaRPr lang="el-GR">
            <a:latin typeface="Franklin Gothic Medium" pitchFamily="34" charset="0"/>
          </a:endParaRPr>
        </a:p>
      </dgm:t>
    </dgm:pt>
    <dgm:pt modelId="{46EED0DE-093F-4ABB-8ED3-7FB3E160247B}" type="sibTrans" cxnId="{0339FC38-EABE-4F27-AB63-02F47C524931}">
      <dgm:prSet/>
      <dgm:spPr/>
      <dgm:t>
        <a:bodyPr/>
        <a:lstStyle/>
        <a:p>
          <a:endParaRPr lang="el-GR">
            <a:latin typeface="Franklin Gothic Medium" pitchFamily="34" charset="0"/>
          </a:endParaRPr>
        </a:p>
      </dgm:t>
    </dgm:pt>
    <dgm:pt modelId="{471D10FB-7723-4710-B173-42AB58B9E954}" type="pres">
      <dgm:prSet presAssocID="{2A054C02-6C31-46EA-92ED-751313F37BEA}" presName="linearFlow" presStyleCnt="0">
        <dgm:presLayoutVars>
          <dgm:dir/>
          <dgm:resizeHandles val="exact"/>
        </dgm:presLayoutVars>
      </dgm:prSet>
      <dgm:spPr/>
      <dgm:t>
        <a:bodyPr/>
        <a:lstStyle/>
        <a:p>
          <a:endParaRPr lang="el-GR"/>
        </a:p>
      </dgm:t>
    </dgm:pt>
    <dgm:pt modelId="{75D9B44E-7347-43B6-A5FF-B4E85303F027}" type="pres">
      <dgm:prSet presAssocID="{A8C69ECC-4757-43B0-AB26-19918AF8190B}" presName="composite" presStyleCnt="0"/>
      <dgm:spPr/>
    </dgm:pt>
    <dgm:pt modelId="{A9CBF3F5-F93C-458F-805A-FFD5E572BFBE}" type="pres">
      <dgm:prSet presAssocID="{A8C69ECC-4757-43B0-AB26-19918AF8190B}" presName="imgShp" presStyleLbl="fgImgPlace1" presStyleIdx="0" presStyleCnt="4"/>
      <dgm:spPr>
        <a:blipFill rotWithShape="0">
          <a:blip xmlns:r="http://schemas.openxmlformats.org/officeDocument/2006/relationships" r:embed="rId1"/>
          <a:stretch>
            <a:fillRect/>
          </a:stretch>
        </a:blipFill>
      </dgm:spPr>
      <dgm:t>
        <a:bodyPr/>
        <a:lstStyle/>
        <a:p>
          <a:endParaRPr lang="el-GR"/>
        </a:p>
      </dgm:t>
    </dgm:pt>
    <dgm:pt modelId="{CA906A5C-D0B7-482B-B7E6-986A6F75DF7C}" type="pres">
      <dgm:prSet presAssocID="{A8C69ECC-4757-43B0-AB26-19918AF8190B}" presName="txShp" presStyleLbl="node1" presStyleIdx="0" presStyleCnt="4">
        <dgm:presLayoutVars>
          <dgm:bulletEnabled val="1"/>
        </dgm:presLayoutVars>
      </dgm:prSet>
      <dgm:spPr/>
      <dgm:t>
        <a:bodyPr/>
        <a:lstStyle/>
        <a:p>
          <a:endParaRPr lang="el-GR"/>
        </a:p>
      </dgm:t>
    </dgm:pt>
    <dgm:pt modelId="{D5DA4871-4007-403C-936E-D9D6E528B304}" type="pres">
      <dgm:prSet presAssocID="{5E5CC740-C8DC-4BAF-985C-63C03C114C7E}" presName="spacing" presStyleCnt="0"/>
      <dgm:spPr/>
    </dgm:pt>
    <dgm:pt modelId="{946906AC-03AF-4E89-BF3F-ABE186CA25D7}" type="pres">
      <dgm:prSet presAssocID="{0E127D21-46D8-4C57-97BF-290F89C22457}" presName="composite" presStyleCnt="0"/>
      <dgm:spPr/>
    </dgm:pt>
    <dgm:pt modelId="{6CD04C9C-3ACD-4651-A758-5D833AC1E446}" type="pres">
      <dgm:prSet presAssocID="{0E127D21-46D8-4C57-97BF-290F89C22457}" presName="imgShp" presStyleLbl="fgImgPlace1" presStyleIdx="1" presStyleCnt="4"/>
      <dgm:spPr>
        <a:blipFill rotWithShape="0">
          <a:blip xmlns:r="http://schemas.openxmlformats.org/officeDocument/2006/relationships" r:embed="rId2"/>
          <a:stretch>
            <a:fillRect/>
          </a:stretch>
        </a:blipFill>
      </dgm:spPr>
      <dgm:t>
        <a:bodyPr/>
        <a:lstStyle/>
        <a:p>
          <a:endParaRPr lang="el-GR"/>
        </a:p>
      </dgm:t>
    </dgm:pt>
    <dgm:pt modelId="{24F9EFD3-179C-4CE4-BB59-FAB43415238C}" type="pres">
      <dgm:prSet presAssocID="{0E127D21-46D8-4C57-97BF-290F89C22457}" presName="txShp" presStyleLbl="node1" presStyleIdx="1" presStyleCnt="4">
        <dgm:presLayoutVars>
          <dgm:bulletEnabled val="1"/>
        </dgm:presLayoutVars>
      </dgm:prSet>
      <dgm:spPr/>
      <dgm:t>
        <a:bodyPr/>
        <a:lstStyle/>
        <a:p>
          <a:endParaRPr lang="el-GR"/>
        </a:p>
      </dgm:t>
    </dgm:pt>
    <dgm:pt modelId="{B758CAD3-0B53-414A-93FE-A9FC5D261B79}" type="pres">
      <dgm:prSet presAssocID="{2CD7DC3A-15D0-4D2B-AEBB-560655A10351}" presName="spacing" presStyleCnt="0"/>
      <dgm:spPr/>
    </dgm:pt>
    <dgm:pt modelId="{AA587810-E163-48AA-BF25-9D73AB24A0DE}" type="pres">
      <dgm:prSet presAssocID="{8E9E3015-D465-4DFB-80E0-F2B928A4B23D}" presName="composite" presStyleCnt="0"/>
      <dgm:spPr/>
    </dgm:pt>
    <dgm:pt modelId="{048EB99E-8C87-4196-B726-1BE315BB094D}" type="pres">
      <dgm:prSet presAssocID="{8E9E3015-D465-4DFB-80E0-F2B928A4B23D}" presName="imgShp" presStyleLbl="fgImgPlace1" presStyleIdx="2" presStyleCnt="4"/>
      <dgm:spPr>
        <a:blipFill rotWithShape="0">
          <a:blip xmlns:r="http://schemas.openxmlformats.org/officeDocument/2006/relationships" r:embed="rId3"/>
          <a:stretch>
            <a:fillRect/>
          </a:stretch>
        </a:blipFill>
      </dgm:spPr>
      <dgm:t>
        <a:bodyPr/>
        <a:lstStyle/>
        <a:p>
          <a:endParaRPr lang="el-GR"/>
        </a:p>
      </dgm:t>
    </dgm:pt>
    <dgm:pt modelId="{988BD24C-31C9-491D-B856-932D370AEE78}" type="pres">
      <dgm:prSet presAssocID="{8E9E3015-D465-4DFB-80E0-F2B928A4B23D}" presName="txShp" presStyleLbl="node1" presStyleIdx="2" presStyleCnt="4">
        <dgm:presLayoutVars>
          <dgm:bulletEnabled val="1"/>
        </dgm:presLayoutVars>
      </dgm:prSet>
      <dgm:spPr/>
      <dgm:t>
        <a:bodyPr/>
        <a:lstStyle/>
        <a:p>
          <a:endParaRPr lang="el-GR"/>
        </a:p>
      </dgm:t>
    </dgm:pt>
    <dgm:pt modelId="{FE1D0859-2818-4BC0-B22B-1F1118C59C4E}" type="pres">
      <dgm:prSet presAssocID="{F11BA886-3DF9-49FD-BB60-2799E98AFC50}" presName="spacing" presStyleCnt="0"/>
      <dgm:spPr/>
    </dgm:pt>
    <dgm:pt modelId="{9C6C9D5A-C087-42F1-9382-C2C517973845}" type="pres">
      <dgm:prSet presAssocID="{50D8882D-3357-4279-B218-0E1C22190038}" presName="composite" presStyleCnt="0"/>
      <dgm:spPr/>
    </dgm:pt>
    <dgm:pt modelId="{FFD9832D-98E1-4C15-A0C7-0C0B5A4C0EC7}" type="pres">
      <dgm:prSet presAssocID="{50D8882D-3357-4279-B218-0E1C22190038}" presName="imgShp" presStyleLbl="fgImgPlace1" presStyleIdx="3" presStyleCnt="4"/>
      <dgm:spPr>
        <a:blipFill rotWithShape="0">
          <a:blip xmlns:r="http://schemas.openxmlformats.org/officeDocument/2006/relationships" r:embed="rId4"/>
          <a:stretch>
            <a:fillRect/>
          </a:stretch>
        </a:blipFill>
      </dgm:spPr>
      <dgm:t>
        <a:bodyPr/>
        <a:lstStyle/>
        <a:p>
          <a:endParaRPr lang="el-GR"/>
        </a:p>
      </dgm:t>
    </dgm:pt>
    <dgm:pt modelId="{D4F905F8-4231-4C59-BC7B-4ABE8C1ED757}" type="pres">
      <dgm:prSet presAssocID="{50D8882D-3357-4279-B218-0E1C22190038}" presName="txShp" presStyleLbl="node1" presStyleIdx="3" presStyleCnt="4">
        <dgm:presLayoutVars>
          <dgm:bulletEnabled val="1"/>
        </dgm:presLayoutVars>
      </dgm:prSet>
      <dgm:spPr/>
      <dgm:t>
        <a:bodyPr/>
        <a:lstStyle/>
        <a:p>
          <a:endParaRPr lang="el-GR"/>
        </a:p>
      </dgm:t>
    </dgm:pt>
  </dgm:ptLst>
  <dgm:cxnLst>
    <dgm:cxn modelId="{BC8E9B68-7D9C-49EE-A191-D49A4B3C0956}" type="presOf" srcId="{50D8882D-3357-4279-B218-0E1C22190038}" destId="{D4F905F8-4231-4C59-BC7B-4ABE8C1ED757}" srcOrd="0" destOrd="0" presId="urn:microsoft.com/office/officeart/2005/8/layout/vList3"/>
    <dgm:cxn modelId="{0339FC38-EABE-4F27-AB63-02F47C524931}" srcId="{2A054C02-6C31-46EA-92ED-751313F37BEA}" destId="{50D8882D-3357-4279-B218-0E1C22190038}" srcOrd="3" destOrd="0" parTransId="{455801A7-3D08-4200-9BF4-56E7B71F71D0}" sibTransId="{46EED0DE-093F-4ABB-8ED3-7FB3E160247B}"/>
    <dgm:cxn modelId="{EB914F64-C793-4454-9F90-3FFC09047837}" type="presOf" srcId="{8E9E3015-D465-4DFB-80E0-F2B928A4B23D}" destId="{988BD24C-31C9-491D-B856-932D370AEE78}" srcOrd="0" destOrd="0" presId="urn:microsoft.com/office/officeart/2005/8/layout/vList3"/>
    <dgm:cxn modelId="{3E612275-3AA8-41F5-8077-077495B59A8A}" srcId="{2A054C02-6C31-46EA-92ED-751313F37BEA}" destId="{8E9E3015-D465-4DFB-80E0-F2B928A4B23D}" srcOrd="2" destOrd="0" parTransId="{C36577A6-FDE3-4482-B4A2-ADB9D4AD4540}" sibTransId="{F11BA886-3DF9-49FD-BB60-2799E98AFC50}"/>
    <dgm:cxn modelId="{4731FBD0-AC97-4813-8639-E5FFCEAAAA6C}" type="presOf" srcId="{A8C69ECC-4757-43B0-AB26-19918AF8190B}" destId="{CA906A5C-D0B7-482B-B7E6-986A6F75DF7C}" srcOrd="0" destOrd="0" presId="urn:microsoft.com/office/officeart/2005/8/layout/vList3"/>
    <dgm:cxn modelId="{639EE3E0-0AF3-43FC-8202-89DD162493A5}" type="presOf" srcId="{2A054C02-6C31-46EA-92ED-751313F37BEA}" destId="{471D10FB-7723-4710-B173-42AB58B9E954}" srcOrd="0" destOrd="0" presId="urn:microsoft.com/office/officeart/2005/8/layout/vList3"/>
    <dgm:cxn modelId="{2C22C905-2AFE-4CA5-A122-848FBC1C36DC}" srcId="{2A054C02-6C31-46EA-92ED-751313F37BEA}" destId="{0E127D21-46D8-4C57-97BF-290F89C22457}" srcOrd="1" destOrd="0" parTransId="{65D13E03-E15D-4F08-AC5D-724539DC7158}" sibTransId="{2CD7DC3A-15D0-4D2B-AEBB-560655A10351}"/>
    <dgm:cxn modelId="{5F277D7F-E566-4606-983D-28ADFF2D153C}" srcId="{2A054C02-6C31-46EA-92ED-751313F37BEA}" destId="{A8C69ECC-4757-43B0-AB26-19918AF8190B}" srcOrd="0" destOrd="0" parTransId="{34D8A14B-4BD4-402E-9DD9-0E1C194596B1}" sibTransId="{5E5CC740-C8DC-4BAF-985C-63C03C114C7E}"/>
    <dgm:cxn modelId="{FA3687B2-DA60-4B3D-83D7-9B7742B52F6E}" type="presOf" srcId="{0E127D21-46D8-4C57-97BF-290F89C22457}" destId="{24F9EFD3-179C-4CE4-BB59-FAB43415238C}" srcOrd="0" destOrd="0" presId="urn:microsoft.com/office/officeart/2005/8/layout/vList3"/>
    <dgm:cxn modelId="{F37C0EBC-D0A3-4EC0-B7DC-82B43B8F0C20}" type="presParOf" srcId="{471D10FB-7723-4710-B173-42AB58B9E954}" destId="{75D9B44E-7347-43B6-A5FF-B4E85303F027}" srcOrd="0" destOrd="0" presId="urn:microsoft.com/office/officeart/2005/8/layout/vList3"/>
    <dgm:cxn modelId="{A6AD8F28-9B00-4961-AD93-DD5CC828EB55}" type="presParOf" srcId="{75D9B44E-7347-43B6-A5FF-B4E85303F027}" destId="{A9CBF3F5-F93C-458F-805A-FFD5E572BFBE}" srcOrd="0" destOrd="0" presId="urn:microsoft.com/office/officeart/2005/8/layout/vList3"/>
    <dgm:cxn modelId="{8F314EF3-084E-4B94-B248-F1220FF211E4}" type="presParOf" srcId="{75D9B44E-7347-43B6-A5FF-B4E85303F027}" destId="{CA906A5C-D0B7-482B-B7E6-986A6F75DF7C}" srcOrd="1" destOrd="0" presId="urn:microsoft.com/office/officeart/2005/8/layout/vList3"/>
    <dgm:cxn modelId="{B1384590-5B52-44A6-973B-2A1C6ABC01EC}" type="presParOf" srcId="{471D10FB-7723-4710-B173-42AB58B9E954}" destId="{D5DA4871-4007-403C-936E-D9D6E528B304}" srcOrd="1" destOrd="0" presId="urn:microsoft.com/office/officeart/2005/8/layout/vList3"/>
    <dgm:cxn modelId="{CBB8DCD4-4D4D-443A-B634-B8DA213E7DA5}" type="presParOf" srcId="{471D10FB-7723-4710-B173-42AB58B9E954}" destId="{946906AC-03AF-4E89-BF3F-ABE186CA25D7}" srcOrd="2" destOrd="0" presId="urn:microsoft.com/office/officeart/2005/8/layout/vList3"/>
    <dgm:cxn modelId="{FE7D9F89-3760-4855-9B4E-A18B21394696}" type="presParOf" srcId="{946906AC-03AF-4E89-BF3F-ABE186CA25D7}" destId="{6CD04C9C-3ACD-4651-A758-5D833AC1E446}" srcOrd="0" destOrd="0" presId="urn:microsoft.com/office/officeart/2005/8/layout/vList3"/>
    <dgm:cxn modelId="{27C5ECE7-2F1E-402F-8550-B1943F105992}" type="presParOf" srcId="{946906AC-03AF-4E89-BF3F-ABE186CA25D7}" destId="{24F9EFD3-179C-4CE4-BB59-FAB43415238C}" srcOrd="1" destOrd="0" presId="urn:microsoft.com/office/officeart/2005/8/layout/vList3"/>
    <dgm:cxn modelId="{7F0663CD-1D6B-4581-B573-3F209CA3BC2D}" type="presParOf" srcId="{471D10FB-7723-4710-B173-42AB58B9E954}" destId="{B758CAD3-0B53-414A-93FE-A9FC5D261B79}" srcOrd="3" destOrd="0" presId="urn:microsoft.com/office/officeart/2005/8/layout/vList3"/>
    <dgm:cxn modelId="{7B6A7F5D-27C0-47F2-9CA9-3F45E65AA4C0}" type="presParOf" srcId="{471D10FB-7723-4710-B173-42AB58B9E954}" destId="{AA587810-E163-48AA-BF25-9D73AB24A0DE}" srcOrd="4" destOrd="0" presId="urn:microsoft.com/office/officeart/2005/8/layout/vList3"/>
    <dgm:cxn modelId="{02DDABAB-27FA-4A8D-8E92-5187FEF1840B}" type="presParOf" srcId="{AA587810-E163-48AA-BF25-9D73AB24A0DE}" destId="{048EB99E-8C87-4196-B726-1BE315BB094D}" srcOrd="0" destOrd="0" presId="urn:microsoft.com/office/officeart/2005/8/layout/vList3"/>
    <dgm:cxn modelId="{92F555CE-22CC-46D6-A252-6DFFE5F6630A}" type="presParOf" srcId="{AA587810-E163-48AA-BF25-9D73AB24A0DE}" destId="{988BD24C-31C9-491D-B856-932D370AEE78}" srcOrd="1" destOrd="0" presId="urn:microsoft.com/office/officeart/2005/8/layout/vList3"/>
    <dgm:cxn modelId="{D54D10FC-BB8B-48BB-B7B0-92E48555F948}" type="presParOf" srcId="{471D10FB-7723-4710-B173-42AB58B9E954}" destId="{FE1D0859-2818-4BC0-B22B-1F1118C59C4E}" srcOrd="5" destOrd="0" presId="urn:microsoft.com/office/officeart/2005/8/layout/vList3"/>
    <dgm:cxn modelId="{41395673-50AB-4524-989D-24A5FDBC805A}" type="presParOf" srcId="{471D10FB-7723-4710-B173-42AB58B9E954}" destId="{9C6C9D5A-C087-42F1-9382-C2C517973845}" srcOrd="6" destOrd="0" presId="urn:microsoft.com/office/officeart/2005/8/layout/vList3"/>
    <dgm:cxn modelId="{C646B808-CBBB-4579-A0DF-222F45414017}" type="presParOf" srcId="{9C6C9D5A-C087-42F1-9382-C2C517973845}" destId="{FFD9832D-98E1-4C15-A0C7-0C0B5A4C0EC7}" srcOrd="0" destOrd="0" presId="urn:microsoft.com/office/officeart/2005/8/layout/vList3"/>
    <dgm:cxn modelId="{2C0A4803-D82E-4664-BD67-B7DBFD39C1B2}" type="presParOf" srcId="{9C6C9D5A-C087-42F1-9382-C2C517973845}" destId="{D4F905F8-4231-4C59-BC7B-4ABE8C1ED757}" srcOrd="1" destOrd="0" presId="urn:microsoft.com/office/officeart/2005/8/layout/vList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FDCBD08-CABC-48D3-B7FC-459FE823E8DA}" type="doc">
      <dgm:prSet loTypeId="urn:microsoft.com/office/officeart/2005/8/layout/arrow4" loCatId="relationship" qsTypeId="urn:microsoft.com/office/officeart/2005/8/quickstyle/simple3" qsCatId="simple" csTypeId="urn:microsoft.com/office/officeart/2005/8/colors/colorful1" csCatId="colorful" phldr="1"/>
      <dgm:spPr/>
      <dgm:t>
        <a:bodyPr/>
        <a:lstStyle/>
        <a:p>
          <a:endParaRPr lang="el-GR"/>
        </a:p>
      </dgm:t>
    </dgm:pt>
    <dgm:pt modelId="{478C11F8-1D43-4363-9B69-07D16057C011}">
      <dgm:prSet custT="1"/>
      <dgm:spPr/>
      <dgm:t>
        <a:bodyPr/>
        <a:lstStyle/>
        <a:p>
          <a:pPr rtl="0"/>
          <a:r>
            <a:rPr lang="el-GR" sz="2000" smtClean="0">
              <a:ln/>
            </a:rPr>
            <a:t>Για την επίτευξη αυτού του στόχου, απαιτείται μια ευρεία </a:t>
          </a:r>
          <a:r>
            <a:rPr lang="el-GR" sz="2000" b="1" smtClean="0">
              <a:ln/>
            </a:rPr>
            <a:t>συμφωνία για την ανάταξη της οικονομίας και την ανάκτηση της εμπιστοσύνης των πολιτών στα χρηματοπιστωτικά ιδρύματα, ένα Ευρωπαϊκό Κοινωνικό Σύμφωνο για μια βιώσιμη Οικονομία. </a:t>
          </a:r>
          <a:endParaRPr lang="el-GR" sz="2000" dirty="0">
            <a:ln/>
          </a:endParaRPr>
        </a:p>
      </dgm:t>
    </dgm:pt>
    <dgm:pt modelId="{C27578C6-4F3F-4C42-8909-FA504A35B550}" type="parTrans" cxnId="{115E1FBF-5275-4ABF-9F3D-5A322B72374C}">
      <dgm:prSet/>
      <dgm:spPr/>
      <dgm:t>
        <a:bodyPr/>
        <a:lstStyle/>
        <a:p>
          <a:endParaRPr lang="el-GR">
            <a:ln>
              <a:solidFill>
                <a:schemeClr val="tx2"/>
              </a:solidFill>
            </a:ln>
          </a:endParaRPr>
        </a:p>
      </dgm:t>
    </dgm:pt>
    <dgm:pt modelId="{FAFFAD0C-8AF3-4991-991B-84950BAFDA83}" type="sibTrans" cxnId="{115E1FBF-5275-4ABF-9F3D-5A322B72374C}">
      <dgm:prSet/>
      <dgm:spPr/>
      <dgm:t>
        <a:bodyPr/>
        <a:lstStyle/>
        <a:p>
          <a:endParaRPr lang="el-GR">
            <a:ln>
              <a:solidFill>
                <a:schemeClr val="tx2"/>
              </a:solidFill>
            </a:ln>
          </a:endParaRPr>
        </a:p>
      </dgm:t>
    </dgm:pt>
    <dgm:pt modelId="{5E6CA608-F6C7-4F37-9CE1-1F83744AE964}">
      <dgm:prSet custT="1"/>
      <dgm:spPr/>
      <dgm:t>
        <a:bodyPr/>
        <a:lstStyle/>
        <a:p>
          <a:pPr rtl="0"/>
          <a:r>
            <a:rPr lang="el-GR" sz="1200" b="1" i="1" dirty="0" smtClean="0">
              <a:ln/>
            </a:rPr>
            <a:t>‘Ένα Σύμφωνο που: </a:t>
          </a:r>
          <a:r>
            <a:rPr lang="el-GR" sz="1200" dirty="0" smtClean="0">
              <a:ln/>
            </a:rPr>
            <a:t>να κατευθύνει τις οικονομίες των χωρών-μελών στην οικονομική ανάπτυξη και τη δημιουργία περισσότερων και καλύτερων θέσεων εργασίας, </a:t>
          </a:r>
          <a:endParaRPr lang="el-GR" sz="1200" dirty="0">
            <a:ln/>
          </a:endParaRPr>
        </a:p>
      </dgm:t>
    </dgm:pt>
    <dgm:pt modelId="{3A4AEC38-0AFF-484C-951F-823E18C32756}" type="parTrans" cxnId="{0FA82A40-7D6D-4CB6-96DD-99967C7934E7}">
      <dgm:prSet/>
      <dgm:spPr/>
      <dgm:t>
        <a:bodyPr/>
        <a:lstStyle/>
        <a:p>
          <a:endParaRPr lang="el-GR">
            <a:ln>
              <a:solidFill>
                <a:schemeClr val="tx2"/>
              </a:solidFill>
            </a:ln>
          </a:endParaRPr>
        </a:p>
      </dgm:t>
    </dgm:pt>
    <dgm:pt modelId="{5A0CC9B7-388E-4301-8767-56C130004AF6}" type="sibTrans" cxnId="{0FA82A40-7D6D-4CB6-96DD-99967C7934E7}">
      <dgm:prSet/>
      <dgm:spPr/>
      <dgm:t>
        <a:bodyPr/>
        <a:lstStyle/>
        <a:p>
          <a:endParaRPr lang="el-GR">
            <a:ln>
              <a:solidFill>
                <a:schemeClr val="tx2"/>
              </a:solidFill>
            </a:ln>
          </a:endParaRPr>
        </a:p>
      </dgm:t>
    </dgm:pt>
    <dgm:pt modelId="{7B072FFF-B8F2-4118-ADCF-2B28EB2C7745}">
      <dgm:prSet custT="1"/>
      <dgm:spPr/>
      <dgm:t>
        <a:bodyPr/>
        <a:lstStyle/>
        <a:p>
          <a:pPr rtl="0"/>
          <a:r>
            <a:rPr lang="el-GR" sz="1200" smtClean="0">
              <a:ln/>
            </a:rPr>
            <a:t>να προάγει την ευημερία και την εξάλειψη των ανισοτήτων, </a:t>
          </a:r>
          <a:endParaRPr lang="el-GR" sz="1200" dirty="0">
            <a:ln/>
          </a:endParaRPr>
        </a:p>
      </dgm:t>
    </dgm:pt>
    <dgm:pt modelId="{F4471EFB-51B1-46F8-803F-8913AE5AB7D8}" type="parTrans" cxnId="{114919DA-36E5-44A0-8BDD-094F5757D4D6}">
      <dgm:prSet/>
      <dgm:spPr/>
      <dgm:t>
        <a:bodyPr/>
        <a:lstStyle/>
        <a:p>
          <a:endParaRPr lang="el-GR">
            <a:ln>
              <a:solidFill>
                <a:schemeClr val="tx2"/>
              </a:solidFill>
            </a:ln>
          </a:endParaRPr>
        </a:p>
      </dgm:t>
    </dgm:pt>
    <dgm:pt modelId="{1CC88A96-115F-4507-97E4-E3079EF94A1F}" type="sibTrans" cxnId="{114919DA-36E5-44A0-8BDD-094F5757D4D6}">
      <dgm:prSet/>
      <dgm:spPr/>
      <dgm:t>
        <a:bodyPr/>
        <a:lstStyle/>
        <a:p>
          <a:endParaRPr lang="el-GR">
            <a:ln>
              <a:solidFill>
                <a:schemeClr val="tx2"/>
              </a:solidFill>
            </a:ln>
          </a:endParaRPr>
        </a:p>
      </dgm:t>
    </dgm:pt>
    <dgm:pt modelId="{AEFE411E-EAB3-4DB2-AE8E-F9E0A004FE33}">
      <dgm:prSet custT="1"/>
      <dgm:spPr/>
      <dgm:t>
        <a:bodyPr/>
        <a:lstStyle/>
        <a:p>
          <a:pPr rtl="0"/>
          <a:r>
            <a:rPr lang="el-GR" sz="1200" smtClean="0">
              <a:ln/>
            </a:rPr>
            <a:t>να στηρίζει την πραγματική οικονομία και τα ιδιαίτερα περιφερειακά χαρακτηριστικά των τοπικών οικονομιών,</a:t>
          </a:r>
          <a:endParaRPr lang="el-GR" sz="1200" dirty="0">
            <a:ln/>
          </a:endParaRPr>
        </a:p>
      </dgm:t>
    </dgm:pt>
    <dgm:pt modelId="{04DDAAC3-2932-4A3C-9CCE-98490768D55D}" type="parTrans" cxnId="{762828B5-87C7-422D-ADC2-261A9623A974}">
      <dgm:prSet/>
      <dgm:spPr/>
      <dgm:t>
        <a:bodyPr/>
        <a:lstStyle/>
        <a:p>
          <a:endParaRPr lang="el-GR">
            <a:ln>
              <a:solidFill>
                <a:schemeClr val="tx2"/>
              </a:solidFill>
            </a:ln>
          </a:endParaRPr>
        </a:p>
      </dgm:t>
    </dgm:pt>
    <dgm:pt modelId="{4DC0E8F8-8376-4303-9BA8-C45C5A1D63A1}" type="sibTrans" cxnId="{762828B5-87C7-422D-ADC2-261A9623A974}">
      <dgm:prSet/>
      <dgm:spPr/>
      <dgm:t>
        <a:bodyPr/>
        <a:lstStyle/>
        <a:p>
          <a:endParaRPr lang="el-GR">
            <a:ln>
              <a:solidFill>
                <a:schemeClr val="tx2"/>
              </a:solidFill>
            </a:ln>
          </a:endParaRPr>
        </a:p>
      </dgm:t>
    </dgm:pt>
    <dgm:pt modelId="{4FE25906-E894-4562-88FA-8F4345255B2B}">
      <dgm:prSet custT="1"/>
      <dgm:spPr/>
      <dgm:t>
        <a:bodyPr/>
        <a:lstStyle/>
        <a:p>
          <a:pPr rtl="0"/>
          <a:r>
            <a:rPr lang="el-GR" sz="1200" smtClean="0">
              <a:ln/>
            </a:rPr>
            <a:t>να αποφεύγει την πρόκληση ανεπιθύμητων κοινωνικών επιπτώσεων, </a:t>
          </a:r>
          <a:endParaRPr lang="el-GR" sz="1200" dirty="0">
            <a:ln/>
          </a:endParaRPr>
        </a:p>
      </dgm:t>
    </dgm:pt>
    <dgm:pt modelId="{612FAA7A-3C49-4499-B283-82217227131D}" type="parTrans" cxnId="{441F4F83-91C9-4B4B-AF33-2A5A64E2C2BE}">
      <dgm:prSet/>
      <dgm:spPr/>
      <dgm:t>
        <a:bodyPr/>
        <a:lstStyle/>
        <a:p>
          <a:endParaRPr lang="el-GR">
            <a:ln>
              <a:solidFill>
                <a:schemeClr val="tx2"/>
              </a:solidFill>
            </a:ln>
          </a:endParaRPr>
        </a:p>
      </dgm:t>
    </dgm:pt>
    <dgm:pt modelId="{ECF3F898-8298-4D48-8B66-43AFAF8B737F}" type="sibTrans" cxnId="{441F4F83-91C9-4B4B-AF33-2A5A64E2C2BE}">
      <dgm:prSet/>
      <dgm:spPr/>
      <dgm:t>
        <a:bodyPr/>
        <a:lstStyle/>
        <a:p>
          <a:endParaRPr lang="el-GR">
            <a:ln>
              <a:solidFill>
                <a:schemeClr val="tx2"/>
              </a:solidFill>
            </a:ln>
          </a:endParaRPr>
        </a:p>
      </dgm:t>
    </dgm:pt>
    <dgm:pt modelId="{5314E0B1-0FC3-4759-8414-8094D8E94CA3}">
      <dgm:prSet custT="1"/>
      <dgm:spPr/>
      <dgm:t>
        <a:bodyPr/>
        <a:lstStyle/>
        <a:p>
          <a:pPr rtl="0"/>
          <a:r>
            <a:rPr lang="el-GR" sz="1200" smtClean="0">
              <a:ln/>
            </a:rPr>
            <a:t>να προωθεί τη συλλογική διαπραγμάτευση και τις συλλογικές συμβάσεις, </a:t>
          </a:r>
          <a:endParaRPr lang="el-GR" sz="1200" dirty="0">
            <a:ln/>
          </a:endParaRPr>
        </a:p>
      </dgm:t>
    </dgm:pt>
    <dgm:pt modelId="{2834403A-73EC-41EA-88AD-06F88FBFE22F}" type="parTrans" cxnId="{2D52B46E-04F9-4E57-9FED-6C2EBC8FE203}">
      <dgm:prSet/>
      <dgm:spPr/>
      <dgm:t>
        <a:bodyPr/>
        <a:lstStyle/>
        <a:p>
          <a:endParaRPr lang="el-GR">
            <a:ln>
              <a:solidFill>
                <a:schemeClr val="tx2"/>
              </a:solidFill>
            </a:ln>
          </a:endParaRPr>
        </a:p>
      </dgm:t>
    </dgm:pt>
    <dgm:pt modelId="{5B4F8326-10A0-4C52-9305-C0DB8FE06662}" type="sibTrans" cxnId="{2D52B46E-04F9-4E57-9FED-6C2EBC8FE203}">
      <dgm:prSet/>
      <dgm:spPr/>
      <dgm:t>
        <a:bodyPr/>
        <a:lstStyle/>
        <a:p>
          <a:endParaRPr lang="el-GR">
            <a:ln>
              <a:solidFill>
                <a:schemeClr val="tx2"/>
              </a:solidFill>
            </a:ln>
          </a:endParaRPr>
        </a:p>
      </dgm:t>
    </dgm:pt>
    <dgm:pt modelId="{3B1EFDF0-749E-42C9-9F36-6DB36CCF0A1B}">
      <dgm:prSet custT="1"/>
      <dgm:spPr/>
      <dgm:t>
        <a:bodyPr/>
        <a:lstStyle/>
        <a:p>
          <a:pPr rtl="0"/>
          <a:r>
            <a:rPr lang="el-GR" sz="1200" dirty="0" smtClean="0">
              <a:ln/>
            </a:rPr>
            <a:t>να προστατεύει το περιβάλλον,</a:t>
          </a:r>
          <a:endParaRPr lang="el-GR" sz="1200" dirty="0">
            <a:ln/>
          </a:endParaRPr>
        </a:p>
      </dgm:t>
    </dgm:pt>
    <dgm:pt modelId="{482FEDE3-34D8-415E-AC36-27F4ACEB75B0}" type="parTrans" cxnId="{250B517D-39BE-4B00-8043-A752F1633F73}">
      <dgm:prSet/>
      <dgm:spPr/>
      <dgm:t>
        <a:bodyPr/>
        <a:lstStyle/>
        <a:p>
          <a:endParaRPr lang="el-GR">
            <a:ln>
              <a:solidFill>
                <a:schemeClr val="tx2"/>
              </a:solidFill>
            </a:ln>
          </a:endParaRPr>
        </a:p>
      </dgm:t>
    </dgm:pt>
    <dgm:pt modelId="{0E4B1226-8B52-49E7-A849-511C8360238B}" type="sibTrans" cxnId="{250B517D-39BE-4B00-8043-A752F1633F73}">
      <dgm:prSet/>
      <dgm:spPr/>
      <dgm:t>
        <a:bodyPr/>
        <a:lstStyle/>
        <a:p>
          <a:endParaRPr lang="el-GR">
            <a:ln>
              <a:solidFill>
                <a:schemeClr val="tx2"/>
              </a:solidFill>
            </a:ln>
          </a:endParaRPr>
        </a:p>
      </dgm:t>
    </dgm:pt>
    <dgm:pt modelId="{DAB85EC0-1B8D-44F5-A961-6BAC43DE3A4B}">
      <dgm:prSet custT="1"/>
      <dgm:spPr/>
      <dgm:t>
        <a:bodyPr/>
        <a:lstStyle/>
        <a:p>
          <a:pPr rtl="0"/>
          <a:r>
            <a:rPr lang="el-GR" sz="1200" smtClean="0">
              <a:ln/>
            </a:rPr>
            <a:t>να υπηρετεί, συνολικότερα, ένα μακροπρόθεσμο αναπτυξιακό και κοινωνικό όραμα, ικανό να συνδυάζει την καινοτομία, την ασφάλεια, την αποτελεσματικότητα και την κοινωνική βιωσιμότητα</a:t>
          </a:r>
          <a:r>
            <a:rPr lang="el-GR" sz="1400" smtClean="0">
              <a:ln/>
            </a:rPr>
            <a:t>.</a:t>
          </a:r>
          <a:endParaRPr lang="el-GR" sz="1400" dirty="0">
            <a:ln/>
          </a:endParaRPr>
        </a:p>
      </dgm:t>
    </dgm:pt>
    <dgm:pt modelId="{47CF8DFB-3045-4ECC-9D2C-E7B013AF9DBA}" type="parTrans" cxnId="{C7C96F50-04E3-4BB3-8182-471A3F31B076}">
      <dgm:prSet/>
      <dgm:spPr/>
      <dgm:t>
        <a:bodyPr/>
        <a:lstStyle/>
        <a:p>
          <a:endParaRPr lang="el-GR">
            <a:ln>
              <a:solidFill>
                <a:schemeClr val="tx2"/>
              </a:solidFill>
            </a:ln>
          </a:endParaRPr>
        </a:p>
      </dgm:t>
    </dgm:pt>
    <dgm:pt modelId="{FDB8031B-DC42-4740-8543-3DEC650A3671}" type="sibTrans" cxnId="{C7C96F50-04E3-4BB3-8182-471A3F31B076}">
      <dgm:prSet/>
      <dgm:spPr/>
      <dgm:t>
        <a:bodyPr/>
        <a:lstStyle/>
        <a:p>
          <a:endParaRPr lang="el-GR">
            <a:ln>
              <a:solidFill>
                <a:schemeClr val="tx2"/>
              </a:solidFill>
            </a:ln>
          </a:endParaRPr>
        </a:p>
      </dgm:t>
    </dgm:pt>
    <dgm:pt modelId="{8D5EF2FE-48A3-4AE4-998F-7DE329E49448}" type="pres">
      <dgm:prSet presAssocID="{3FDCBD08-CABC-48D3-B7FC-459FE823E8DA}" presName="compositeShape" presStyleCnt="0">
        <dgm:presLayoutVars>
          <dgm:chMax val="2"/>
          <dgm:dir/>
          <dgm:resizeHandles val="exact"/>
        </dgm:presLayoutVars>
      </dgm:prSet>
      <dgm:spPr/>
      <dgm:t>
        <a:bodyPr/>
        <a:lstStyle/>
        <a:p>
          <a:endParaRPr lang="el-GR"/>
        </a:p>
      </dgm:t>
    </dgm:pt>
    <dgm:pt modelId="{71293F79-8264-4F54-94B6-6BA6D78771A9}" type="pres">
      <dgm:prSet presAssocID="{478C11F8-1D43-4363-9B69-07D16057C011}" presName="upArrow" presStyleLbl="node1" presStyleIdx="0" presStyleCnt="1"/>
      <dgm:spPr>
        <a:blipFill rotWithShape="0">
          <a:blip xmlns:r="http://schemas.openxmlformats.org/officeDocument/2006/relationships" r:embed="rId1"/>
          <a:stretch>
            <a:fillRect/>
          </a:stretch>
        </a:blipFill>
      </dgm:spPr>
      <dgm:t>
        <a:bodyPr/>
        <a:lstStyle/>
        <a:p>
          <a:endParaRPr lang="el-GR"/>
        </a:p>
      </dgm:t>
    </dgm:pt>
    <dgm:pt modelId="{FDA14E0F-2EAE-4EB7-899B-CF16353EDB79}" type="pres">
      <dgm:prSet presAssocID="{478C11F8-1D43-4363-9B69-07D16057C011}" presName="upArrowText" presStyleLbl="revTx" presStyleIdx="0" presStyleCnt="1">
        <dgm:presLayoutVars>
          <dgm:chMax val="0"/>
          <dgm:bulletEnabled val="1"/>
        </dgm:presLayoutVars>
      </dgm:prSet>
      <dgm:spPr/>
      <dgm:t>
        <a:bodyPr/>
        <a:lstStyle/>
        <a:p>
          <a:endParaRPr lang="el-GR"/>
        </a:p>
      </dgm:t>
    </dgm:pt>
  </dgm:ptLst>
  <dgm:cxnLst>
    <dgm:cxn modelId="{115E1FBF-5275-4ABF-9F3D-5A322B72374C}" srcId="{3FDCBD08-CABC-48D3-B7FC-459FE823E8DA}" destId="{478C11F8-1D43-4363-9B69-07D16057C011}" srcOrd="0" destOrd="0" parTransId="{C27578C6-4F3F-4C42-8909-FA504A35B550}" sibTransId="{FAFFAD0C-8AF3-4991-991B-84950BAFDA83}"/>
    <dgm:cxn modelId="{2D52B46E-04F9-4E57-9FED-6C2EBC8FE203}" srcId="{478C11F8-1D43-4363-9B69-07D16057C011}" destId="{5314E0B1-0FC3-4759-8414-8094D8E94CA3}" srcOrd="4" destOrd="0" parTransId="{2834403A-73EC-41EA-88AD-06F88FBFE22F}" sibTransId="{5B4F8326-10A0-4C52-9305-C0DB8FE06662}"/>
    <dgm:cxn modelId="{C7C96F50-04E3-4BB3-8182-471A3F31B076}" srcId="{478C11F8-1D43-4363-9B69-07D16057C011}" destId="{DAB85EC0-1B8D-44F5-A961-6BAC43DE3A4B}" srcOrd="6" destOrd="0" parTransId="{47CF8DFB-3045-4ECC-9D2C-E7B013AF9DBA}" sibTransId="{FDB8031B-DC42-4740-8543-3DEC650A3671}"/>
    <dgm:cxn modelId="{762828B5-87C7-422D-ADC2-261A9623A974}" srcId="{478C11F8-1D43-4363-9B69-07D16057C011}" destId="{AEFE411E-EAB3-4DB2-AE8E-F9E0A004FE33}" srcOrd="2" destOrd="0" parTransId="{04DDAAC3-2932-4A3C-9CCE-98490768D55D}" sibTransId="{4DC0E8F8-8376-4303-9BA8-C45C5A1D63A1}"/>
    <dgm:cxn modelId="{114919DA-36E5-44A0-8BDD-094F5757D4D6}" srcId="{478C11F8-1D43-4363-9B69-07D16057C011}" destId="{7B072FFF-B8F2-4118-ADCF-2B28EB2C7745}" srcOrd="1" destOrd="0" parTransId="{F4471EFB-51B1-46F8-803F-8913AE5AB7D8}" sibTransId="{1CC88A96-115F-4507-97E4-E3079EF94A1F}"/>
    <dgm:cxn modelId="{DDA649C1-1AB2-478C-B8DD-BE9F5FFB09D5}" type="presOf" srcId="{DAB85EC0-1B8D-44F5-A961-6BAC43DE3A4B}" destId="{FDA14E0F-2EAE-4EB7-899B-CF16353EDB79}" srcOrd="0" destOrd="7" presId="urn:microsoft.com/office/officeart/2005/8/layout/arrow4"/>
    <dgm:cxn modelId="{358158EA-73E5-4500-BC04-D2DCA0579BF0}" type="presOf" srcId="{7B072FFF-B8F2-4118-ADCF-2B28EB2C7745}" destId="{FDA14E0F-2EAE-4EB7-899B-CF16353EDB79}" srcOrd="0" destOrd="2" presId="urn:microsoft.com/office/officeart/2005/8/layout/arrow4"/>
    <dgm:cxn modelId="{DFE70B3F-E1D6-47DF-8D1F-DED4F9B8740D}" type="presOf" srcId="{3B1EFDF0-749E-42C9-9F36-6DB36CCF0A1B}" destId="{FDA14E0F-2EAE-4EB7-899B-CF16353EDB79}" srcOrd="0" destOrd="6" presId="urn:microsoft.com/office/officeart/2005/8/layout/arrow4"/>
    <dgm:cxn modelId="{8ED59642-C897-46CF-B91F-1DFDA277C4E2}" type="presOf" srcId="{3FDCBD08-CABC-48D3-B7FC-459FE823E8DA}" destId="{8D5EF2FE-48A3-4AE4-998F-7DE329E49448}" srcOrd="0" destOrd="0" presId="urn:microsoft.com/office/officeart/2005/8/layout/arrow4"/>
    <dgm:cxn modelId="{4E66B8FF-C24C-4ACB-ABA1-D81E2F68CF9F}" type="presOf" srcId="{AEFE411E-EAB3-4DB2-AE8E-F9E0A004FE33}" destId="{FDA14E0F-2EAE-4EB7-899B-CF16353EDB79}" srcOrd="0" destOrd="3" presId="urn:microsoft.com/office/officeart/2005/8/layout/arrow4"/>
    <dgm:cxn modelId="{0FA82A40-7D6D-4CB6-96DD-99967C7934E7}" srcId="{478C11F8-1D43-4363-9B69-07D16057C011}" destId="{5E6CA608-F6C7-4F37-9CE1-1F83744AE964}" srcOrd="0" destOrd="0" parTransId="{3A4AEC38-0AFF-484C-951F-823E18C32756}" sibTransId="{5A0CC9B7-388E-4301-8767-56C130004AF6}"/>
    <dgm:cxn modelId="{62664879-0B85-47D1-B188-00A88DF8B107}" type="presOf" srcId="{4FE25906-E894-4562-88FA-8F4345255B2B}" destId="{FDA14E0F-2EAE-4EB7-899B-CF16353EDB79}" srcOrd="0" destOrd="4" presId="urn:microsoft.com/office/officeart/2005/8/layout/arrow4"/>
    <dgm:cxn modelId="{250B517D-39BE-4B00-8043-A752F1633F73}" srcId="{478C11F8-1D43-4363-9B69-07D16057C011}" destId="{3B1EFDF0-749E-42C9-9F36-6DB36CCF0A1B}" srcOrd="5" destOrd="0" parTransId="{482FEDE3-34D8-415E-AC36-27F4ACEB75B0}" sibTransId="{0E4B1226-8B52-49E7-A849-511C8360238B}"/>
    <dgm:cxn modelId="{A06BC1E6-B450-4F19-A6ED-F49500E839EB}" type="presOf" srcId="{478C11F8-1D43-4363-9B69-07D16057C011}" destId="{FDA14E0F-2EAE-4EB7-899B-CF16353EDB79}" srcOrd="0" destOrd="0" presId="urn:microsoft.com/office/officeart/2005/8/layout/arrow4"/>
    <dgm:cxn modelId="{127D915B-E7B6-40AA-A7BF-4A1E2D8426E0}" type="presOf" srcId="{5E6CA608-F6C7-4F37-9CE1-1F83744AE964}" destId="{FDA14E0F-2EAE-4EB7-899B-CF16353EDB79}" srcOrd="0" destOrd="1" presId="urn:microsoft.com/office/officeart/2005/8/layout/arrow4"/>
    <dgm:cxn modelId="{441F4F83-91C9-4B4B-AF33-2A5A64E2C2BE}" srcId="{478C11F8-1D43-4363-9B69-07D16057C011}" destId="{4FE25906-E894-4562-88FA-8F4345255B2B}" srcOrd="3" destOrd="0" parTransId="{612FAA7A-3C49-4499-B283-82217227131D}" sibTransId="{ECF3F898-8298-4D48-8B66-43AFAF8B737F}"/>
    <dgm:cxn modelId="{DB2C47AA-1400-4FA6-AF48-008B13D07AB8}" type="presOf" srcId="{5314E0B1-0FC3-4759-8414-8094D8E94CA3}" destId="{FDA14E0F-2EAE-4EB7-899B-CF16353EDB79}" srcOrd="0" destOrd="5" presId="urn:microsoft.com/office/officeart/2005/8/layout/arrow4"/>
    <dgm:cxn modelId="{CD1E01C6-8C39-4286-A31B-4AB376B28297}" type="presParOf" srcId="{8D5EF2FE-48A3-4AE4-998F-7DE329E49448}" destId="{71293F79-8264-4F54-94B6-6BA6D78771A9}" srcOrd="0" destOrd="0" presId="urn:microsoft.com/office/officeart/2005/8/layout/arrow4"/>
    <dgm:cxn modelId="{A925632B-6271-46C6-B557-4A91B47F6ED4}" type="presParOf" srcId="{8D5EF2FE-48A3-4AE4-998F-7DE329E49448}" destId="{FDA14E0F-2EAE-4EB7-899B-CF16353EDB79}" srcOrd="1" destOrd="0" presId="urn:microsoft.com/office/officeart/2005/8/layout/arrow4"/>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2F2409-F30C-4DB0-864C-7CDA5DFA0F4F}"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l-GR"/>
        </a:p>
      </dgm:t>
    </dgm:pt>
    <dgm:pt modelId="{75617C2A-B121-4E11-B322-118E6A9FE4B5}">
      <dgm:prSet custT="1"/>
      <dgm:spPr/>
      <dgm:t>
        <a:bodyPr/>
        <a:lstStyle/>
        <a:p>
          <a:r>
            <a:rPr lang="el-GR" sz="1600" dirty="0">
              <a:latin typeface="Franklin Gothic Demi Cond" pitchFamily="34" charset="0"/>
            </a:rPr>
            <a:t>η προσαρμογή στο  εποπτικό πλαίσιο  της Τραπεζικής Ένωσης, και η προωθούμενη μεγέθυνση του σκιώδους τραπεζικού τομέα στ</a:t>
          </a:r>
          <a:r>
            <a:rPr lang="en-US" sz="1600" dirty="0">
              <a:latin typeface="Franklin Gothic Demi Cond" pitchFamily="34" charset="0"/>
            </a:rPr>
            <a:t>o</a:t>
          </a:r>
          <a:r>
            <a:rPr lang="el-GR" sz="1600" dirty="0">
              <a:latin typeface="Franklin Gothic Demi Cond" pitchFamily="34" charset="0"/>
            </a:rPr>
            <a:t> </a:t>
          </a:r>
          <a:r>
            <a:rPr lang="el-GR" sz="1600" dirty="0" err="1">
              <a:latin typeface="Franklin Gothic Demi Cond" pitchFamily="34" charset="0"/>
            </a:rPr>
            <a:t>πλαίαι</a:t>
          </a:r>
          <a:r>
            <a:rPr lang="en-US" sz="1600" dirty="0">
              <a:latin typeface="Franklin Gothic Demi Cond" pitchFamily="34" charset="0"/>
            </a:rPr>
            <a:t>o</a:t>
          </a:r>
          <a:r>
            <a:rPr lang="el-GR" sz="1600" dirty="0">
              <a:latin typeface="Franklin Gothic Demi Cond" pitchFamily="34" charset="0"/>
            </a:rPr>
            <a:t> της</a:t>
          </a:r>
          <a:r>
            <a:rPr lang="en-US" sz="1600" dirty="0">
              <a:latin typeface="Franklin Gothic Demi Cond" pitchFamily="34" charset="0"/>
            </a:rPr>
            <a:t> </a:t>
          </a:r>
          <a:r>
            <a:rPr lang="el-GR" sz="1600" dirty="0">
              <a:latin typeface="Franklin Gothic Demi Cond" pitchFamily="34" charset="0"/>
            </a:rPr>
            <a:t>δημιουργίας μιας </a:t>
          </a:r>
          <a:r>
            <a:rPr lang="el-GR" sz="1600" dirty="0" err="1">
              <a:latin typeface="Franklin Gothic Demi Cond" pitchFamily="34" charset="0"/>
            </a:rPr>
            <a:t>Ενωσης</a:t>
          </a:r>
          <a:r>
            <a:rPr lang="el-GR" sz="1600" dirty="0">
              <a:latin typeface="Franklin Gothic Demi Cond" pitchFamily="34" charset="0"/>
            </a:rPr>
            <a:t> των Κεφαλαιαγορών (</a:t>
          </a:r>
          <a:r>
            <a:rPr lang="en-US" sz="1600" dirty="0">
              <a:latin typeface="Franklin Gothic Demi Cond" pitchFamily="34" charset="0"/>
            </a:rPr>
            <a:t>Capital Market Union)</a:t>
          </a:r>
          <a:endParaRPr lang="el-GR" sz="1600" dirty="0">
            <a:latin typeface="Franklin Gothic Demi Cond" pitchFamily="34" charset="0"/>
          </a:endParaRPr>
        </a:p>
      </dgm:t>
    </dgm:pt>
    <dgm:pt modelId="{59BA2348-48C1-4A8C-A423-0A28FA52A783}" type="parTrans" cxnId="{D606539D-9DCC-4F80-8706-5D4BFE2E36A7}">
      <dgm:prSet/>
      <dgm:spPr/>
      <dgm:t>
        <a:bodyPr/>
        <a:lstStyle/>
        <a:p>
          <a:endParaRPr lang="el-GR" sz="1600">
            <a:latin typeface="Franklin Gothic Demi Cond" pitchFamily="34" charset="0"/>
          </a:endParaRPr>
        </a:p>
      </dgm:t>
    </dgm:pt>
    <dgm:pt modelId="{A3D966C0-1990-4178-BA21-14A751BB379F}" type="sibTrans" cxnId="{D606539D-9DCC-4F80-8706-5D4BFE2E36A7}">
      <dgm:prSet/>
      <dgm:spPr/>
      <dgm:t>
        <a:bodyPr/>
        <a:lstStyle/>
        <a:p>
          <a:endParaRPr lang="el-GR" sz="1600">
            <a:latin typeface="Franklin Gothic Demi Cond" pitchFamily="34" charset="0"/>
          </a:endParaRPr>
        </a:p>
      </dgm:t>
    </dgm:pt>
    <dgm:pt modelId="{791687EE-B3F2-4E60-ADF4-2B7C3A7F376F}">
      <dgm:prSet custT="1"/>
      <dgm:spPr/>
      <dgm:t>
        <a:bodyPr/>
        <a:lstStyle/>
        <a:p>
          <a:r>
            <a:rPr lang="el-GR" sz="1600" dirty="0">
              <a:latin typeface="Franklin Gothic Demi Cond" pitchFamily="34" charset="0"/>
            </a:rPr>
            <a:t>η ολοκλήρωση της ανακεφαλαιοποίησης των μη συστημικών τραπεζών, με  </a:t>
          </a:r>
          <a:r>
            <a:rPr lang="el-GR" sz="1600" dirty="0" smtClean="0">
              <a:latin typeface="Franklin Gothic Demi Cond" pitchFamily="34" charset="0"/>
            </a:rPr>
            <a:t>αποτελεσματική </a:t>
          </a:r>
          <a:r>
            <a:rPr lang="el-GR" sz="1600" dirty="0">
              <a:latin typeface="Franklin Gothic Demi Cond" pitchFamily="34" charset="0"/>
            </a:rPr>
            <a:t>και αναπτυξιακή διαχείριση των διαθέσιμων πόρων και η δημιουργία μιας </a:t>
          </a:r>
          <a:r>
            <a:rPr lang="el-GR" sz="1600" dirty="0" err="1">
              <a:latin typeface="Franklin Gothic Demi Cond" pitchFamily="34" charset="0"/>
            </a:rPr>
            <a:t>νεας</a:t>
          </a:r>
          <a:r>
            <a:rPr lang="el-GR" sz="1600" dirty="0">
              <a:latin typeface="Franklin Gothic Demi Cond" pitchFamily="34" charset="0"/>
            </a:rPr>
            <a:t> αναπτυξιακής δομής του τραπεζικού συστήματος</a:t>
          </a:r>
        </a:p>
      </dgm:t>
    </dgm:pt>
    <dgm:pt modelId="{BA464C65-780D-4A30-B348-1FC04CFB524E}" type="parTrans" cxnId="{878ADD7D-9E29-4C1C-B516-820C74B2B995}">
      <dgm:prSet/>
      <dgm:spPr/>
      <dgm:t>
        <a:bodyPr/>
        <a:lstStyle/>
        <a:p>
          <a:endParaRPr lang="el-GR" sz="1600">
            <a:latin typeface="Franklin Gothic Demi Cond" pitchFamily="34" charset="0"/>
          </a:endParaRPr>
        </a:p>
      </dgm:t>
    </dgm:pt>
    <dgm:pt modelId="{CA37C2C4-8DB1-4C1D-AC4A-98D8FDEDF643}" type="sibTrans" cxnId="{878ADD7D-9E29-4C1C-B516-820C74B2B995}">
      <dgm:prSet/>
      <dgm:spPr/>
      <dgm:t>
        <a:bodyPr/>
        <a:lstStyle/>
        <a:p>
          <a:endParaRPr lang="el-GR" sz="1600">
            <a:latin typeface="Franklin Gothic Demi Cond" pitchFamily="34" charset="0"/>
          </a:endParaRPr>
        </a:p>
      </dgm:t>
    </dgm:pt>
    <dgm:pt modelId="{3F105407-BD22-45F5-9E6D-FBE56566C572}">
      <dgm:prSet custT="1"/>
      <dgm:spPr/>
      <dgm:t>
        <a:bodyPr/>
        <a:lstStyle/>
        <a:p>
          <a:r>
            <a:rPr lang="el-GR" sz="1600" dirty="0" smtClean="0">
              <a:latin typeface="Franklin Gothic Demi Cond" pitchFamily="34" charset="0"/>
            </a:rPr>
            <a:t>η μεγιστοποίηση του δημοσίου συμφέροντος, από την κοινωνικά αποτελεσματική λειτουργία των   ελληνικών τραπεζών, με επαρκή χρηματοδότηση της πραγματικής οικονομίας</a:t>
          </a:r>
          <a:endParaRPr lang="el-GR" sz="1600" dirty="0">
            <a:latin typeface="Franklin Gothic Demi Cond" pitchFamily="34" charset="0"/>
          </a:endParaRPr>
        </a:p>
      </dgm:t>
    </dgm:pt>
    <dgm:pt modelId="{83F383DE-647F-4368-BBBB-BA8A52DAC694}" type="parTrans" cxnId="{576856C4-EC99-4583-933F-03D50E874690}">
      <dgm:prSet/>
      <dgm:spPr/>
      <dgm:t>
        <a:bodyPr/>
        <a:lstStyle/>
        <a:p>
          <a:endParaRPr lang="el-GR"/>
        </a:p>
      </dgm:t>
    </dgm:pt>
    <dgm:pt modelId="{675B0467-45E7-4A96-99EB-D50EAC88090B}" type="sibTrans" cxnId="{576856C4-EC99-4583-933F-03D50E874690}">
      <dgm:prSet/>
      <dgm:spPr/>
      <dgm:t>
        <a:bodyPr/>
        <a:lstStyle/>
        <a:p>
          <a:endParaRPr lang="el-GR"/>
        </a:p>
      </dgm:t>
    </dgm:pt>
    <dgm:pt modelId="{6E1E4F35-7447-4BA8-8210-8BBAE0DEBE0B}">
      <dgm:prSet custT="1"/>
      <dgm:spPr/>
      <dgm:t>
        <a:bodyPr/>
        <a:lstStyle/>
        <a:p>
          <a:r>
            <a:rPr lang="el-GR" sz="1600" dirty="0">
              <a:latin typeface="Franklin Gothic Demi Cond" pitchFamily="34" charset="0"/>
            </a:rPr>
            <a:t>ο αυξημένος </a:t>
          </a:r>
          <a:r>
            <a:rPr lang="el-GR" sz="1600" b="1" dirty="0">
              <a:latin typeface="Franklin Gothic Demi Cond" pitchFamily="34" charset="0"/>
            </a:rPr>
            <a:t>πιστωτικός κίνδυνος</a:t>
          </a:r>
          <a:r>
            <a:rPr lang="el-GR" sz="1600" dirty="0">
              <a:latin typeface="Franklin Gothic Demi Cond" pitchFamily="34" charset="0"/>
            </a:rPr>
            <a:t> αφενός, ο υψηλός </a:t>
          </a:r>
          <a:r>
            <a:rPr lang="el-GR" sz="1600" b="1" dirty="0">
              <a:latin typeface="Franklin Gothic Demi Cond" pitchFamily="34" charset="0"/>
            </a:rPr>
            <a:t>κίνδυνος ρευστότητας </a:t>
          </a:r>
          <a:r>
            <a:rPr lang="el-GR" sz="1600" dirty="0">
              <a:latin typeface="Franklin Gothic Demi Cond" pitchFamily="34" charset="0"/>
            </a:rPr>
            <a:t>αφετέρου, που εμποδίζουν τις τράπεζες να παίξουν το ρόλο </a:t>
          </a:r>
          <a:r>
            <a:rPr lang="el-GR" sz="1600" dirty="0" smtClean="0">
              <a:latin typeface="Franklin Gothic Demi Cond" pitchFamily="34" charset="0"/>
            </a:rPr>
            <a:t>τους</a:t>
          </a:r>
          <a:endParaRPr lang="el-GR" sz="1600" dirty="0">
            <a:latin typeface="Franklin Gothic Demi Cond" pitchFamily="34" charset="0"/>
          </a:endParaRPr>
        </a:p>
      </dgm:t>
    </dgm:pt>
    <dgm:pt modelId="{0C425B21-5398-423C-80E1-014343B0BA15}" type="sibTrans" cxnId="{4841AF97-7AEF-4A86-93DB-0CD96C5B7A7B}">
      <dgm:prSet/>
      <dgm:spPr/>
      <dgm:t>
        <a:bodyPr/>
        <a:lstStyle/>
        <a:p>
          <a:endParaRPr lang="el-GR" sz="1600">
            <a:latin typeface="Franklin Gothic Demi Cond" pitchFamily="34" charset="0"/>
          </a:endParaRPr>
        </a:p>
      </dgm:t>
    </dgm:pt>
    <dgm:pt modelId="{5A7DF842-4AC7-467D-8309-AF63E4F6FD2B}" type="parTrans" cxnId="{4841AF97-7AEF-4A86-93DB-0CD96C5B7A7B}">
      <dgm:prSet/>
      <dgm:spPr/>
      <dgm:t>
        <a:bodyPr/>
        <a:lstStyle/>
        <a:p>
          <a:endParaRPr lang="el-GR" sz="1600">
            <a:latin typeface="Franklin Gothic Demi Cond" pitchFamily="34" charset="0"/>
          </a:endParaRPr>
        </a:p>
      </dgm:t>
    </dgm:pt>
    <dgm:pt modelId="{DCAF128E-D83F-4F55-AB1D-5A3D86080BF4}" type="pres">
      <dgm:prSet presAssocID="{FF2F2409-F30C-4DB0-864C-7CDA5DFA0F4F}" presName="Name0" presStyleCnt="0">
        <dgm:presLayoutVars>
          <dgm:dir/>
          <dgm:resizeHandles val="exact"/>
        </dgm:presLayoutVars>
      </dgm:prSet>
      <dgm:spPr/>
      <dgm:t>
        <a:bodyPr/>
        <a:lstStyle/>
        <a:p>
          <a:endParaRPr lang="el-GR"/>
        </a:p>
      </dgm:t>
    </dgm:pt>
    <dgm:pt modelId="{57E4C265-2F80-4A68-B418-705D4A101C58}" type="pres">
      <dgm:prSet presAssocID="{FF2F2409-F30C-4DB0-864C-7CDA5DFA0F4F}" presName="fgShape" presStyleLbl="fgShp" presStyleIdx="0" presStyleCnt="1" custScaleX="83593" custScaleY="45205" custLinFactNeighborX="-246" custLinFactNeighborY="42009">
        <dgm:style>
          <a:lnRef idx="1">
            <a:schemeClr val="accent4"/>
          </a:lnRef>
          <a:fillRef idx="2">
            <a:schemeClr val="accent4"/>
          </a:fillRef>
          <a:effectRef idx="1">
            <a:schemeClr val="accent4"/>
          </a:effectRef>
          <a:fontRef idx="minor">
            <a:schemeClr val="dk1"/>
          </a:fontRef>
        </dgm:style>
      </dgm:prSet>
      <dgm:spPr/>
      <dgm:t>
        <a:bodyPr/>
        <a:lstStyle/>
        <a:p>
          <a:endParaRPr lang="el-GR"/>
        </a:p>
      </dgm:t>
    </dgm:pt>
    <dgm:pt modelId="{A5566615-5EB0-403E-845C-BF81750F5D8B}" type="pres">
      <dgm:prSet presAssocID="{FF2F2409-F30C-4DB0-864C-7CDA5DFA0F4F}" presName="linComp" presStyleCnt="0"/>
      <dgm:spPr/>
      <dgm:t>
        <a:bodyPr/>
        <a:lstStyle/>
        <a:p>
          <a:endParaRPr lang="el-GR"/>
        </a:p>
      </dgm:t>
    </dgm:pt>
    <dgm:pt modelId="{912EC506-469F-4DCA-BC3A-74C3E3991F68}" type="pres">
      <dgm:prSet presAssocID="{6E1E4F35-7447-4BA8-8210-8BBAE0DEBE0B}" presName="compNode" presStyleCnt="0"/>
      <dgm:spPr/>
      <dgm:t>
        <a:bodyPr/>
        <a:lstStyle/>
        <a:p>
          <a:endParaRPr lang="el-GR"/>
        </a:p>
      </dgm:t>
    </dgm:pt>
    <dgm:pt modelId="{AC8DAAC5-2D2F-432C-80CB-B821A5B63712}" type="pres">
      <dgm:prSet presAssocID="{6E1E4F35-7447-4BA8-8210-8BBAE0DEBE0B}" presName="bkgdShape" presStyleLbl="node1" presStyleIdx="0" presStyleCnt="4" custLinFactNeighborX="-3654"/>
      <dgm:spPr/>
      <dgm:t>
        <a:bodyPr/>
        <a:lstStyle/>
        <a:p>
          <a:endParaRPr lang="el-GR"/>
        </a:p>
      </dgm:t>
    </dgm:pt>
    <dgm:pt modelId="{969BF009-FF00-475C-8D00-E0067C868568}" type="pres">
      <dgm:prSet presAssocID="{6E1E4F35-7447-4BA8-8210-8BBAE0DEBE0B}" presName="nodeTx" presStyleLbl="node1" presStyleIdx="0" presStyleCnt="4">
        <dgm:presLayoutVars>
          <dgm:bulletEnabled val="1"/>
        </dgm:presLayoutVars>
      </dgm:prSet>
      <dgm:spPr/>
      <dgm:t>
        <a:bodyPr/>
        <a:lstStyle/>
        <a:p>
          <a:endParaRPr lang="el-GR"/>
        </a:p>
      </dgm:t>
    </dgm:pt>
    <dgm:pt modelId="{C530DD79-3505-4984-A9D7-54252B76F09D}" type="pres">
      <dgm:prSet presAssocID="{6E1E4F35-7447-4BA8-8210-8BBAE0DEBE0B}" presName="invisiNode" presStyleLbl="node1" presStyleIdx="0" presStyleCnt="4"/>
      <dgm:spPr/>
      <dgm:t>
        <a:bodyPr/>
        <a:lstStyle/>
        <a:p>
          <a:endParaRPr lang="el-GR"/>
        </a:p>
      </dgm:t>
    </dgm:pt>
    <dgm:pt modelId="{5BE6810A-EEBA-4391-88F1-728E84FCC3C2}" type="pres">
      <dgm:prSet presAssocID="{6E1E4F35-7447-4BA8-8210-8BBAE0DEBE0B}" presName="imagNode" presStyleLbl="fgImgPlace1" presStyleIdx="0" presStyleCnt="4" custScaleX="122140" custScaleY="94900" custLinFactNeighborX="3370" custLinFactNeighborY="-29080"/>
      <dgm:spPr>
        <a:blipFill rotWithShape="0">
          <a:blip xmlns:r="http://schemas.openxmlformats.org/officeDocument/2006/relationships" r:embed="rId1"/>
          <a:stretch>
            <a:fillRect/>
          </a:stretch>
        </a:blipFill>
      </dgm:spPr>
      <dgm:t>
        <a:bodyPr/>
        <a:lstStyle/>
        <a:p>
          <a:endParaRPr lang="el-GR"/>
        </a:p>
      </dgm:t>
    </dgm:pt>
    <dgm:pt modelId="{E41609DF-264B-4C9C-BBB7-38A76EAE2111}" type="pres">
      <dgm:prSet presAssocID="{0C425B21-5398-423C-80E1-014343B0BA15}" presName="sibTrans" presStyleLbl="sibTrans2D1" presStyleIdx="0" presStyleCnt="0"/>
      <dgm:spPr/>
      <dgm:t>
        <a:bodyPr/>
        <a:lstStyle/>
        <a:p>
          <a:endParaRPr lang="el-GR"/>
        </a:p>
      </dgm:t>
    </dgm:pt>
    <dgm:pt modelId="{1E28ACC4-439E-41A8-8FBA-9FBE1142D849}" type="pres">
      <dgm:prSet presAssocID="{3F105407-BD22-45F5-9E6D-FBE56566C572}" presName="compNode" presStyleCnt="0"/>
      <dgm:spPr/>
    </dgm:pt>
    <dgm:pt modelId="{50F3F2B2-399B-4328-BC9A-ABB359AFEF40}" type="pres">
      <dgm:prSet presAssocID="{3F105407-BD22-45F5-9E6D-FBE56566C572}" presName="bkgdShape" presStyleLbl="node1" presStyleIdx="1" presStyleCnt="4"/>
      <dgm:spPr/>
      <dgm:t>
        <a:bodyPr/>
        <a:lstStyle/>
        <a:p>
          <a:endParaRPr lang="el-GR"/>
        </a:p>
      </dgm:t>
    </dgm:pt>
    <dgm:pt modelId="{75933E76-6E8F-47E4-8DE2-F10969908626}" type="pres">
      <dgm:prSet presAssocID="{3F105407-BD22-45F5-9E6D-FBE56566C572}" presName="nodeTx" presStyleLbl="node1" presStyleIdx="1" presStyleCnt="4">
        <dgm:presLayoutVars>
          <dgm:bulletEnabled val="1"/>
        </dgm:presLayoutVars>
      </dgm:prSet>
      <dgm:spPr/>
      <dgm:t>
        <a:bodyPr/>
        <a:lstStyle/>
        <a:p>
          <a:endParaRPr lang="el-GR"/>
        </a:p>
      </dgm:t>
    </dgm:pt>
    <dgm:pt modelId="{75350AB1-7127-4FA1-8BC1-012903428FBC}" type="pres">
      <dgm:prSet presAssocID="{3F105407-BD22-45F5-9E6D-FBE56566C572}" presName="invisiNode" presStyleLbl="node1" presStyleIdx="1" presStyleCnt="4"/>
      <dgm:spPr/>
    </dgm:pt>
    <dgm:pt modelId="{9CCE0F44-1BDE-4523-A8E6-C8970B98AC87}" type="pres">
      <dgm:prSet presAssocID="{3F105407-BD22-45F5-9E6D-FBE56566C572}" presName="imagNode" presStyleLbl="fgImgPlace1" presStyleIdx="1" presStyleCnt="4" custScaleX="115140" custScaleY="82251" custLinFactNeighborX="1505" custLinFactNeighborY="-23984"/>
      <dgm:spPr>
        <a:blipFill rotWithShape="0">
          <a:blip xmlns:r="http://schemas.openxmlformats.org/officeDocument/2006/relationships" r:embed="rId2"/>
          <a:stretch>
            <a:fillRect/>
          </a:stretch>
        </a:blipFill>
      </dgm:spPr>
      <dgm:t>
        <a:bodyPr/>
        <a:lstStyle/>
        <a:p>
          <a:endParaRPr lang="el-GR"/>
        </a:p>
      </dgm:t>
    </dgm:pt>
    <dgm:pt modelId="{E0D608EE-08E7-412D-A66C-F63EAA22F1AD}" type="pres">
      <dgm:prSet presAssocID="{675B0467-45E7-4A96-99EB-D50EAC88090B}" presName="sibTrans" presStyleLbl="sibTrans2D1" presStyleIdx="0" presStyleCnt="0"/>
      <dgm:spPr/>
      <dgm:t>
        <a:bodyPr/>
        <a:lstStyle/>
        <a:p>
          <a:endParaRPr lang="el-GR"/>
        </a:p>
      </dgm:t>
    </dgm:pt>
    <dgm:pt modelId="{6509B043-1803-4D53-8D33-2B846668CD06}" type="pres">
      <dgm:prSet presAssocID="{791687EE-B3F2-4E60-ADF4-2B7C3A7F376F}" presName="compNode" presStyleCnt="0"/>
      <dgm:spPr/>
      <dgm:t>
        <a:bodyPr/>
        <a:lstStyle/>
        <a:p>
          <a:endParaRPr lang="el-GR"/>
        </a:p>
      </dgm:t>
    </dgm:pt>
    <dgm:pt modelId="{0D1FF256-16AD-42B5-866A-6860DA2D71DD}" type="pres">
      <dgm:prSet presAssocID="{791687EE-B3F2-4E60-ADF4-2B7C3A7F376F}" presName="bkgdShape" presStyleLbl="node1" presStyleIdx="2" presStyleCnt="4"/>
      <dgm:spPr/>
      <dgm:t>
        <a:bodyPr/>
        <a:lstStyle/>
        <a:p>
          <a:endParaRPr lang="el-GR"/>
        </a:p>
      </dgm:t>
    </dgm:pt>
    <dgm:pt modelId="{95AC6D24-FD01-40FC-9E78-37E8DA1A976C}" type="pres">
      <dgm:prSet presAssocID="{791687EE-B3F2-4E60-ADF4-2B7C3A7F376F}" presName="nodeTx" presStyleLbl="node1" presStyleIdx="2" presStyleCnt="4">
        <dgm:presLayoutVars>
          <dgm:bulletEnabled val="1"/>
        </dgm:presLayoutVars>
      </dgm:prSet>
      <dgm:spPr/>
      <dgm:t>
        <a:bodyPr/>
        <a:lstStyle/>
        <a:p>
          <a:endParaRPr lang="el-GR"/>
        </a:p>
      </dgm:t>
    </dgm:pt>
    <dgm:pt modelId="{EB3AC7B5-CADC-4364-94D2-4317B2321D21}" type="pres">
      <dgm:prSet presAssocID="{791687EE-B3F2-4E60-ADF4-2B7C3A7F376F}" presName="invisiNode" presStyleLbl="node1" presStyleIdx="2" presStyleCnt="4"/>
      <dgm:spPr/>
      <dgm:t>
        <a:bodyPr/>
        <a:lstStyle/>
        <a:p>
          <a:endParaRPr lang="el-GR"/>
        </a:p>
      </dgm:t>
    </dgm:pt>
    <dgm:pt modelId="{B68B4FB7-A6C5-4266-8227-4C7A7339008F}" type="pres">
      <dgm:prSet presAssocID="{791687EE-B3F2-4E60-ADF4-2B7C3A7F376F}" presName="imagNode" presStyleLbl="fgImgPlace1" presStyleIdx="2" presStyleCnt="4" custScaleX="113912" custScaleY="81335" custLinFactNeighborX="3289" custLinFactNeighborY="-28008"/>
      <dgm:spPr>
        <a:blipFill rotWithShape="0">
          <a:blip xmlns:r="http://schemas.openxmlformats.org/officeDocument/2006/relationships" r:embed="rId3"/>
          <a:stretch>
            <a:fillRect/>
          </a:stretch>
        </a:blipFill>
      </dgm:spPr>
      <dgm:t>
        <a:bodyPr/>
        <a:lstStyle/>
        <a:p>
          <a:endParaRPr lang="el-GR"/>
        </a:p>
      </dgm:t>
    </dgm:pt>
    <dgm:pt modelId="{13BFE9C5-7E4B-4098-BABE-0F7EFA4C8A7B}" type="pres">
      <dgm:prSet presAssocID="{CA37C2C4-8DB1-4C1D-AC4A-98D8FDEDF643}" presName="sibTrans" presStyleLbl="sibTrans2D1" presStyleIdx="0" presStyleCnt="0"/>
      <dgm:spPr/>
      <dgm:t>
        <a:bodyPr/>
        <a:lstStyle/>
        <a:p>
          <a:endParaRPr lang="el-GR"/>
        </a:p>
      </dgm:t>
    </dgm:pt>
    <dgm:pt modelId="{75968F09-0B24-44F8-8947-C836110D85FF}" type="pres">
      <dgm:prSet presAssocID="{75617C2A-B121-4E11-B322-118E6A9FE4B5}" presName="compNode" presStyleCnt="0"/>
      <dgm:spPr/>
      <dgm:t>
        <a:bodyPr/>
        <a:lstStyle/>
        <a:p>
          <a:endParaRPr lang="el-GR"/>
        </a:p>
      </dgm:t>
    </dgm:pt>
    <dgm:pt modelId="{E26219BD-9D1D-41E7-8C86-81240288FCF6}" type="pres">
      <dgm:prSet presAssocID="{75617C2A-B121-4E11-B322-118E6A9FE4B5}" presName="bkgdShape" presStyleLbl="node1" presStyleIdx="3" presStyleCnt="4"/>
      <dgm:spPr/>
      <dgm:t>
        <a:bodyPr/>
        <a:lstStyle/>
        <a:p>
          <a:endParaRPr lang="el-GR"/>
        </a:p>
      </dgm:t>
    </dgm:pt>
    <dgm:pt modelId="{57438DA0-F34E-4335-8077-88754A344DFD}" type="pres">
      <dgm:prSet presAssocID="{75617C2A-B121-4E11-B322-118E6A9FE4B5}" presName="nodeTx" presStyleLbl="node1" presStyleIdx="3" presStyleCnt="4">
        <dgm:presLayoutVars>
          <dgm:bulletEnabled val="1"/>
        </dgm:presLayoutVars>
      </dgm:prSet>
      <dgm:spPr/>
      <dgm:t>
        <a:bodyPr/>
        <a:lstStyle/>
        <a:p>
          <a:endParaRPr lang="el-GR"/>
        </a:p>
      </dgm:t>
    </dgm:pt>
    <dgm:pt modelId="{70253BA1-6245-4882-B877-83BD3C153CAF}" type="pres">
      <dgm:prSet presAssocID="{75617C2A-B121-4E11-B322-118E6A9FE4B5}" presName="invisiNode" presStyleLbl="node1" presStyleIdx="3" presStyleCnt="4"/>
      <dgm:spPr/>
      <dgm:t>
        <a:bodyPr/>
        <a:lstStyle/>
        <a:p>
          <a:endParaRPr lang="el-GR"/>
        </a:p>
      </dgm:t>
    </dgm:pt>
    <dgm:pt modelId="{3A29876C-9282-4C9A-B7AB-6A1C543BA7E8}" type="pres">
      <dgm:prSet presAssocID="{75617C2A-B121-4E11-B322-118E6A9FE4B5}" presName="imagNode" presStyleLbl="fgImgPlace1" presStyleIdx="3" presStyleCnt="4" custScaleX="113912" custScaleY="90300" custLinFactNeighborX="3525" custLinFactNeighborY="-28008"/>
      <dgm:spPr>
        <a:blipFill rotWithShape="0">
          <a:blip xmlns:r="http://schemas.openxmlformats.org/officeDocument/2006/relationships" r:embed="rId4"/>
          <a:stretch>
            <a:fillRect/>
          </a:stretch>
        </a:blipFill>
      </dgm:spPr>
      <dgm:t>
        <a:bodyPr/>
        <a:lstStyle/>
        <a:p>
          <a:endParaRPr lang="el-GR"/>
        </a:p>
      </dgm:t>
    </dgm:pt>
  </dgm:ptLst>
  <dgm:cxnLst>
    <dgm:cxn modelId="{4841AF97-7AEF-4A86-93DB-0CD96C5B7A7B}" srcId="{FF2F2409-F30C-4DB0-864C-7CDA5DFA0F4F}" destId="{6E1E4F35-7447-4BA8-8210-8BBAE0DEBE0B}" srcOrd="0" destOrd="0" parTransId="{5A7DF842-4AC7-467D-8309-AF63E4F6FD2B}" sibTransId="{0C425B21-5398-423C-80E1-014343B0BA15}"/>
    <dgm:cxn modelId="{88948301-9788-4409-869B-16D7D0AEF204}" type="presOf" srcId="{75617C2A-B121-4E11-B322-118E6A9FE4B5}" destId="{E26219BD-9D1D-41E7-8C86-81240288FCF6}" srcOrd="0" destOrd="0" presId="urn:microsoft.com/office/officeart/2005/8/layout/hList7"/>
    <dgm:cxn modelId="{3F533A78-56B7-43C6-994F-EC5BF7C832DF}" type="presOf" srcId="{CA37C2C4-8DB1-4C1D-AC4A-98D8FDEDF643}" destId="{13BFE9C5-7E4B-4098-BABE-0F7EFA4C8A7B}" srcOrd="0" destOrd="0" presId="urn:microsoft.com/office/officeart/2005/8/layout/hList7"/>
    <dgm:cxn modelId="{0CB1D0F8-C743-4360-9FEB-76ED4B580AA7}" type="presOf" srcId="{6E1E4F35-7447-4BA8-8210-8BBAE0DEBE0B}" destId="{969BF009-FF00-475C-8D00-E0067C868568}" srcOrd="1" destOrd="0" presId="urn:microsoft.com/office/officeart/2005/8/layout/hList7"/>
    <dgm:cxn modelId="{FC937BD9-6790-4A56-874A-FEFAB8CAB823}" type="presOf" srcId="{6E1E4F35-7447-4BA8-8210-8BBAE0DEBE0B}" destId="{AC8DAAC5-2D2F-432C-80CB-B821A5B63712}" srcOrd="0" destOrd="0" presId="urn:microsoft.com/office/officeart/2005/8/layout/hList7"/>
    <dgm:cxn modelId="{D606539D-9DCC-4F80-8706-5D4BFE2E36A7}" srcId="{FF2F2409-F30C-4DB0-864C-7CDA5DFA0F4F}" destId="{75617C2A-B121-4E11-B322-118E6A9FE4B5}" srcOrd="3" destOrd="0" parTransId="{59BA2348-48C1-4A8C-A423-0A28FA52A783}" sibTransId="{A3D966C0-1990-4178-BA21-14A751BB379F}"/>
    <dgm:cxn modelId="{878ADD7D-9E29-4C1C-B516-820C74B2B995}" srcId="{FF2F2409-F30C-4DB0-864C-7CDA5DFA0F4F}" destId="{791687EE-B3F2-4E60-ADF4-2B7C3A7F376F}" srcOrd="2" destOrd="0" parTransId="{BA464C65-780D-4A30-B348-1FC04CFB524E}" sibTransId="{CA37C2C4-8DB1-4C1D-AC4A-98D8FDEDF643}"/>
    <dgm:cxn modelId="{13ACD8BF-67CC-47A2-A64B-26B1CCFB6B0B}" type="presOf" srcId="{791687EE-B3F2-4E60-ADF4-2B7C3A7F376F}" destId="{0D1FF256-16AD-42B5-866A-6860DA2D71DD}" srcOrd="0" destOrd="0" presId="urn:microsoft.com/office/officeart/2005/8/layout/hList7"/>
    <dgm:cxn modelId="{576856C4-EC99-4583-933F-03D50E874690}" srcId="{FF2F2409-F30C-4DB0-864C-7CDA5DFA0F4F}" destId="{3F105407-BD22-45F5-9E6D-FBE56566C572}" srcOrd="1" destOrd="0" parTransId="{83F383DE-647F-4368-BBBB-BA8A52DAC694}" sibTransId="{675B0467-45E7-4A96-99EB-D50EAC88090B}"/>
    <dgm:cxn modelId="{495E7E25-DAB0-4467-9257-1CA1E10BB1AF}" type="presOf" srcId="{75617C2A-B121-4E11-B322-118E6A9FE4B5}" destId="{57438DA0-F34E-4335-8077-88754A344DFD}" srcOrd="1" destOrd="0" presId="urn:microsoft.com/office/officeart/2005/8/layout/hList7"/>
    <dgm:cxn modelId="{3D9E8AEA-18C5-4D02-9157-3B93B4F932DC}" type="presOf" srcId="{0C425B21-5398-423C-80E1-014343B0BA15}" destId="{E41609DF-264B-4C9C-BBB7-38A76EAE2111}" srcOrd="0" destOrd="0" presId="urn:microsoft.com/office/officeart/2005/8/layout/hList7"/>
    <dgm:cxn modelId="{568B8D6A-B2D6-4B5A-A8FB-E44FCC875311}" type="presOf" srcId="{675B0467-45E7-4A96-99EB-D50EAC88090B}" destId="{E0D608EE-08E7-412D-A66C-F63EAA22F1AD}" srcOrd="0" destOrd="0" presId="urn:microsoft.com/office/officeart/2005/8/layout/hList7"/>
    <dgm:cxn modelId="{24C7BCB2-7249-4747-9FF9-E367339D8B4D}" type="presOf" srcId="{FF2F2409-F30C-4DB0-864C-7CDA5DFA0F4F}" destId="{DCAF128E-D83F-4F55-AB1D-5A3D86080BF4}" srcOrd="0" destOrd="0" presId="urn:microsoft.com/office/officeart/2005/8/layout/hList7"/>
    <dgm:cxn modelId="{BD2601F7-6B8A-45E6-A9DA-38DEB5CF6036}" type="presOf" srcId="{3F105407-BD22-45F5-9E6D-FBE56566C572}" destId="{50F3F2B2-399B-4328-BC9A-ABB359AFEF40}" srcOrd="0" destOrd="0" presId="urn:microsoft.com/office/officeart/2005/8/layout/hList7"/>
    <dgm:cxn modelId="{4DF84EEE-614E-4D98-9AE0-3C1261FEA16B}" type="presOf" srcId="{3F105407-BD22-45F5-9E6D-FBE56566C572}" destId="{75933E76-6E8F-47E4-8DE2-F10969908626}" srcOrd="1" destOrd="0" presId="urn:microsoft.com/office/officeart/2005/8/layout/hList7"/>
    <dgm:cxn modelId="{7A6654F7-5AA1-4DDE-BE64-F64083CE1709}" type="presOf" srcId="{791687EE-B3F2-4E60-ADF4-2B7C3A7F376F}" destId="{95AC6D24-FD01-40FC-9E78-37E8DA1A976C}" srcOrd="1" destOrd="0" presId="urn:microsoft.com/office/officeart/2005/8/layout/hList7"/>
    <dgm:cxn modelId="{E1DD0AAA-390B-4D16-BF19-A6CC4E4DE8F4}" type="presParOf" srcId="{DCAF128E-D83F-4F55-AB1D-5A3D86080BF4}" destId="{57E4C265-2F80-4A68-B418-705D4A101C58}" srcOrd="0" destOrd="0" presId="urn:microsoft.com/office/officeart/2005/8/layout/hList7"/>
    <dgm:cxn modelId="{54F6ED25-3C33-492A-8EA2-084C7DA9F2CB}" type="presParOf" srcId="{DCAF128E-D83F-4F55-AB1D-5A3D86080BF4}" destId="{A5566615-5EB0-403E-845C-BF81750F5D8B}" srcOrd="1" destOrd="0" presId="urn:microsoft.com/office/officeart/2005/8/layout/hList7"/>
    <dgm:cxn modelId="{F456330C-91A8-4E05-84C4-81DD17149584}" type="presParOf" srcId="{A5566615-5EB0-403E-845C-BF81750F5D8B}" destId="{912EC506-469F-4DCA-BC3A-74C3E3991F68}" srcOrd="0" destOrd="0" presId="urn:microsoft.com/office/officeart/2005/8/layout/hList7"/>
    <dgm:cxn modelId="{085CF993-0D86-4F16-8397-A9A3D99B6BA3}" type="presParOf" srcId="{912EC506-469F-4DCA-BC3A-74C3E3991F68}" destId="{AC8DAAC5-2D2F-432C-80CB-B821A5B63712}" srcOrd="0" destOrd="0" presId="urn:microsoft.com/office/officeart/2005/8/layout/hList7"/>
    <dgm:cxn modelId="{EFE2401A-1C5E-4D6C-9422-8306F7572BFE}" type="presParOf" srcId="{912EC506-469F-4DCA-BC3A-74C3E3991F68}" destId="{969BF009-FF00-475C-8D00-E0067C868568}" srcOrd="1" destOrd="0" presId="urn:microsoft.com/office/officeart/2005/8/layout/hList7"/>
    <dgm:cxn modelId="{3CA25C23-3488-456F-A60F-ED8D82BF19F6}" type="presParOf" srcId="{912EC506-469F-4DCA-BC3A-74C3E3991F68}" destId="{C530DD79-3505-4984-A9D7-54252B76F09D}" srcOrd="2" destOrd="0" presId="urn:microsoft.com/office/officeart/2005/8/layout/hList7"/>
    <dgm:cxn modelId="{A2F6306F-E7F2-464E-AC08-4022E62FFB7C}" type="presParOf" srcId="{912EC506-469F-4DCA-BC3A-74C3E3991F68}" destId="{5BE6810A-EEBA-4391-88F1-728E84FCC3C2}" srcOrd="3" destOrd="0" presId="urn:microsoft.com/office/officeart/2005/8/layout/hList7"/>
    <dgm:cxn modelId="{B24931C0-99C7-4AD9-8946-99E2732DB571}" type="presParOf" srcId="{A5566615-5EB0-403E-845C-BF81750F5D8B}" destId="{E41609DF-264B-4C9C-BBB7-38A76EAE2111}" srcOrd="1" destOrd="0" presId="urn:microsoft.com/office/officeart/2005/8/layout/hList7"/>
    <dgm:cxn modelId="{9DACAA28-A340-4E95-9154-1A9F13041A4E}" type="presParOf" srcId="{A5566615-5EB0-403E-845C-BF81750F5D8B}" destId="{1E28ACC4-439E-41A8-8FBA-9FBE1142D849}" srcOrd="2" destOrd="0" presId="urn:microsoft.com/office/officeart/2005/8/layout/hList7"/>
    <dgm:cxn modelId="{04806F59-F95F-42C2-9987-749912BA6AEA}" type="presParOf" srcId="{1E28ACC4-439E-41A8-8FBA-9FBE1142D849}" destId="{50F3F2B2-399B-4328-BC9A-ABB359AFEF40}" srcOrd="0" destOrd="0" presId="urn:microsoft.com/office/officeart/2005/8/layout/hList7"/>
    <dgm:cxn modelId="{17239357-4F68-4892-B7B5-1057028EB5BD}" type="presParOf" srcId="{1E28ACC4-439E-41A8-8FBA-9FBE1142D849}" destId="{75933E76-6E8F-47E4-8DE2-F10969908626}" srcOrd="1" destOrd="0" presId="urn:microsoft.com/office/officeart/2005/8/layout/hList7"/>
    <dgm:cxn modelId="{8761F986-9BAE-4FA8-8A4C-C64A58D1B5BC}" type="presParOf" srcId="{1E28ACC4-439E-41A8-8FBA-9FBE1142D849}" destId="{75350AB1-7127-4FA1-8BC1-012903428FBC}" srcOrd="2" destOrd="0" presId="urn:microsoft.com/office/officeart/2005/8/layout/hList7"/>
    <dgm:cxn modelId="{5B861C20-D123-4DD1-AA5A-E700F3509C59}" type="presParOf" srcId="{1E28ACC4-439E-41A8-8FBA-9FBE1142D849}" destId="{9CCE0F44-1BDE-4523-A8E6-C8970B98AC87}" srcOrd="3" destOrd="0" presId="urn:microsoft.com/office/officeart/2005/8/layout/hList7"/>
    <dgm:cxn modelId="{F4502ADA-1C82-4BA1-A9DE-A46AD7DC357E}" type="presParOf" srcId="{A5566615-5EB0-403E-845C-BF81750F5D8B}" destId="{E0D608EE-08E7-412D-A66C-F63EAA22F1AD}" srcOrd="3" destOrd="0" presId="urn:microsoft.com/office/officeart/2005/8/layout/hList7"/>
    <dgm:cxn modelId="{AFCAE071-A8C8-47D7-9F3A-D68F2035285F}" type="presParOf" srcId="{A5566615-5EB0-403E-845C-BF81750F5D8B}" destId="{6509B043-1803-4D53-8D33-2B846668CD06}" srcOrd="4" destOrd="0" presId="urn:microsoft.com/office/officeart/2005/8/layout/hList7"/>
    <dgm:cxn modelId="{6A5703BE-DAD3-4667-AF3A-2E35BB47176B}" type="presParOf" srcId="{6509B043-1803-4D53-8D33-2B846668CD06}" destId="{0D1FF256-16AD-42B5-866A-6860DA2D71DD}" srcOrd="0" destOrd="0" presId="urn:microsoft.com/office/officeart/2005/8/layout/hList7"/>
    <dgm:cxn modelId="{DC1714C8-6152-4546-9DE0-288FFBF0CC09}" type="presParOf" srcId="{6509B043-1803-4D53-8D33-2B846668CD06}" destId="{95AC6D24-FD01-40FC-9E78-37E8DA1A976C}" srcOrd="1" destOrd="0" presId="urn:microsoft.com/office/officeart/2005/8/layout/hList7"/>
    <dgm:cxn modelId="{455AD913-BE14-44AC-AE57-048D2E5C627B}" type="presParOf" srcId="{6509B043-1803-4D53-8D33-2B846668CD06}" destId="{EB3AC7B5-CADC-4364-94D2-4317B2321D21}" srcOrd="2" destOrd="0" presId="urn:microsoft.com/office/officeart/2005/8/layout/hList7"/>
    <dgm:cxn modelId="{5C39E835-4D07-43A6-A388-01618FB7DB8F}" type="presParOf" srcId="{6509B043-1803-4D53-8D33-2B846668CD06}" destId="{B68B4FB7-A6C5-4266-8227-4C7A7339008F}" srcOrd="3" destOrd="0" presId="urn:microsoft.com/office/officeart/2005/8/layout/hList7"/>
    <dgm:cxn modelId="{DE9B5B85-70AC-4C51-9FC6-3F213513D9B1}" type="presParOf" srcId="{A5566615-5EB0-403E-845C-BF81750F5D8B}" destId="{13BFE9C5-7E4B-4098-BABE-0F7EFA4C8A7B}" srcOrd="5" destOrd="0" presId="urn:microsoft.com/office/officeart/2005/8/layout/hList7"/>
    <dgm:cxn modelId="{46C8B2F6-E06D-4FEF-964E-C009B24C97B1}" type="presParOf" srcId="{A5566615-5EB0-403E-845C-BF81750F5D8B}" destId="{75968F09-0B24-44F8-8947-C836110D85FF}" srcOrd="6" destOrd="0" presId="urn:microsoft.com/office/officeart/2005/8/layout/hList7"/>
    <dgm:cxn modelId="{D0EF4086-12D1-4CF7-A048-886EADE5875A}" type="presParOf" srcId="{75968F09-0B24-44F8-8947-C836110D85FF}" destId="{E26219BD-9D1D-41E7-8C86-81240288FCF6}" srcOrd="0" destOrd="0" presId="urn:microsoft.com/office/officeart/2005/8/layout/hList7"/>
    <dgm:cxn modelId="{91CE1C81-065A-443A-84E9-D1517F9FCB3B}" type="presParOf" srcId="{75968F09-0B24-44F8-8947-C836110D85FF}" destId="{57438DA0-F34E-4335-8077-88754A344DFD}" srcOrd="1" destOrd="0" presId="urn:microsoft.com/office/officeart/2005/8/layout/hList7"/>
    <dgm:cxn modelId="{8C1E42AC-7C97-45B4-8240-2820B95C9A6E}" type="presParOf" srcId="{75968F09-0B24-44F8-8947-C836110D85FF}" destId="{70253BA1-6245-4882-B877-83BD3C153CAF}" srcOrd="2" destOrd="0" presId="urn:microsoft.com/office/officeart/2005/8/layout/hList7"/>
    <dgm:cxn modelId="{F3F79894-AF4E-4E19-B885-F80F95DBA2C5}" type="presParOf" srcId="{75968F09-0B24-44F8-8947-C836110D85FF}" destId="{3A29876C-9282-4C9A-B7AB-6A1C543BA7E8}" srcOrd="3" destOrd="0" presId="urn:microsoft.com/office/officeart/2005/8/layout/hList7"/>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2F2409-F30C-4DB0-864C-7CDA5DFA0F4F}"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l-GR"/>
        </a:p>
      </dgm:t>
    </dgm:pt>
    <dgm:pt modelId="{75617C2A-B121-4E11-B322-118E6A9FE4B5}">
      <dgm:prSet custT="1"/>
      <dgm:spPr/>
      <dgm:t>
        <a:bodyPr/>
        <a:lstStyle/>
        <a:p>
          <a:pPr algn="ctr"/>
          <a:r>
            <a:rPr lang="el-GR" sz="1600" b="1" dirty="0" smtClean="0"/>
            <a:t>4. ΓΙΑ ΜΙΑ ΝΕΑ ΑΝΑΠΤΥΞΙΑΚΗ ΣΥΜΦΩΝΙΑ ΑΛΛΑΓΗΣ ΤΟΥ ΠΑΡΑΓΩΓΙΚΟΥ ΣΥΣΤΗΜΑΤΟΣ ΤΗΣ ΕΛΛΗΝΙΚΗΣ ΟΙΚΟΝΟΜΙΑΣ</a:t>
          </a:r>
          <a:endParaRPr lang="el-GR" sz="1600" dirty="0">
            <a:latin typeface="Franklin Gothic Demi Cond" pitchFamily="34" charset="0"/>
          </a:endParaRPr>
        </a:p>
      </dgm:t>
    </dgm:pt>
    <dgm:pt modelId="{59BA2348-48C1-4A8C-A423-0A28FA52A783}" type="parTrans" cxnId="{D606539D-9DCC-4F80-8706-5D4BFE2E36A7}">
      <dgm:prSet/>
      <dgm:spPr/>
      <dgm:t>
        <a:bodyPr/>
        <a:lstStyle/>
        <a:p>
          <a:pPr algn="ctr"/>
          <a:endParaRPr lang="el-GR" sz="1600">
            <a:solidFill>
              <a:schemeClr val="bg1"/>
            </a:solidFill>
            <a:latin typeface="Franklin Gothic Demi Cond" pitchFamily="34" charset="0"/>
          </a:endParaRPr>
        </a:p>
      </dgm:t>
    </dgm:pt>
    <dgm:pt modelId="{A3D966C0-1990-4178-BA21-14A751BB379F}" type="sibTrans" cxnId="{D606539D-9DCC-4F80-8706-5D4BFE2E36A7}">
      <dgm:prSet/>
      <dgm:spPr/>
      <dgm:t>
        <a:bodyPr/>
        <a:lstStyle/>
        <a:p>
          <a:pPr algn="ctr"/>
          <a:endParaRPr lang="el-GR" sz="1600">
            <a:solidFill>
              <a:schemeClr val="bg1"/>
            </a:solidFill>
            <a:latin typeface="Franklin Gothic Demi Cond" pitchFamily="34" charset="0"/>
          </a:endParaRPr>
        </a:p>
      </dgm:t>
    </dgm:pt>
    <dgm:pt modelId="{6E1E4F35-7447-4BA8-8210-8BBAE0DEBE0B}">
      <dgm:prSet custT="1"/>
      <dgm:spPr/>
      <dgm:t>
        <a:bodyPr/>
        <a:lstStyle/>
        <a:p>
          <a:pPr algn="ctr"/>
          <a:r>
            <a:rPr kumimoji="0" lang="el-GR" sz="1600" b="1" smtClean="0">
              <a:latin typeface="+mj-lt"/>
              <a:ea typeface="+mj-ea"/>
              <a:cs typeface="+mj-cs"/>
            </a:rPr>
            <a:t>1. ΑΠΟΤΕΛΕΣΜΑΤΙΚΗ ΔΙΕΥΘΕΤΗΣΗ </a:t>
          </a:r>
          <a:br>
            <a:rPr kumimoji="0" lang="el-GR" sz="1600" b="1" smtClean="0">
              <a:latin typeface="+mj-lt"/>
              <a:ea typeface="+mj-ea"/>
              <a:cs typeface="+mj-cs"/>
            </a:rPr>
          </a:br>
          <a:r>
            <a:rPr kumimoji="0" lang="el-GR" sz="1600" b="1" smtClean="0">
              <a:latin typeface="+mj-lt"/>
              <a:ea typeface="+mj-ea"/>
              <a:cs typeface="+mj-cs"/>
            </a:rPr>
            <a:t>ΤΟΥ ΜΗ ΕΞΥΠΗΡΕΤΟΥΜΕΝΟΥ ΙΔΙΩΤΙΚΟΥ ΧΡΕΟΥΣ</a:t>
          </a:r>
          <a:endParaRPr lang="el-GR" sz="1600" dirty="0">
            <a:latin typeface="Franklin Gothic Demi Cond" pitchFamily="34" charset="0"/>
          </a:endParaRPr>
        </a:p>
      </dgm:t>
    </dgm:pt>
    <dgm:pt modelId="{5A7DF842-4AC7-467D-8309-AF63E4F6FD2B}" type="parTrans" cxnId="{4841AF97-7AEF-4A86-93DB-0CD96C5B7A7B}">
      <dgm:prSet/>
      <dgm:spPr/>
      <dgm:t>
        <a:bodyPr/>
        <a:lstStyle/>
        <a:p>
          <a:pPr algn="ctr"/>
          <a:endParaRPr lang="el-GR" sz="1600">
            <a:solidFill>
              <a:schemeClr val="bg1"/>
            </a:solidFill>
            <a:latin typeface="Franklin Gothic Demi Cond" pitchFamily="34" charset="0"/>
          </a:endParaRPr>
        </a:p>
      </dgm:t>
    </dgm:pt>
    <dgm:pt modelId="{0C425B21-5398-423C-80E1-014343B0BA15}" type="sibTrans" cxnId="{4841AF97-7AEF-4A86-93DB-0CD96C5B7A7B}">
      <dgm:prSet/>
      <dgm:spPr/>
      <dgm:t>
        <a:bodyPr/>
        <a:lstStyle/>
        <a:p>
          <a:pPr algn="ctr"/>
          <a:endParaRPr lang="el-GR" sz="1600">
            <a:solidFill>
              <a:schemeClr val="bg1"/>
            </a:solidFill>
            <a:latin typeface="Franklin Gothic Demi Cond" pitchFamily="34" charset="0"/>
          </a:endParaRPr>
        </a:p>
      </dgm:t>
    </dgm:pt>
    <dgm:pt modelId="{791687EE-B3F2-4E60-ADF4-2B7C3A7F376F}">
      <dgm:prSet custT="1"/>
      <dgm:spPr/>
      <dgm:t>
        <a:bodyPr/>
        <a:lstStyle/>
        <a:p>
          <a:pPr algn="ctr"/>
          <a:r>
            <a:rPr lang="el-GR" sz="1600" b="1" smtClean="0"/>
            <a:t>3. ΑΝΑΠΤΥΞΙΑΚΗ ΑΡΧΙΤΕΚΤΟΝΙΚΗ ΚΑΙ ΛΕΙΤΟΥΡΓΙΑ ΤΟΥ ΕΛΛΗΝΙΚΟΥ ΤΡΑΠΕΖΙΚΟΥ ΣΥΣΤΗΜΑΤΟΣ</a:t>
          </a:r>
          <a:endParaRPr lang="el-GR" sz="1600" dirty="0">
            <a:latin typeface="Franklin Gothic Demi Cond" pitchFamily="34" charset="0"/>
          </a:endParaRPr>
        </a:p>
      </dgm:t>
    </dgm:pt>
    <dgm:pt modelId="{BA464C65-780D-4A30-B348-1FC04CFB524E}" type="parTrans" cxnId="{878ADD7D-9E29-4C1C-B516-820C74B2B995}">
      <dgm:prSet/>
      <dgm:spPr/>
      <dgm:t>
        <a:bodyPr/>
        <a:lstStyle/>
        <a:p>
          <a:pPr algn="ctr"/>
          <a:endParaRPr lang="el-GR" sz="1600">
            <a:solidFill>
              <a:schemeClr val="bg1"/>
            </a:solidFill>
            <a:latin typeface="Franklin Gothic Demi Cond" pitchFamily="34" charset="0"/>
          </a:endParaRPr>
        </a:p>
      </dgm:t>
    </dgm:pt>
    <dgm:pt modelId="{CA37C2C4-8DB1-4C1D-AC4A-98D8FDEDF643}" type="sibTrans" cxnId="{878ADD7D-9E29-4C1C-B516-820C74B2B995}">
      <dgm:prSet/>
      <dgm:spPr/>
      <dgm:t>
        <a:bodyPr/>
        <a:lstStyle/>
        <a:p>
          <a:pPr algn="ctr"/>
          <a:endParaRPr lang="el-GR" sz="1600">
            <a:solidFill>
              <a:schemeClr val="bg1"/>
            </a:solidFill>
            <a:latin typeface="Franklin Gothic Demi Cond" pitchFamily="34" charset="0"/>
          </a:endParaRPr>
        </a:p>
      </dgm:t>
    </dgm:pt>
    <dgm:pt modelId="{3F105407-BD22-45F5-9E6D-FBE56566C572}">
      <dgm:prSet custT="1"/>
      <dgm:spPr/>
      <dgm:t>
        <a:bodyPr/>
        <a:lstStyle/>
        <a:p>
          <a:pPr algn="ctr"/>
          <a:r>
            <a:rPr lang="el-GR" sz="1600" b="1" smtClean="0"/>
            <a:t>2. ΟΛΟΚΛΗΡΩΣΗ ΤΗΣ ΑΝΑΚΕΦΑΛΑΙΟΠΟΙΗΣΗΣ ΤΩΝ ΜΗ ΣΥΣΤΗΜΙΚΩΝ ΤΡΑΠΕΖΩΝ</a:t>
          </a:r>
          <a:r>
            <a:rPr lang="en-US" sz="1600" b="1" smtClean="0"/>
            <a:t> </a:t>
          </a:r>
          <a:r>
            <a:rPr lang="el-GR" sz="1600" b="1" smtClean="0"/>
            <a:t/>
          </a:r>
          <a:br>
            <a:rPr lang="el-GR" sz="1600" b="1" smtClean="0"/>
          </a:br>
          <a:endParaRPr lang="el-GR" sz="1600" dirty="0">
            <a:latin typeface="Franklin Gothic Demi Cond" pitchFamily="34" charset="0"/>
          </a:endParaRPr>
        </a:p>
      </dgm:t>
    </dgm:pt>
    <dgm:pt modelId="{83F383DE-647F-4368-BBBB-BA8A52DAC694}" type="parTrans" cxnId="{576856C4-EC99-4583-933F-03D50E874690}">
      <dgm:prSet/>
      <dgm:spPr/>
      <dgm:t>
        <a:bodyPr/>
        <a:lstStyle/>
        <a:p>
          <a:pPr algn="ctr"/>
          <a:endParaRPr lang="el-GR">
            <a:solidFill>
              <a:schemeClr val="bg1"/>
            </a:solidFill>
          </a:endParaRPr>
        </a:p>
      </dgm:t>
    </dgm:pt>
    <dgm:pt modelId="{675B0467-45E7-4A96-99EB-D50EAC88090B}" type="sibTrans" cxnId="{576856C4-EC99-4583-933F-03D50E874690}">
      <dgm:prSet/>
      <dgm:spPr/>
      <dgm:t>
        <a:bodyPr/>
        <a:lstStyle/>
        <a:p>
          <a:pPr algn="ctr"/>
          <a:endParaRPr lang="el-GR">
            <a:solidFill>
              <a:schemeClr val="bg1"/>
            </a:solidFill>
          </a:endParaRPr>
        </a:p>
      </dgm:t>
    </dgm:pt>
    <dgm:pt modelId="{BEFEE195-627C-4A34-874B-9B29CF3BB68D}">
      <dgm:prSet custT="1"/>
      <dgm:spPr/>
      <dgm:t>
        <a:bodyPr/>
        <a:lstStyle/>
        <a:p>
          <a:pPr algn="ctr"/>
          <a:r>
            <a:rPr kumimoji="0" lang="el-GR" sz="1600" b="1" smtClean="0">
              <a:latin typeface="+mj-lt"/>
              <a:ea typeface="+mj-ea"/>
              <a:cs typeface="+mj-cs"/>
            </a:rPr>
            <a:t>5. ΑΝΑΠΤΥΞΙΑΚΟ</a:t>
          </a:r>
          <a:r>
            <a:rPr lang="el-GR" sz="1600" b="1" smtClean="0"/>
            <a:t>Σ &amp;</a:t>
          </a:r>
          <a:r>
            <a:rPr kumimoji="0" lang="el-GR" sz="1600" b="1" smtClean="0">
              <a:latin typeface="+mj-lt"/>
              <a:ea typeface="+mj-ea"/>
              <a:cs typeface="+mj-cs"/>
            </a:rPr>
            <a:t> ΠΕΡΙΦΕΡΕΙΑΚΟΣ ΠΡΟΣΑΝΑΤΟΛΙΣΜΟΣ ΤΟΥ ΤΡΑΠΕΖΙΚΟΥ ΤΟΜΕΑ ΚΑΙ ΤΗΣ ΕΥΡΩΠΑΙΚΗΣ ΤΡΑΠΕΖΙΚΗΣ ΕΝΩΣΗΣ</a:t>
          </a:r>
          <a:endParaRPr lang="el-GR" sz="1600" dirty="0">
            <a:latin typeface="Franklin Gothic Demi Cond" pitchFamily="34" charset="0"/>
          </a:endParaRPr>
        </a:p>
      </dgm:t>
    </dgm:pt>
    <dgm:pt modelId="{039F2D76-099C-44EF-A588-9CD8C37E31C8}" type="parTrans" cxnId="{BFEFB4FD-4FC0-4D92-B66E-DBE7DAEDDA4B}">
      <dgm:prSet/>
      <dgm:spPr/>
      <dgm:t>
        <a:bodyPr/>
        <a:lstStyle/>
        <a:p>
          <a:pPr algn="ctr"/>
          <a:endParaRPr lang="el-GR">
            <a:solidFill>
              <a:schemeClr val="bg1"/>
            </a:solidFill>
          </a:endParaRPr>
        </a:p>
      </dgm:t>
    </dgm:pt>
    <dgm:pt modelId="{A8B1B019-AAFE-4294-9E16-DAE93AE50B8E}" type="sibTrans" cxnId="{BFEFB4FD-4FC0-4D92-B66E-DBE7DAEDDA4B}">
      <dgm:prSet/>
      <dgm:spPr/>
      <dgm:t>
        <a:bodyPr/>
        <a:lstStyle/>
        <a:p>
          <a:pPr algn="ctr"/>
          <a:endParaRPr lang="el-GR">
            <a:solidFill>
              <a:schemeClr val="bg1"/>
            </a:solidFill>
          </a:endParaRPr>
        </a:p>
      </dgm:t>
    </dgm:pt>
    <dgm:pt modelId="{2DA1531C-AA75-4FCD-BD77-48F01F68B6A8}" type="pres">
      <dgm:prSet presAssocID="{FF2F2409-F30C-4DB0-864C-7CDA5DFA0F4F}" presName="linear" presStyleCnt="0">
        <dgm:presLayoutVars>
          <dgm:animLvl val="lvl"/>
          <dgm:resizeHandles val="exact"/>
        </dgm:presLayoutVars>
      </dgm:prSet>
      <dgm:spPr/>
      <dgm:t>
        <a:bodyPr/>
        <a:lstStyle/>
        <a:p>
          <a:endParaRPr lang="el-GR"/>
        </a:p>
      </dgm:t>
    </dgm:pt>
    <dgm:pt modelId="{1D24896A-B2DB-4E68-8C5E-ECBF2E9D02D7}" type="pres">
      <dgm:prSet presAssocID="{6E1E4F35-7447-4BA8-8210-8BBAE0DEBE0B}" presName="parentText" presStyleLbl="node1" presStyleIdx="0" presStyleCnt="5">
        <dgm:presLayoutVars>
          <dgm:chMax val="0"/>
          <dgm:bulletEnabled val="1"/>
        </dgm:presLayoutVars>
      </dgm:prSet>
      <dgm:spPr/>
      <dgm:t>
        <a:bodyPr/>
        <a:lstStyle/>
        <a:p>
          <a:endParaRPr lang="el-GR"/>
        </a:p>
      </dgm:t>
    </dgm:pt>
    <dgm:pt modelId="{86B65286-142E-4B9E-83F8-7B22EEAF5611}" type="pres">
      <dgm:prSet presAssocID="{0C425B21-5398-423C-80E1-014343B0BA15}" presName="spacer" presStyleCnt="0"/>
      <dgm:spPr/>
      <dgm:t>
        <a:bodyPr/>
        <a:lstStyle/>
        <a:p>
          <a:endParaRPr lang="el-GR"/>
        </a:p>
      </dgm:t>
    </dgm:pt>
    <dgm:pt modelId="{F0042F54-5759-4CA9-A1F8-F4011518E250}" type="pres">
      <dgm:prSet presAssocID="{3F105407-BD22-45F5-9E6D-FBE56566C572}" presName="parentText" presStyleLbl="node1" presStyleIdx="1" presStyleCnt="5">
        <dgm:presLayoutVars>
          <dgm:chMax val="0"/>
          <dgm:bulletEnabled val="1"/>
        </dgm:presLayoutVars>
      </dgm:prSet>
      <dgm:spPr/>
      <dgm:t>
        <a:bodyPr/>
        <a:lstStyle/>
        <a:p>
          <a:endParaRPr lang="el-GR"/>
        </a:p>
      </dgm:t>
    </dgm:pt>
    <dgm:pt modelId="{00F1AB05-EA64-4D05-971E-A23C5767C61D}" type="pres">
      <dgm:prSet presAssocID="{675B0467-45E7-4A96-99EB-D50EAC88090B}" presName="spacer" presStyleCnt="0"/>
      <dgm:spPr/>
      <dgm:t>
        <a:bodyPr/>
        <a:lstStyle/>
        <a:p>
          <a:endParaRPr lang="el-GR"/>
        </a:p>
      </dgm:t>
    </dgm:pt>
    <dgm:pt modelId="{060D78F7-1935-4789-93B1-8C7B7CAC64D7}" type="pres">
      <dgm:prSet presAssocID="{791687EE-B3F2-4E60-ADF4-2B7C3A7F376F}" presName="parentText" presStyleLbl="node1" presStyleIdx="2" presStyleCnt="5">
        <dgm:presLayoutVars>
          <dgm:chMax val="0"/>
          <dgm:bulletEnabled val="1"/>
        </dgm:presLayoutVars>
      </dgm:prSet>
      <dgm:spPr/>
      <dgm:t>
        <a:bodyPr/>
        <a:lstStyle/>
        <a:p>
          <a:endParaRPr lang="el-GR"/>
        </a:p>
      </dgm:t>
    </dgm:pt>
    <dgm:pt modelId="{86843303-01DD-419C-881D-3A0C2D3CDE80}" type="pres">
      <dgm:prSet presAssocID="{CA37C2C4-8DB1-4C1D-AC4A-98D8FDEDF643}" presName="spacer" presStyleCnt="0"/>
      <dgm:spPr/>
      <dgm:t>
        <a:bodyPr/>
        <a:lstStyle/>
        <a:p>
          <a:endParaRPr lang="el-GR"/>
        </a:p>
      </dgm:t>
    </dgm:pt>
    <dgm:pt modelId="{DD5D2607-F931-43E2-88F2-C4D11103A5C3}" type="pres">
      <dgm:prSet presAssocID="{75617C2A-B121-4E11-B322-118E6A9FE4B5}" presName="parentText" presStyleLbl="node1" presStyleIdx="3" presStyleCnt="5">
        <dgm:presLayoutVars>
          <dgm:chMax val="0"/>
          <dgm:bulletEnabled val="1"/>
        </dgm:presLayoutVars>
      </dgm:prSet>
      <dgm:spPr/>
      <dgm:t>
        <a:bodyPr/>
        <a:lstStyle/>
        <a:p>
          <a:endParaRPr lang="el-GR"/>
        </a:p>
      </dgm:t>
    </dgm:pt>
    <dgm:pt modelId="{D4D611D9-9E66-4F6D-858B-50DB73C20012}" type="pres">
      <dgm:prSet presAssocID="{A3D966C0-1990-4178-BA21-14A751BB379F}" presName="spacer" presStyleCnt="0"/>
      <dgm:spPr/>
      <dgm:t>
        <a:bodyPr/>
        <a:lstStyle/>
        <a:p>
          <a:endParaRPr lang="el-GR"/>
        </a:p>
      </dgm:t>
    </dgm:pt>
    <dgm:pt modelId="{5CAF58E7-A142-4195-8009-AE3C539B0F8B}" type="pres">
      <dgm:prSet presAssocID="{BEFEE195-627C-4A34-874B-9B29CF3BB68D}" presName="parentText" presStyleLbl="node1" presStyleIdx="4" presStyleCnt="5">
        <dgm:presLayoutVars>
          <dgm:chMax val="0"/>
          <dgm:bulletEnabled val="1"/>
        </dgm:presLayoutVars>
      </dgm:prSet>
      <dgm:spPr/>
      <dgm:t>
        <a:bodyPr/>
        <a:lstStyle/>
        <a:p>
          <a:endParaRPr lang="el-GR"/>
        </a:p>
      </dgm:t>
    </dgm:pt>
  </dgm:ptLst>
  <dgm:cxnLst>
    <dgm:cxn modelId="{9E93CFFD-54E1-497B-B614-757A725E2AF0}" type="presOf" srcId="{791687EE-B3F2-4E60-ADF4-2B7C3A7F376F}" destId="{060D78F7-1935-4789-93B1-8C7B7CAC64D7}" srcOrd="0" destOrd="0" presId="urn:microsoft.com/office/officeart/2005/8/layout/vList2"/>
    <dgm:cxn modelId="{D606539D-9DCC-4F80-8706-5D4BFE2E36A7}" srcId="{FF2F2409-F30C-4DB0-864C-7CDA5DFA0F4F}" destId="{75617C2A-B121-4E11-B322-118E6A9FE4B5}" srcOrd="3" destOrd="0" parTransId="{59BA2348-48C1-4A8C-A423-0A28FA52A783}" sibTransId="{A3D966C0-1990-4178-BA21-14A751BB379F}"/>
    <dgm:cxn modelId="{8D48588B-BB17-4577-87C2-5224B73A6F19}" type="presOf" srcId="{FF2F2409-F30C-4DB0-864C-7CDA5DFA0F4F}" destId="{2DA1531C-AA75-4FCD-BD77-48F01F68B6A8}" srcOrd="0" destOrd="0" presId="urn:microsoft.com/office/officeart/2005/8/layout/vList2"/>
    <dgm:cxn modelId="{BFEFB4FD-4FC0-4D92-B66E-DBE7DAEDDA4B}" srcId="{FF2F2409-F30C-4DB0-864C-7CDA5DFA0F4F}" destId="{BEFEE195-627C-4A34-874B-9B29CF3BB68D}" srcOrd="4" destOrd="0" parTransId="{039F2D76-099C-44EF-A588-9CD8C37E31C8}" sibTransId="{A8B1B019-AAFE-4294-9E16-DAE93AE50B8E}"/>
    <dgm:cxn modelId="{4841AF97-7AEF-4A86-93DB-0CD96C5B7A7B}" srcId="{FF2F2409-F30C-4DB0-864C-7CDA5DFA0F4F}" destId="{6E1E4F35-7447-4BA8-8210-8BBAE0DEBE0B}" srcOrd="0" destOrd="0" parTransId="{5A7DF842-4AC7-467D-8309-AF63E4F6FD2B}" sibTransId="{0C425B21-5398-423C-80E1-014343B0BA15}"/>
    <dgm:cxn modelId="{576856C4-EC99-4583-933F-03D50E874690}" srcId="{FF2F2409-F30C-4DB0-864C-7CDA5DFA0F4F}" destId="{3F105407-BD22-45F5-9E6D-FBE56566C572}" srcOrd="1" destOrd="0" parTransId="{83F383DE-647F-4368-BBBB-BA8A52DAC694}" sibTransId="{675B0467-45E7-4A96-99EB-D50EAC88090B}"/>
    <dgm:cxn modelId="{83869C8A-B4EA-444C-9C4B-0AACE7810C67}" type="presOf" srcId="{3F105407-BD22-45F5-9E6D-FBE56566C572}" destId="{F0042F54-5759-4CA9-A1F8-F4011518E250}" srcOrd="0" destOrd="0" presId="urn:microsoft.com/office/officeart/2005/8/layout/vList2"/>
    <dgm:cxn modelId="{3FC09280-D8C2-427D-B857-AC40E1045EEB}" type="presOf" srcId="{75617C2A-B121-4E11-B322-118E6A9FE4B5}" destId="{DD5D2607-F931-43E2-88F2-C4D11103A5C3}" srcOrd="0" destOrd="0" presId="urn:microsoft.com/office/officeart/2005/8/layout/vList2"/>
    <dgm:cxn modelId="{878ADD7D-9E29-4C1C-B516-820C74B2B995}" srcId="{FF2F2409-F30C-4DB0-864C-7CDA5DFA0F4F}" destId="{791687EE-B3F2-4E60-ADF4-2B7C3A7F376F}" srcOrd="2" destOrd="0" parTransId="{BA464C65-780D-4A30-B348-1FC04CFB524E}" sibTransId="{CA37C2C4-8DB1-4C1D-AC4A-98D8FDEDF643}"/>
    <dgm:cxn modelId="{E7EB3A79-44CE-4268-B9E7-B82D1F6DFAB6}" type="presOf" srcId="{BEFEE195-627C-4A34-874B-9B29CF3BB68D}" destId="{5CAF58E7-A142-4195-8009-AE3C539B0F8B}" srcOrd="0" destOrd="0" presId="urn:microsoft.com/office/officeart/2005/8/layout/vList2"/>
    <dgm:cxn modelId="{ED414C20-C251-4028-ABFB-D2718CC97DF7}" type="presOf" srcId="{6E1E4F35-7447-4BA8-8210-8BBAE0DEBE0B}" destId="{1D24896A-B2DB-4E68-8C5E-ECBF2E9D02D7}" srcOrd="0" destOrd="0" presId="urn:microsoft.com/office/officeart/2005/8/layout/vList2"/>
    <dgm:cxn modelId="{611F4D48-9C8A-4512-B685-BF59AF2C0A31}" type="presParOf" srcId="{2DA1531C-AA75-4FCD-BD77-48F01F68B6A8}" destId="{1D24896A-B2DB-4E68-8C5E-ECBF2E9D02D7}" srcOrd="0" destOrd="0" presId="urn:microsoft.com/office/officeart/2005/8/layout/vList2"/>
    <dgm:cxn modelId="{15471C93-3614-4A57-8B1D-47D5D0ED6104}" type="presParOf" srcId="{2DA1531C-AA75-4FCD-BD77-48F01F68B6A8}" destId="{86B65286-142E-4B9E-83F8-7B22EEAF5611}" srcOrd="1" destOrd="0" presId="urn:microsoft.com/office/officeart/2005/8/layout/vList2"/>
    <dgm:cxn modelId="{DD479ED1-6728-48F9-8345-63BE550EF40E}" type="presParOf" srcId="{2DA1531C-AA75-4FCD-BD77-48F01F68B6A8}" destId="{F0042F54-5759-4CA9-A1F8-F4011518E250}" srcOrd="2" destOrd="0" presId="urn:microsoft.com/office/officeart/2005/8/layout/vList2"/>
    <dgm:cxn modelId="{E6825942-F2F5-4ACF-A3ED-332D6124B38C}" type="presParOf" srcId="{2DA1531C-AA75-4FCD-BD77-48F01F68B6A8}" destId="{00F1AB05-EA64-4D05-971E-A23C5767C61D}" srcOrd="3" destOrd="0" presId="urn:microsoft.com/office/officeart/2005/8/layout/vList2"/>
    <dgm:cxn modelId="{A05B5A82-8335-42BD-A54E-F02D6257A95A}" type="presParOf" srcId="{2DA1531C-AA75-4FCD-BD77-48F01F68B6A8}" destId="{060D78F7-1935-4789-93B1-8C7B7CAC64D7}" srcOrd="4" destOrd="0" presId="urn:microsoft.com/office/officeart/2005/8/layout/vList2"/>
    <dgm:cxn modelId="{7DBCA000-F06F-417C-8193-5DBFA45A37DE}" type="presParOf" srcId="{2DA1531C-AA75-4FCD-BD77-48F01F68B6A8}" destId="{86843303-01DD-419C-881D-3A0C2D3CDE80}" srcOrd="5" destOrd="0" presId="urn:microsoft.com/office/officeart/2005/8/layout/vList2"/>
    <dgm:cxn modelId="{49F7F8DA-9AA3-426F-96A9-1479976D4365}" type="presParOf" srcId="{2DA1531C-AA75-4FCD-BD77-48F01F68B6A8}" destId="{DD5D2607-F931-43E2-88F2-C4D11103A5C3}" srcOrd="6" destOrd="0" presId="urn:microsoft.com/office/officeart/2005/8/layout/vList2"/>
    <dgm:cxn modelId="{11CFD0D7-A6C8-4624-AB9C-6B3F7D22C618}" type="presParOf" srcId="{2DA1531C-AA75-4FCD-BD77-48F01F68B6A8}" destId="{D4D611D9-9E66-4F6D-858B-50DB73C20012}" srcOrd="7" destOrd="0" presId="urn:microsoft.com/office/officeart/2005/8/layout/vList2"/>
    <dgm:cxn modelId="{1C8EE3B3-D8D8-4831-B6F4-E5D4B7A3FD9E}" type="presParOf" srcId="{2DA1531C-AA75-4FCD-BD77-48F01F68B6A8}" destId="{5CAF58E7-A142-4195-8009-AE3C539B0F8B}" srcOrd="8" destOrd="0" presId="urn:microsoft.com/office/officeart/2005/8/layout/v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C12D7D-5256-4E90-A7F8-1128D3EF93D4}" type="doc">
      <dgm:prSet loTypeId="urn:microsoft.com/office/officeart/2005/8/layout/vList2" loCatId="list" qsTypeId="urn:microsoft.com/office/officeart/2005/8/quickstyle/simple1" qsCatId="simple" csTypeId="urn:microsoft.com/office/officeart/2005/8/colors/accent3_1" csCatId="accent3" phldr="1"/>
      <dgm:spPr/>
      <dgm:t>
        <a:bodyPr/>
        <a:lstStyle/>
        <a:p>
          <a:endParaRPr lang="el-GR"/>
        </a:p>
      </dgm:t>
    </dgm:pt>
    <dgm:pt modelId="{EED12A70-6B4A-4286-8C08-74CE68A29E7D}">
      <dgm:prSet phldrT="[Κείμενο]" custT="1"/>
      <dgm:spPr/>
      <dgm:t>
        <a:bodyPr/>
        <a:lstStyle/>
        <a:p>
          <a:r>
            <a:rPr lang="el-GR" sz="1800" b="0" dirty="0" smtClean="0">
              <a:latin typeface="Franklin Gothic Medium" pitchFamily="34" charset="0"/>
            </a:rPr>
            <a:t>1. ποσοτική κατάταξη και αξιολόγηση των κόκκινων δανείων, ανάλογα με τον αριθμό των δανειοληπτών και το ποσό των συνολικών καθυστερήσεων που κατέχουν, για όλες τις κατηγορίες δανείων και ιδιαίτερα για τα μεγάλα επιχειρηματικά-στεγαστικά δάνεια, με γνώμονα την άμεση ρευστοποίησή τους.</a:t>
          </a:r>
          <a:endParaRPr lang="el-GR" sz="1800" b="0" dirty="0">
            <a:latin typeface="Franklin Gothic Medium" pitchFamily="34" charset="0"/>
          </a:endParaRPr>
        </a:p>
      </dgm:t>
    </dgm:pt>
    <dgm:pt modelId="{0E518747-024F-4B87-A8C5-717CE94E3EA0}" type="parTrans" cxnId="{DE04D4CE-1792-4A9A-B2C8-CE5BC5A3F48D}">
      <dgm:prSet/>
      <dgm:spPr/>
      <dgm:t>
        <a:bodyPr/>
        <a:lstStyle/>
        <a:p>
          <a:endParaRPr lang="el-GR" sz="1800"/>
        </a:p>
      </dgm:t>
    </dgm:pt>
    <dgm:pt modelId="{783B9546-7BB8-441A-BE3C-E29CDBACAA58}" type="sibTrans" cxnId="{DE04D4CE-1792-4A9A-B2C8-CE5BC5A3F48D}">
      <dgm:prSet/>
      <dgm:spPr/>
      <dgm:t>
        <a:bodyPr/>
        <a:lstStyle/>
        <a:p>
          <a:endParaRPr lang="el-GR" sz="1800"/>
        </a:p>
      </dgm:t>
    </dgm:pt>
    <dgm:pt modelId="{5FC773B6-ED8E-4364-9EED-8BAAAAA86553}">
      <dgm:prSet custT="1"/>
      <dgm:spPr/>
      <dgm:t>
        <a:bodyPr/>
        <a:lstStyle/>
        <a:p>
          <a:r>
            <a:rPr lang="el-GR" sz="1800" b="0" dirty="0" smtClean="0">
              <a:latin typeface="Franklin Gothic Medium" pitchFamily="34" charset="0"/>
            </a:rPr>
            <a:t>2. εφαρμογή δυναμικών προϊόντων ρύθμισης των δανείων, ώστε να μετατραπούν σε εξυπηρετούμενα με βάση τη σημερινή οικονομική δυνατότητα των δανειοληπτών</a:t>
          </a:r>
        </a:p>
      </dgm:t>
    </dgm:pt>
    <dgm:pt modelId="{20799F62-2455-4669-9A86-E52FF040486A}" type="parTrans" cxnId="{81BF30A1-ED35-43F4-ABF8-C6F61A451A2C}">
      <dgm:prSet/>
      <dgm:spPr/>
      <dgm:t>
        <a:bodyPr/>
        <a:lstStyle/>
        <a:p>
          <a:endParaRPr lang="el-GR" sz="1800"/>
        </a:p>
      </dgm:t>
    </dgm:pt>
    <dgm:pt modelId="{422C6DA9-6535-44AC-BD8D-597A3C299ACD}" type="sibTrans" cxnId="{81BF30A1-ED35-43F4-ABF8-C6F61A451A2C}">
      <dgm:prSet/>
      <dgm:spPr/>
      <dgm:t>
        <a:bodyPr/>
        <a:lstStyle/>
        <a:p>
          <a:endParaRPr lang="el-GR" sz="1800"/>
        </a:p>
      </dgm:t>
    </dgm:pt>
    <dgm:pt modelId="{BB1CBCCC-CB16-4FCC-BC45-9384D0B87153}">
      <dgm:prSet custT="1"/>
      <dgm:spPr/>
      <dgm:t>
        <a:bodyPr/>
        <a:lstStyle/>
        <a:p>
          <a:r>
            <a:rPr lang="el-GR" sz="1800" b="0" dirty="0" smtClean="0">
              <a:latin typeface="Franklin Gothic Medium" pitchFamily="34" charset="0"/>
            </a:rPr>
            <a:t>3. διερεύνηση δυναμικών λύσεων για την αξιοποίηση των ισχυρών αποθεμάτων σε προβλέψεις, που κατέχουν τα πιστωτικά ιδρύματα,</a:t>
          </a:r>
          <a:r>
            <a:rPr lang="en-US" sz="1800" b="0" dirty="0" smtClean="0">
              <a:latin typeface="Franklin Gothic Medium" pitchFamily="34" charset="0"/>
            </a:rPr>
            <a:t> </a:t>
          </a:r>
          <a:r>
            <a:rPr lang="el-GR" sz="1800" b="0" dirty="0" smtClean="0">
              <a:latin typeface="Franklin Gothic Medium" pitchFamily="34" charset="0"/>
            </a:rPr>
            <a:t>για τη δημιουργία μιας νέας πιστωτικής δομής στο τραπεζικό σύστημα</a:t>
          </a:r>
        </a:p>
      </dgm:t>
    </dgm:pt>
    <dgm:pt modelId="{E56AA91E-36FD-420B-A1A6-3ACB959F42F7}" type="parTrans" cxnId="{2ECB15D9-0A9A-49A9-81DF-27F597BE34FF}">
      <dgm:prSet/>
      <dgm:spPr/>
      <dgm:t>
        <a:bodyPr/>
        <a:lstStyle/>
        <a:p>
          <a:endParaRPr lang="el-GR" sz="1800"/>
        </a:p>
      </dgm:t>
    </dgm:pt>
    <dgm:pt modelId="{29735466-3D2B-49CC-9A34-76FB2BDA16B8}" type="sibTrans" cxnId="{2ECB15D9-0A9A-49A9-81DF-27F597BE34FF}">
      <dgm:prSet/>
      <dgm:spPr/>
      <dgm:t>
        <a:bodyPr/>
        <a:lstStyle/>
        <a:p>
          <a:endParaRPr lang="el-GR" sz="1800"/>
        </a:p>
      </dgm:t>
    </dgm:pt>
    <dgm:pt modelId="{70D1407D-D593-4CE7-9749-5C367B7541A2}">
      <dgm:prSet custT="1"/>
      <dgm:spPr/>
      <dgm:t>
        <a:bodyPr/>
        <a:lstStyle/>
        <a:p>
          <a:r>
            <a:rPr lang="el-GR" sz="1800" b="0" dirty="0" smtClean="0">
              <a:latin typeface="Franklin Gothic Medium" pitchFamily="34" charset="0"/>
            </a:rPr>
            <a:t>4. προστασία της πρώτης κατοικίας, για λόγους κοινωνικής συνοχής και αποτροπής ακραίων φαινομένων στην αγορά ακινήτων, </a:t>
          </a:r>
        </a:p>
      </dgm:t>
    </dgm:pt>
    <dgm:pt modelId="{424456E7-1827-466D-93AE-458AFAB37C8E}" type="parTrans" cxnId="{8DFBC7A4-CAE9-4DD5-83E8-845DE280B459}">
      <dgm:prSet/>
      <dgm:spPr/>
      <dgm:t>
        <a:bodyPr/>
        <a:lstStyle/>
        <a:p>
          <a:endParaRPr lang="el-GR" sz="1800"/>
        </a:p>
      </dgm:t>
    </dgm:pt>
    <dgm:pt modelId="{9839D21D-CAE3-4F54-B7A0-2F8D61BC3C91}" type="sibTrans" cxnId="{8DFBC7A4-CAE9-4DD5-83E8-845DE280B459}">
      <dgm:prSet/>
      <dgm:spPr/>
      <dgm:t>
        <a:bodyPr/>
        <a:lstStyle/>
        <a:p>
          <a:endParaRPr lang="el-GR" sz="1800"/>
        </a:p>
      </dgm:t>
    </dgm:pt>
    <dgm:pt modelId="{261B40D4-8AC7-4357-B16F-6BF96DEF3DD3}">
      <dgm:prSet custT="1"/>
      <dgm:spPr/>
      <dgm:t>
        <a:bodyPr/>
        <a:lstStyle/>
        <a:p>
          <a:r>
            <a:rPr lang="el-GR" sz="1800" b="0" dirty="0" smtClean="0">
              <a:latin typeface="Franklin Gothic Medium" pitchFamily="34" charset="0"/>
            </a:rPr>
            <a:t>5. πράξεις Νομισματικής Πολιτικής της ΕΚΤ με αποδοχή των Ν</a:t>
          </a:r>
          <a:r>
            <a:rPr lang="en-US" sz="1800" b="0" dirty="0" smtClean="0">
              <a:latin typeface="Franklin Gothic Medium" pitchFamily="34" charset="0"/>
            </a:rPr>
            <a:t>PLs</a:t>
          </a:r>
          <a:r>
            <a:rPr lang="el-GR" sz="1800" b="0" dirty="0" smtClean="0">
              <a:latin typeface="Franklin Gothic Medium" pitchFamily="34" charset="0"/>
            </a:rPr>
            <a:t> ως εγγύηση για άντληση ρευστότητας.</a:t>
          </a:r>
        </a:p>
      </dgm:t>
    </dgm:pt>
    <dgm:pt modelId="{A9FF9752-5CFB-4F95-AB67-7DD253C78DF2}" type="parTrans" cxnId="{7B39B1C8-7D74-483E-9A9E-E7D831D4B821}">
      <dgm:prSet/>
      <dgm:spPr/>
      <dgm:t>
        <a:bodyPr/>
        <a:lstStyle/>
        <a:p>
          <a:endParaRPr lang="el-GR"/>
        </a:p>
      </dgm:t>
    </dgm:pt>
    <dgm:pt modelId="{1E6D819A-0E0A-4B81-9BCF-A112EF5FD61F}" type="sibTrans" cxnId="{7B39B1C8-7D74-483E-9A9E-E7D831D4B821}">
      <dgm:prSet/>
      <dgm:spPr/>
      <dgm:t>
        <a:bodyPr/>
        <a:lstStyle/>
        <a:p>
          <a:endParaRPr lang="el-GR"/>
        </a:p>
      </dgm:t>
    </dgm:pt>
    <dgm:pt modelId="{0A09D10B-BA4C-4240-A140-14F31224450F}" type="pres">
      <dgm:prSet presAssocID="{F4C12D7D-5256-4E90-A7F8-1128D3EF93D4}" presName="linear" presStyleCnt="0">
        <dgm:presLayoutVars>
          <dgm:animLvl val="lvl"/>
          <dgm:resizeHandles val="exact"/>
        </dgm:presLayoutVars>
      </dgm:prSet>
      <dgm:spPr/>
      <dgm:t>
        <a:bodyPr/>
        <a:lstStyle/>
        <a:p>
          <a:endParaRPr lang="el-GR"/>
        </a:p>
      </dgm:t>
    </dgm:pt>
    <dgm:pt modelId="{AA3CC809-04C6-493A-AB6B-BA2C3A1F5BAC}" type="pres">
      <dgm:prSet presAssocID="{EED12A70-6B4A-4286-8C08-74CE68A29E7D}" presName="parentText" presStyleLbl="node1" presStyleIdx="0" presStyleCnt="5" custScaleY="125045">
        <dgm:presLayoutVars>
          <dgm:chMax val="0"/>
          <dgm:bulletEnabled val="1"/>
        </dgm:presLayoutVars>
      </dgm:prSet>
      <dgm:spPr/>
      <dgm:t>
        <a:bodyPr/>
        <a:lstStyle/>
        <a:p>
          <a:endParaRPr lang="el-GR"/>
        </a:p>
      </dgm:t>
    </dgm:pt>
    <dgm:pt modelId="{F5635FE1-229B-4DC8-9556-14FC5D23BE26}" type="pres">
      <dgm:prSet presAssocID="{783B9546-7BB8-441A-BE3C-E29CDBACAA58}" presName="spacer" presStyleCnt="0"/>
      <dgm:spPr/>
      <dgm:t>
        <a:bodyPr/>
        <a:lstStyle/>
        <a:p>
          <a:endParaRPr lang="el-GR"/>
        </a:p>
      </dgm:t>
    </dgm:pt>
    <dgm:pt modelId="{568E8912-B9D3-4FF1-91FF-D5ED35AADE70}" type="pres">
      <dgm:prSet presAssocID="{5FC773B6-ED8E-4364-9EED-8BAAAAA86553}" presName="parentText" presStyleLbl="node1" presStyleIdx="1" presStyleCnt="5">
        <dgm:presLayoutVars>
          <dgm:chMax val="0"/>
          <dgm:bulletEnabled val="1"/>
        </dgm:presLayoutVars>
      </dgm:prSet>
      <dgm:spPr/>
      <dgm:t>
        <a:bodyPr/>
        <a:lstStyle/>
        <a:p>
          <a:endParaRPr lang="el-GR"/>
        </a:p>
      </dgm:t>
    </dgm:pt>
    <dgm:pt modelId="{33FA2630-0C08-4369-99BC-3C88258C61F4}" type="pres">
      <dgm:prSet presAssocID="{422C6DA9-6535-44AC-BD8D-597A3C299ACD}" presName="spacer" presStyleCnt="0"/>
      <dgm:spPr/>
      <dgm:t>
        <a:bodyPr/>
        <a:lstStyle/>
        <a:p>
          <a:endParaRPr lang="el-GR"/>
        </a:p>
      </dgm:t>
    </dgm:pt>
    <dgm:pt modelId="{DEAF893C-363F-47F7-B78B-AD55BAC14A0A}" type="pres">
      <dgm:prSet presAssocID="{BB1CBCCC-CB16-4FCC-BC45-9384D0B87153}" presName="parentText" presStyleLbl="node1" presStyleIdx="2" presStyleCnt="5">
        <dgm:presLayoutVars>
          <dgm:chMax val="0"/>
          <dgm:bulletEnabled val="1"/>
        </dgm:presLayoutVars>
      </dgm:prSet>
      <dgm:spPr/>
      <dgm:t>
        <a:bodyPr/>
        <a:lstStyle/>
        <a:p>
          <a:endParaRPr lang="el-GR"/>
        </a:p>
      </dgm:t>
    </dgm:pt>
    <dgm:pt modelId="{7DC8CECB-D476-46F6-9995-610C4A490FAE}" type="pres">
      <dgm:prSet presAssocID="{29735466-3D2B-49CC-9A34-76FB2BDA16B8}" presName="spacer" presStyleCnt="0"/>
      <dgm:spPr/>
      <dgm:t>
        <a:bodyPr/>
        <a:lstStyle/>
        <a:p>
          <a:endParaRPr lang="el-GR"/>
        </a:p>
      </dgm:t>
    </dgm:pt>
    <dgm:pt modelId="{B125271A-1AB3-47FE-A709-F3545056648B}" type="pres">
      <dgm:prSet presAssocID="{70D1407D-D593-4CE7-9749-5C367B7541A2}" presName="parentText" presStyleLbl="node1" presStyleIdx="3" presStyleCnt="5">
        <dgm:presLayoutVars>
          <dgm:chMax val="0"/>
          <dgm:bulletEnabled val="1"/>
        </dgm:presLayoutVars>
      </dgm:prSet>
      <dgm:spPr/>
      <dgm:t>
        <a:bodyPr/>
        <a:lstStyle/>
        <a:p>
          <a:endParaRPr lang="el-GR"/>
        </a:p>
      </dgm:t>
    </dgm:pt>
    <dgm:pt modelId="{B8683E89-F1AE-458B-9A1F-D1EFDDF45248}" type="pres">
      <dgm:prSet presAssocID="{9839D21D-CAE3-4F54-B7A0-2F8D61BC3C91}" presName="spacer" presStyleCnt="0"/>
      <dgm:spPr/>
    </dgm:pt>
    <dgm:pt modelId="{486119EC-8E52-49E9-B672-753AEFB733CC}" type="pres">
      <dgm:prSet presAssocID="{261B40D4-8AC7-4357-B16F-6BF96DEF3DD3}" presName="parentText" presStyleLbl="node1" presStyleIdx="4" presStyleCnt="5">
        <dgm:presLayoutVars>
          <dgm:chMax val="0"/>
          <dgm:bulletEnabled val="1"/>
        </dgm:presLayoutVars>
      </dgm:prSet>
      <dgm:spPr/>
      <dgm:t>
        <a:bodyPr/>
        <a:lstStyle/>
        <a:p>
          <a:endParaRPr lang="el-GR"/>
        </a:p>
      </dgm:t>
    </dgm:pt>
  </dgm:ptLst>
  <dgm:cxnLst>
    <dgm:cxn modelId="{1D7EEDF7-5DDA-4879-94A5-C61C252BE2E0}" type="presOf" srcId="{F4C12D7D-5256-4E90-A7F8-1128D3EF93D4}" destId="{0A09D10B-BA4C-4240-A140-14F31224450F}" srcOrd="0" destOrd="0" presId="urn:microsoft.com/office/officeart/2005/8/layout/vList2"/>
    <dgm:cxn modelId="{20CBB5C3-5155-4CB5-B1F4-BE8A4255B990}" type="presOf" srcId="{5FC773B6-ED8E-4364-9EED-8BAAAAA86553}" destId="{568E8912-B9D3-4FF1-91FF-D5ED35AADE70}" srcOrd="0" destOrd="0" presId="urn:microsoft.com/office/officeart/2005/8/layout/vList2"/>
    <dgm:cxn modelId="{44CF2274-B00D-4992-9C76-220FF37DBAB0}" type="presOf" srcId="{EED12A70-6B4A-4286-8C08-74CE68A29E7D}" destId="{AA3CC809-04C6-493A-AB6B-BA2C3A1F5BAC}" srcOrd="0" destOrd="0" presId="urn:microsoft.com/office/officeart/2005/8/layout/vList2"/>
    <dgm:cxn modelId="{75CDD431-86A6-4841-8EDD-ABE0D4F3317A}" type="presOf" srcId="{261B40D4-8AC7-4357-B16F-6BF96DEF3DD3}" destId="{486119EC-8E52-49E9-B672-753AEFB733CC}" srcOrd="0" destOrd="0" presId="urn:microsoft.com/office/officeart/2005/8/layout/vList2"/>
    <dgm:cxn modelId="{81BF30A1-ED35-43F4-ABF8-C6F61A451A2C}" srcId="{F4C12D7D-5256-4E90-A7F8-1128D3EF93D4}" destId="{5FC773B6-ED8E-4364-9EED-8BAAAAA86553}" srcOrd="1" destOrd="0" parTransId="{20799F62-2455-4669-9A86-E52FF040486A}" sibTransId="{422C6DA9-6535-44AC-BD8D-597A3C299ACD}"/>
    <dgm:cxn modelId="{7B39B1C8-7D74-483E-9A9E-E7D831D4B821}" srcId="{F4C12D7D-5256-4E90-A7F8-1128D3EF93D4}" destId="{261B40D4-8AC7-4357-B16F-6BF96DEF3DD3}" srcOrd="4" destOrd="0" parTransId="{A9FF9752-5CFB-4F95-AB67-7DD253C78DF2}" sibTransId="{1E6D819A-0E0A-4B81-9BCF-A112EF5FD61F}"/>
    <dgm:cxn modelId="{06F4C6BB-C1B5-420F-86C5-D51A073FB8A8}" type="presOf" srcId="{BB1CBCCC-CB16-4FCC-BC45-9384D0B87153}" destId="{DEAF893C-363F-47F7-B78B-AD55BAC14A0A}" srcOrd="0" destOrd="0" presId="urn:microsoft.com/office/officeart/2005/8/layout/vList2"/>
    <dgm:cxn modelId="{2ECB15D9-0A9A-49A9-81DF-27F597BE34FF}" srcId="{F4C12D7D-5256-4E90-A7F8-1128D3EF93D4}" destId="{BB1CBCCC-CB16-4FCC-BC45-9384D0B87153}" srcOrd="2" destOrd="0" parTransId="{E56AA91E-36FD-420B-A1A6-3ACB959F42F7}" sibTransId="{29735466-3D2B-49CC-9A34-76FB2BDA16B8}"/>
    <dgm:cxn modelId="{9B9B057D-C679-4443-92E1-9D514624CA07}" type="presOf" srcId="{70D1407D-D593-4CE7-9749-5C367B7541A2}" destId="{B125271A-1AB3-47FE-A709-F3545056648B}" srcOrd="0" destOrd="0" presId="urn:microsoft.com/office/officeart/2005/8/layout/vList2"/>
    <dgm:cxn modelId="{DE04D4CE-1792-4A9A-B2C8-CE5BC5A3F48D}" srcId="{F4C12D7D-5256-4E90-A7F8-1128D3EF93D4}" destId="{EED12A70-6B4A-4286-8C08-74CE68A29E7D}" srcOrd="0" destOrd="0" parTransId="{0E518747-024F-4B87-A8C5-717CE94E3EA0}" sibTransId="{783B9546-7BB8-441A-BE3C-E29CDBACAA58}"/>
    <dgm:cxn modelId="{8DFBC7A4-CAE9-4DD5-83E8-845DE280B459}" srcId="{F4C12D7D-5256-4E90-A7F8-1128D3EF93D4}" destId="{70D1407D-D593-4CE7-9749-5C367B7541A2}" srcOrd="3" destOrd="0" parTransId="{424456E7-1827-466D-93AE-458AFAB37C8E}" sibTransId="{9839D21D-CAE3-4F54-B7A0-2F8D61BC3C91}"/>
    <dgm:cxn modelId="{02F2C348-FBC9-4F67-89C9-DD26F4FCD6D6}" type="presParOf" srcId="{0A09D10B-BA4C-4240-A140-14F31224450F}" destId="{AA3CC809-04C6-493A-AB6B-BA2C3A1F5BAC}" srcOrd="0" destOrd="0" presId="urn:microsoft.com/office/officeart/2005/8/layout/vList2"/>
    <dgm:cxn modelId="{BB74157B-3981-4B23-86C4-A7331B64355D}" type="presParOf" srcId="{0A09D10B-BA4C-4240-A140-14F31224450F}" destId="{F5635FE1-229B-4DC8-9556-14FC5D23BE26}" srcOrd="1" destOrd="0" presId="urn:microsoft.com/office/officeart/2005/8/layout/vList2"/>
    <dgm:cxn modelId="{6E6B8CA7-D462-41F3-89C0-2E54C6B40FF8}" type="presParOf" srcId="{0A09D10B-BA4C-4240-A140-14F31224450F}" destId="{568E8912-B9D3-4FF1-91FF-D5ED35AADE70}" srcOrd="2" destOrd="0" presId="urn:microsoft.com/office/officeart/2005/8/layout/vList2"/>
    <dgm:cxn modelId="{77BAB0F0-F3D4-47B7-85AB-58B782F81BEC}" type="presParOf" srcId="{0A09D10B-BA4C-4240-A140-14F31224450F}" destId="{33FA2630-0C08-4369-99BC-3C88258C61F4}" srcOrd="3" destOrd="0" presId="urn:microsoft.com/office/officeart/2005/8/layout/vList2"/>
    <dgm:cxn modelId="{2732C959-8656-4C57-BEDB-7634A47D00BC}" type="presParOf" srcId="{0A09D10B-BA4C-4240-A140-14F31224450F}" destId="{DEAF893C-363F-47F7-B78B-AD55BAC14A0A}" srcOrd="4" destOrd="0" presId="urn:microsoft.com/office/officeart/2005/8/layout/vList2"/>
    <dgm:cxn modelId="{A8B5D706-629D-47C9-8A1B-3AF4FB50E9CC}" type="presParOf" srcId="{0A09D10B-BA4C-4240-A140-14F31224450F}" destId="{7DC8CECB-D476-46F6-9995-610C4A490FAE}" srcOrd="5" destOrd="0" presId="urn:microsoft.com/office/officeart/2005/8/layout/vList2"/>
    <dgm:cxn modelId="{D845CDD0-5C65-4895-930D-7D2FB5E272BA}" type="presParOf" srcId="{0A09D10B-BA4C-4240-A140-14F31224450F}" destId="{B125271A-1AB3-47FE-A709-F3545056648B}" srcOrd="6" destOrd="0" presId="urn:microsoft.com/office/officeart/2005/8/layout/vList2"/>
    <dgm:cxn modelId="{9E03C9A4-7B8D-4C0D-9A83-F5DBAFADA96A}" type="presParOf" srcId="{0A09D10B-BA4C-4240-A140-14F31224450F}" destId="{B8683E89-F1AE-458B-9A1F-D1EFDDF45248}" srcOrd="7" destOrd="0" presId="urn:microsoft.com/office/officeart/2005/8/layout/vList2"/>
    <dgm:cxn modelId="{84E68FAD-29F6-4879-AAE9-1A02FE0DA5BD}" type="presParOf" srcId="{0A09D10B-BA4C-4240-A140-14F31224450F}" destId="{486119EC-8E52-49E9-B672-753AEFB733CC}" srcOrd="8" destOrd="0" presId="urn:microsoft.com/office/officeart/2005/8/layout/v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A94C65-8F9E-4ADB-8531-6594F037C21A}" type="doc">
      <dgm:prSet loTypeId="urn:microsoft.com/office/officeart/2005/8/layout/pList2" loCatId="list" qsTypeId="urn:microsoft.com/office/officeart/2005/8/quickstyle/simple1" qsCatId="simple" csTypeId="urn:microsoft.com/office/officeart/2005/8/colors/colorful1" csCatId="colorful" phldr="1"/>
      <dgm:spPr/>
      <dgm:t>
        <a:bodyPr/>
        <a:lstStyle/>
        <a:p>
          <a:endParaRPr lang="el-GR"/>
        </a:p>
      </dgm:t>
    </dgm:pt>
    <dgm:pt modelId="{6E9EF0DD-2990-415D-9F41-500D508015EF}">
      <dgm:prSet phldrT="[Κείμενο]" custT="1"/>
      <dgm:spPr/>
      <dgm:t>
        <a:bodyPr/>
        <a:lstStyle/>
        <a:p>
          <a:r>
            <a:rPr lang="el-GR" sz="1600" b="1" u="none" dirty="0" smtClean="0">
              <a:effectLst>
                <a:outerShdw blurRad="50800" dist="38100" algn="tr" rotWithShape="0">
                  <a:prstClr val="black">
                    <a:alpha val="40000"/>
                  </a:prstClr>
                </a:outerShdw>
              </a:effectLst>
            </a:rPr>
            <a:t>μια δημόσια τράπεζα επενδύσεων, </a:t>
          </a:r>
          <a:r>
            <a:rPr lang="el-GR" sz="1600" b="0" u="none" dirty="0" smtClean="0">
              <a:effectLst>
                <a:outerShdw blurRad="50800" dist="38100" algn="tr" rotWithShape="0">
                  <a:prstClr val="black">
                    <a:alpha val="40000"/>
                  </a:prstClr>
                </a:outerShdw>
              </a:effectLst>
            </a:rPr>
            <a:t>με σκοπό την παροχή αναπτυξιακών δανείων σε κρίσιμους τομείς και περιόδους της οικονομίας </a:t>
          </a:r>
          <a:endParaRPr lang="el-GR" sz="1600" b="0" u="none" dirty="0"/>
        </a:p>
      </dgm:t>
    </dgm:pt>
    <dgm:pt modelId="{461AAB85-A31B-4CA9-B05B-AAE804D54A73}" type="parTrans" cxnId="{C1F6A745-E3B8-4D94-8B3D-7F17EF36997E}">
      <dgm:prSet/>
      <dgm:spPr/>
      <dgm:t>
        <a:bodyPr/>
        <a:lstStyle/>
        <a:p>
          <a:endParaRPr lang="el-GR"/>
        </a:p>
      </dgm:t>
    </dgm:pt>
    <dgm:pt modelId="{3F10C485-3561-4B3A-BACB-64FB182237F4}" type="sibTrans" cxnId="{C1F6A745-E3B8-4D94-8B3D-7F17EF36997E}">
      <dgm:prSet/>
      <dgm:spPr/>
      <dgm:t>
        <a:bodyPr/>
        <a:lstStyle/>
        <a:p>
          <a:endParaRPr lang="el-GR"/>
        </a:p>
      </dgm:t>
    </dgm:pt>
    <dgm:pt modelId="{AB28CB99-8C2B-4B64-B990-C7212D32442F}">
      <dgm:prSet custT="1"/>
      <dgm:spPr/>
      <dgm:t>
        <a:bodyPr/>
        <a:lstStyle/>
        <a:p>
          <a:r>
            <a:rPr lang="el-GR" sz="1600" b="1" u="none" dirty="0" smtClean="0">
              <a:effectLst>
                <a:outerShdw blurRad="50800" dist="38100" algn="tr" rotWithShape="0">
                  <a:prstClr val="black">
                    <a:alpha val="40000"/>
                  </a:prstClr>
                </a:outerShdw>
              </a:effectLst>
            </a:rPr>
            <a:t>ισχυρές εμπορικές τράπεζες</a:t>
          </a:r>
          <a:r>
            <a:rPr lang="el-GR" sz="1400" b="0" u="none" dirty="0" smtClean="0">
              <a:effectLst>
                <a:outerShdw blurRad="50800" dist="38100" algn="tr" rotWithShape="0">
                  <a:prstClr val="black">
                    <a:alpha val="40000"/>
                  </a:prstClr>
                </a:outerShdw>
              </a:effectLst>
            </a:rPr>
            <a:t>, που να εξυπηρετούν τις πραγματικές ανάγκες χρηματοδότησης των νοικοκυριών, των επιχειρήσεων, και θα προωθούν την πιστωτική επέκταση  με νέα παραγωγικά και κλαδικά χαρακτηριστικά και μακροπρόθεσμους επιχειρηματικούς στόχους, στην υπηρεσία της ελληνικής οικονομίας</a:t>
          </a:r>
          <a:r>
            <a:rPr lang="el-GR" sz="1400" b="1" u="none" dirty="0" smtClean="0">
              <a:effectLst>
                <a:outerShdw blurRad="50800" dist="38100" algn="tr" rotWithShape="0">
                  <a:prstClr val="black">
                    <a:alpha val="40000"/>
                  </a:prstClr>
                </a:outerShdw>
              </a:effectLst>
            </a:rPr>
            <a:t>,</a:t>
          </a:r>
          <a:r>
            <a:rPr lang="el-GR" sz="1400" u="none" dirty="0" smtClean="0">
              <a:effectLst>
                <a:outerShdw blurRad="50800" dist="38100" algn="tr" rotWithShape="0">
                  <a:prstClr val="black">
                    <a:alpha val="40000"/>
                  </a:prstClr>
                </a:outerShdw>
              </a:effectLst>
            </a:rPr>
            <a:t> </a:t>
          </a:r>
          <a:endParaRPr lang="el-GR" sz="1400" u="none" dirty="0" smtClean="0"/>
        </a:p>
      </dgm:t>
    </dgm:pt>
    <dgm:pt modelId="{E7C66A48-9453-43EE-9EB2-1BF2C14C82F0}" type="parTrans" cxnId="{02DE22B2-6EDE-40D4-8B61-02EFFADEB13B}">
      <dgm:prSet/>
      <dgm:spPr/>
      <dgm:t>
        <a:bodyPr/>
        <a:lstStyle/>
        <a:p>
          <a:endParaRPr lang="el-GR"/>
        </a:p>
      </dgm:t>
    </dgm:pt>
    <dgm:pt modelId="{45106CD7-074E-47FA-98F3-B4934098E3E6}" type="sibTrans" cxnId="{02DE22B2-6EDE-40D4-8B61-02EFFADEB13B}">
      <dgm:prSet/>
      <dgm:spPr/>
      <dgm:t>
        <a:bodyPr/>
        <a:lstStyle/>
        <a:p>
          <a:endParaRPr lang="el-GR"/>
        </a:p>
      </dgm:t>
    </dgm:pt>
    <dgm:pt modelId="{5F841B24-A71F-4169-B9CB-9CCA0CEE8363}">
      <dgm:prSet custT="1"/>
      <dgm:spPr/>
      <dgm:t>
        <a:bodyPr/>
        <a:lstStyle/>
        <a:p>
          <a:r>
            <a:rPr lang="el-GR" sz="1600" b="1" u="none" dirty="0" smtClean="0">
              <a:effectLst>
                <a:outerShdw blurRad="50800" dist="38100" algn="tr" rotWithShape="0">
                  <a:prstClr val="black">
                    <a:alpha val="40000"/>
                  </a:prstClr>
                </a:outerShdw>
              </a:effectLst>
            </a:rPr>
            <a:t>τοπικού ενδιαφέροντος περιφερειακές συνεταιριστικές τράπεζες,  </a:t>
          </a:r>
          <a:r>
            <a:rPr lang="el-GR" sz="1600" b="0" u="none" dirty="0" smtClean="0">
              <a:effectLst>
                <a:outerShdw blurRad="50800" dist="38100" algn="tr" rotWithShape="0">
                  <a:prstClr val="black">
                    <a:alpha val="40000"/>
                  </a:prstClr>
                </a:outerShdw>
              </a:effectLst>
            </a:rPr>
            <a:t>που να επικεντρώνονται στις ιδιαίτερες ανάγκες και  στην περιφερειακή ανάπτυξη καθώς και ειδικού σκοπού ιδρύματα (ταμιευτήρια) που να προάγουν τις παραδοσιακές συναλλακτικές αξίες </a:t>
          </a:r>
          <a:endParaRPr lang="el-GR" sz="1600" b="0" u="none" dirty="0" smtClean="0"/>
        </a:p>
      </dgm:t>
    </dgm:pt>
    <dgm:pt modelId="{6E9941C7-AB60-465D-8D57-3B1053B12B85}" type="parTrans" cxnId="{97F0383C-51E8-4CEC-B09B-B2C08D9627DF}">
      <dgm:prSet/>
      <dgm:spPr/>
      <dgm:t>
        <a:bodyPr/>
        <a:lstStyle/>
        <a:p>
          <a:endParaRPr lang="el-GR"/>
        </a:p>
      </dgm:t>
    </dgm:pt>
    <dgm:pt modelId="{6BA00A0E-DA7C-4437-9264-F0788E317EAC}" type="sibTrans" cxnId="{97F0383C-51E8-4CEC-B09B-B2C08D9627DF}">
      <dgm:prSet/>
      <dgm:spPr/>
      <dgm:t>
        <a:bodyPr/>
        <a:lstStyle/>
        <a:p>
          <a:endParaRPr lang="el-GR"/>
        </a:p>
      </dgm:t>
    </dgm:pt>
    <dgm:pt modelId="{4C614BAB-2D31-4D5F-A048-63569FA2EB48}" type="pres">
      <dgm:prSet presAssocID="{99A94C65-8F9E-4ADB-8531-6594F037C21A}" presName="Name0" presStyleCnt="0">
        <dgm:presLayoutVars>
          <dgm:dir/>
          <dgm:resizeHandles val="exact"/>
        </dgm:presLayoutVars>
      </dgm:prSet>
      <dgm:spPr/>
      <dgm:t>
        <a:bodyPr/>
        <a:lstStyle/>
        <a:p>
          <a:endParaRPr lang="el-GR"/>
        </a:p>
      </dgm:t>
    </dgm:pt>
    <dgm:pt modelId="{CA31C71D-B2D2-4439-9E55-BC1FF948B050}" type="pres">
      <dgm:prSet presAssocID="{99A94C65-8F9E-4ADB-8531-6594F037C21A}" presName="bkgdShp" presStyleLbl="alignAccFollowNode1" presStyleIdx="0" presStyleCnt="1"/>
      <dgm:spPr/>
    </dgm:pt>
    <dgm:pt modelId="{3A583097-E4F1-423A-B7A2-F33F377C1FA0}" type="pres">
      <dgm:prSet presAssocID="{99A94C65-8F9E-4ADB-8531-6594F037C21A}" presName="linComp" presStyleCnt="0"/>
      <dgm:spPr/>
    </dgm:pt>
    <dgm:pt modelId="{E951B1D0-412A-4C60-A90E-3F74AB4401AB}" type="pres">
      <dgm:prSet presAssocID="{6E9EF0DD-2990-415D-9F41-500D508015EF}" presName="compNode" presStyleCnt="0"/>
      <dgm:spPr/>
    </dgm:pt>
    <dgm:pt modelId="{54BE6084-C2FE-49EF-AFA1-29A2066BF02C}" type="pres">
      <dgm:prSet presAssocID="{6E9EF0DD-2990-415D-9F41-500D508015EF}" presName="node" presStyleLbl="node1" presStyleIdx="0" presStyleCnt="3" custScaleY="122635">
        <dgm:presLayoutVars>
          <dgm:bulletEnabled val="1"/>
        </dgm:presLayoutVars>
      </dgm:prSet>
      <dgm:spPr/>
      <dgm:t>
        <a:bodyPr/>
        <a:lstStyle/>
        <a:p>
          <a:endParaRPr lang="el-GR"/>
        </a:p>
      </dgm:t>
    </dgm:pt>
    <dgm:pt modelId="{9B90CAFC-1972-4F3A-AA02-C32EC071D5C3}" type="pres">
      <dgm:prSet presAssocID="{6E9EF0DD-2990-415D-9F41-500D508015EF}" presName="invisiNode" presStyleLbl="node1" presStyleIdx="0" presStyleCnt="3"/>
      <dgm:spPr/>
    </dgm:pt>
    <dgm:pt modelId="{9729AB8E-19EE-4F16-B4F0-1D56AAA4B5BF}" type="pres">
      <dgm:prSet presAssocID="{6E9EF0DD-2990-415D-9F41-500D508015EF}" presName="imagNode" presStyleLbl="fgImgPlace1" presStyleIdx="0" presStyleCnt="3" custScaleY="85077" custLinFactNeighborX="-6" custLinFactNeighborY="-25047"/>
      <dgm:spPr>
        <a:blipFill rotWithShape="0">
          <a:blip xmlns:r="http://schemas.openxmlformats.org/officeDocument/2006/relationships" r:embed="rId1"/>
          <a:stretch>
            <a:fillRect/>
          </a:stretch>
        </a:blipFill>
      </dgm:spPr>
    </dgm:pt>
    <dgm:pt modelId="{97560B4D-332C-4927-88F3-DF579DF950BE}" type="pres">
      <dgm:prSet presAssocID="{3F10C485-3561-4B3A-BACB-64FB182237F4}" presName="sibTrans" presStyleLbl="sibTrans2D1" presStyleIdx="0" presStyleCnt="0"/>
      <dgm:spPr/>
      <dgm:t>
        <a:bodyPr/>
        <a:lstStyle/>
        <a:p>
          <a:endParaRPr lang="el-GR"/>
        </a:p>
      </dgm:t>
    </dgm:pt>
    <dgm:pt modelId="{FA1C1AD7-6443-4FE4-A90C-85E7B986A774}" type="pres">
      <dgm:prSet presAssocID="{AB28CB99-8C2B-4B64-B990-C7212D32442F}" presName="compNode" presStyleCnt="0"/>
      <dgm:spPr/>
    </dgm:pt>
    <dgm:pt modelId="{43D9C643-EDED-45A1-A9CC-4E09C04D0743}" type="pres">
      <dgm:prSet presAssocID="{AB28CB99-8C2B-4B64-B990-C7212D32442F}" presName="node" presStyleLbl="node1" presStyleIdx="1" presStyleCnt="3" custScaleY="121919">
        <dgm:presLayoutVars>
          <dgm:bulletEnabled val="1"/>
        </dgm:presLayoutVars>
      </dgm:prSet>
      <dgm:spPr/>
      <dgm:t>
        <a:bodyPr/>
        <a:lstStyle/>
        <a:p>
          <a:endParaRPr lang="el-GR"/>
        </a:p>
      </dgm:t>
    </dgm:pt>
    <dgm:pt modelId="{33516BB9-B05B-44D3-85AA-D99B964AA277}" type="pres">
      <dgm:prSet presAssocID="{AB28CB99-8C2B-4B64-B990-C7212D32442F}" presName="invisiNode" presStyleLbl="node1" presStyleIdx="1" presStyleCnt="3"/>
      <dgm:spPr/>
    </dgm:pt>
    <dgm:pt modelId="{1949FDAD-A5F2-4CEF-8633-A2863DC5F90F}" type="pres">
      <dgm:prSet presAssocID="{AB28CB99-8C2B-4B64-B990-C7212D32442F}" presName="imagNode" presStyleLbl="fgImgPlace1" presStyleIdx="1" presStyleCnt="3" custScaleY="85672" custLinFactNeighborX="354" custLinFactNeighborY="-20630"/>
      <dgm:spPr>
        <a:blipFill rotWithShape="0">
          <a:blip xmlns:r="http://schemas.openxmlformats.org/officeDocument/2006/relationships" r:embed="rId2"/>
          <a:stretch>
            <a:fillRect/>
          </a:stretch>
        </a:blipFill>
      </dgm:spPr>
    </dgm:pt>
    <dgm:pt modelId="{240E1492-8408-4F80-87E4-ED289D29933A}" type="pres">
      <dgm:prSet presAssocID="{45106CD7-074E-47FA-98F3-B4934098E3E6}" presName="sibTrans" presStyleLbl="sibTrans2D1" presStyleIdx="0" presStyleCnt="0"/>
      <dgm:spPr/>
      <dgm:t>
        <a:bodyPr/>
        <a:lstStyle/>
        <a:p>
          <a:endParaRPr lang="el-GR"/>
        </a:p>
      </dgm:t>
    </dgm:pt>
    <dgm:pt modelId="{B4E898D5-EB7A-4E2F-A09D-103B99416D12}" type="pres">
      <dgm:prSet presAssocID="{5F841B24-A71F-4169-B9CB-9CCA0CEE8363}" presName="compNode" presStyleCnt="0"/>
      <dgm:spPr/>
    </dgm:pt>
    <dgm:pt modelId="{77D37E7E-D3B3-4BF6-88AE-658F220E6A6F}" type="pres">
      <dgm:prSet presAssocID="{5F841B24-A71F-4169-B9CB-9CCA0CEE8363}" presName="node" presStyleLbl="node1" presStyleIdx="2" presStyleCnt="3" custScaleY="120952">
        <dgm:presLayoutVars>
          <dgm:bulletEnabled val="1"/>
        </dgm:presLayoutVars>
      </dgm:prSet>
      <dgm:spPr/>
      <dgm:t>
        <a:bodyPr/>
        <a:lstStyle/>
        <a:p>
          <a:endParaRPr lang="el-GR"/>
        </a:p>
      </dgm:t>
    </dgm:pt>
    <dgm:pt modelId="{82CBECF2-C479-44F5-80CD-95600FB4B051}" type="pres">
      <dgm:prSet presAssocID="{5F841B24-A71F-4169-B9CB-9CCA0CEE8363}" presName="invisiNode" presStyleLbl="node1" presStyleIdx="2" presStyleCnt="3"/>
      <dgm:spPr/>
    </dgm:pt>
    <dgm:pt modelId="{D9BF1835-4BB6-4799-BD76-2ED60182FABB}" type="pres">
      <dgm:prSet presAssocID="{5F841B24-A71F-4169-B9CB-9CCA0CEE8363}" presName="imagNode" presStyleLbl="fgImgPlace1" presStyleIdx="2" presStyleCnt="3" custScaleY="80969" custLinFactNeighborX="715" custLinFactNeighborY="-16213"/>
      <dgm:spPr>
        <a:blipFill rotWithShape="0">
          <a:blip xmlns:r="http://schemas.openxmlformats.org/officeDocument/2006/relationships" r:embed="rId3"/>
          <a:stretch>
            <a:fillRect/>
          </a:stretch>
        </a:blipFill>
      </dgm:spPr>
    </dgm:pt>
  </dgm:ptLst>
  <dgm:cxnLst>
    <dgm:cxn modelId="{97F0383C-51E8-4CEC-B09B-B2C08D9627DF}" srcId="{99A94C65-8F9E-4ADB-8531-6594F037C21A}" destId="{5F841B24-A71F-4169-B9CB-9CCA0CEE8363}" srcOrd="2" destOrd="0" parTransId="{6E9941C7-AB60-465D-8D57-3B1053B12B85}" sibTransId="{6BA00A0E-DA7C-4437-9264-F0788E317EAC}"/>
    <dgm:cxn modelId="{8A031070-2478-4767-AB6A-C729A706E00D}" type="presOf" srcId="{6E9EF0DD-2990-415D-9F41-500D508015EF}" destId="{54BE6084-C2FE-49EF-AFA1-29A2066BF02C}" srcOrd="0" destOrd="0" presId="urn:microsoft.com/office/officeart/2005/8/layout/pList2"/>
    <dgm:cxn modelId="{88B927BC-44AF-45D2-8448-ACAFE2299C2D}" type="presOf" srcId="{45106CD7-074E-47FA-98F3-B4934098E3E6}" destId="{240E1492-8408-4F80-87E4-ED289D29933A}" srcOrd="0" destOrd="0" presId="urn:microsoft.com/office/officeart/2005/8/layout/pList2"/>
    <dgm:cxn modelId="{02DE22B2-6EDE-40D4-8B61-02EFFADEB13B}" srcId="{99A94C65-8F9E-4ADB-8531-6594F037C21A}" destId="{AB28CB99-8C2B-4B64-B990-C7212D32442F}" srcOrd="1" destOrd="0" parTransId="{E7C66A48-9453-43EE-9EB2-1BF2C14C82F0}" sibTransId="{45106CD7-074E-47FA-98F3-B4934098E3E6}"/>
    <dgm:cxn modelId="{FD06D6EB-4D4E-4737-B44E-1DB292065C19}" type="presOf" srcId="{5F841B24-A71F-4169-B9CB-9CCA0CEE8363}" destId="{77D37E7E-D3B3-4BF6-88AE-658F220E6A6F}" srcOrd="0" destOrd="0" presId="urn:microsoft.com/office/officeart/2005/8/layout/pList2"/>
    <dgm:cxn modelId="{C1F6A745-E3B8-4D94-8B3D-7F17EF36997E}" srcId="{99A94C65-8F9E-4ADB-8531-6594F037C21A}" destId="{6E9EF0DD-2990-415D-9F41-500D508015EF}" srcOrd="0" destOrd="0" parTransId="{461AAB85-A31B-4CA9-B05B-AAE804D54A73}" sibTransId="{3F10C485-3561-4B3A-BACB-64FB182237F4}"/>
    <dgm:cxn modelId="{73B904C9-0209-48A5-B13B-D552BCD6D055}" type="presOf" srcId="{99A94C65-8F9E-4ADB-8531-6594F037C21A}" destId="{4C614BAB-2D31-4D5F-A048-63569FA2EB48}" srcOrd="0" destOrd="0" presId="urn:microsoft.com/office/officeart/2005/8/layout/pList2"/>
    <dgm:cxn modelId="{634E102E-4F1C-4E6A-AC90-EAFB1C57245E}" type="presOf" srcId="{AB28CB99-8C2B-4B64-B990-C7212D32442F}" destId="{43D9C643-EDED-45A1-A9CC-4E09C04D0743}" srcOrd="0" destOrd="0" presId="urn:microsoft.com/office/officeart/2005/8/layout/pList2"/>
    <dgm:cxn modelId="{0BE278CE-EDE4-4CC6-895B-645F60205D9C}" type="presOf" srcId="{3F10C485-3561-4B3A-BACB-64FB182237F4}" destId="{97560B4D-332C-4927-88F3-DF579DF950BE}" srcOrd="0" destOrd="0" presId="urn:microsoft.com/office/officeart/2005/8/layout/pList2"/>
    <dgm:cxn modelId="{34F284A2-CD23-4D8B-8244-71801829B4E9}" type="presParOf" srcId="{4C614BAB-2D31-4D5F-A048-63569FA2EB48}" destId="{CA31C71D-B2D2-4439-9E55-BC1FF948B050}" srcOrd="0" destOrd="0" presId="urn:microsoft.com/office/officeart/2005/8/layout/pList2"/>
    <dgm:cxn modelId="{AA59BB59-ADBC-4A46-AA7E-037CAEAA47A5}" type="presParOf" srcId="{4C614BAB-2D31-4D5F-A048-63569FA2EB48}" destId="{3A583097-E4F1-423A-B7A2-F33F377C1FA0}" srcOrd="1" destOrd="0" presId="urn:microsoft.com/office/officeart/2005/8/layout/pList2"/>
    <dgm:cxn modelId="{332B4478-FDFA-43D0-AC64-94DA32846656}" type="presParOf" srcId="{3A583097-E4F1-423A-B7A2-F33F377C1FA0}" destId="{E951B1D0-412A-4C60-A90E-3F74AB4401AB}" srcOrd="0" destOrd="0" presId="urn:microsoft.com/office/officeart/2005/8/layout/pList2"/>
    <dgm:cxn modelId="{77A6D41C-92E7-4D24-B0EF-67840E11BE5C}" type="presParOf" srcId="{E951B1D0-412A-4C60-A90E-3F74AB4401AB}" destId="{54BE6084-C2FE-49EF-AFA1-29A2066BF02C}" srcOrd="0" destOrd="0" presId="urn:microsoft.com/office/officeart/2005/8/layout/pList2"/>
    <dgm:cxn modelId="{AB25DE50-FF99-4DF6-B81D-6FD498B3F077}" type="presParOf" srcId="{E951B1D0-412A-4C60-A90E-3F74AB4401AB}" destId="{9B90CAFC-1972-4F3A-AA02-C32EC071D5C3}" srcOrd="1" destOrd="0" presId="urn:microsoft.com/office/officeart/2005/8/layout/pList2"/>
    <dgm:cxn modelId="{5D186AD6-9828-4652-8E5E-B6CDA494B403}" type="presParOf" srcId="{E951B1D0-412A-4C60-A90E-3F74AB4401AB}" destId="{9729AB8E-19EE-4F16-B4F0-1D56AAA4B5BF}" srcOrd="2" destOrd="0" presId="urn:microsoft.com/office/officeart/2005/8/layout/pList2"/>
    <dgm:cxn modelId="{099FCE50-BAC4-40D4-9C5E-EDDF2888D2DA}" type="presParOf" srcId="{3A583097-E4F1-423A-B7A2-F33F377C1FA0}" destId="{97560B4D-332C-4927-88F3-DF579DF950BE}" srcOrd="1" destOrd="0" presId="urn:microsoft.com/office/officeart/2005/8/layout/pList2"/>
    <dgm:cxn modelId="{C773B2E2-251C-4159-AE94-A3B712A9AEF8}" type="presParOf" srcId="{3A583097-E4F1-423A-B7A2-F33F377C1FA0}" destId="{FA1C1AD7-6443-4FE4-A90C-85E7B986A774}" srcOrd="2" destOrd="0" presId="urn:microsoft.com/office/officeart/2005/8/layout/pList2"/>
    <dgm:cxn modelId="{36222C0E-4025-4329-8616-C207ECFA5347}" type="presParOf" srcId="{FA1C1AD7-6443-4FE4-A90C-85E7B986A774}" destId="{43D9C643-EDED-45A1-A9CC-4E09C04D0743}" srcOrd="0" destOrd="0" presId="urn:microsoft.com/office/officeart/2005/8/layout/pList2"/>
    <dgm:cxn modelId="{8312DAE7-1209-45A9-BDC6-74284D5BCCE4}" type="presParOf" srcId="{FA1C1AD7-6443-4FE4-A90C-85E7B986A774}" destId="{33516BB9-B05B-44D3-85AA-D99B964AA277}" srcOrd="1" destOrd="0" presId="urn:microsoft.com/office/officeart/2005/8/layout/pList2"/>
    <dgm:cxn modelId="{25D8D281-060A-4235-92ED-6E1E726CF974}" type="presParOf" srcId="{FA1C1AD7-6443-4FE4-A90C-85E7B986A774}" destId="{1949FDAD-A5F2-4CEF-8633-A2863DC5F90F}" srcOrd="2" destOrd="0" presId="urn:microsoft.com/office/officeart/2005/8/layout/pList2"/>
    <dgm:cxn modelId="{9A345A0F-1DF7-4EB6-882E-0D56430BC117}" type="presParOf" srcId="{3A583097-E4F1-423A-B7A2-F33F377C1FA0}" destId="{240E1492-8408-4F80-87E4-ED289D29933A}" srcOrd="3" destOrd="0" presId="urn:microsoft.com/office/officeart/2005/8/layout/pList2"/>
    <dgm:cxn modelId="{00465105-5AAC-43D8-B011-D9AC3402935A}" type="presParOf" srcId="{3A583097-E4F1-423A-B7A2-F33F377C1FA0}" destId="{B4E898D5-EB7A-4E2F-A09D-103B99416D12}" srcOrd="4" destOrd="0" presId="urn:microsoft.com/office/officeart/2005/8/layout/pList2"/>
    <dgm:cxn modelId="{93219B1D-89C3-4541-96DB-988010445618}" type="presParOf" srcId="{B4E898D5-EB7A-4E2F-A09D-103B99416D12}" destId="{77D37E7E-D3B3-4BF6-88AE-658F220E6A6F}" srcOrd="0" destOrd="0" presId="urn:microsoft.com/office/officeart/2005/8/layout/pList2"/>
    <dgm:cxn modelId="{3920AFBB-C641-4074-9F3A-343D2A4FDF4E}" type="presParOf" srcId="{B4E898D5-EB7A-4E2F-A09D-103B99416D12}" destId="{82CBECF2-C479-44F5-80CD-95600FB4B051}" srcOrd="1" destOrd="0" presId="urn:microsoft.com/office/officeart/2005/8/layout/pList2"/>
    <dgm:cxn modelId="{09419323-0724-4650-8273-40A301038750}" type="presParOf" srcId="{B4E898D5-EB7A-4E2F-A09D-103B99416D12}" destId="{D9BF1835-4BB6-4799-BD76-2ED60182FABB}" srcOrd="2" destOrd="0" presId="urn:microsoft.com/office/officeart/2005/8/layout/pLis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414BA67-9846-44B0-920A-21FA85DF4581}"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l-GR"/>
        </a:p>
      </dgm:t>
    </dgm:pt>
    <dgm:pt modelId="{AD4A235E-94E2-4A6F-B2D5-AE7D24F700D8}">
      <dgm:prSet phldrT="[Κείμενο]"/>
      <dgm:spPr/>
      <dgm:t>
        <a:bodyPr/>
        <a:lstStyle/>
        <a:p>
          <a:r>
            <a:rPr lang="el-GR" dirty="0" smtClean="0"/>
            <a:t>Μεγάλης κλίμακας εξωτερική και εγχώρια χρηματοδότηση (ένα μεγάλο επενδυτικό σοκ + ένα σοκ τόνωσης της εγχώριας ζήτησης) </a:t>
          </a:r>
          <a:endParaRPr lang="el-GR" dirty="0"/>
        </a:p>
      </dgm:t>
    </dgm:pt>
    <dgm:pt modelId="{15612313-26C5-4B8E-95EF-BB08A410E147}" type="parTrans" cxnId="{0877CEC8-EFB8-4B99-A538-292A43684E33}">
      <dgm:prSet/>
      <dgm:spPr/>
      <dgm:t>
        <a:bodyPr/>
        <a:lstStyle/>
        <a:p>
          <a:endParaRPr lang="el-GR"/>
        </a:p>
      </dgm:t>
    </dgm:pt>
    <dgm:pt modelId="{6753FBD2-B727-40BD-BCEE-0A18CBAE9499}" type="sibTrans" cxnId="{0877CEC8-EFB8-4B99-A538-292A43684E33}">
      <dgm:prSet/>
      <dgm:spPr/>
      <dgm:t>
        <a:bodyPr/>
        <a:lstStyle/>
        <a:p>
          <a:endParaRPr lang="el-GR"/>
        </a:p>
      </dgm:t>
    </dgm:pt>
    <dgm:pt modelId="{81394DF9-32B9-484D-9C3A-3E02A1EA99CA}">
      <dgm:prSet/>
      <dgm:spPr/>
      <dgm:t>
        <a:bodyPr/>
        <a:lstStyle/>
        <a:p>
          <a:r>
            <a:rPr lang="el-GR" smtClean="0"/>
            <a:t>παράλληλα με την κοινωνικά αποτελεσματικότερη αποπληρωμή του δημοσίου χρέους, </a:t>
          </a:r>
          <a:endParaRPr lang="el-GR" dirty="0" smtClean="0"/>
        </a:p>
      </dgm:t>
    </dgm:pt>
    <dgm:pt modelId="{88E68425-DBDE-4D3B-8F52-D03829321A9E}" type="parTrans" cxnId="{E5028599-B296-4A5F-BECB-DD02CE877CE7}">
      <dgm:prSet/>
      <dgm:spPr/>
      <dgm:t>
        <a:bodyPr/>
        <a:lstStyle/>
        <a:p>
          <a:endParaRPr lang="el-GR"/>
        </a:p>
      </dgm:t>
    </dgm:pt>
    <dgm:pt modelId="{83BAEBD4-DECB-44E3-802E-69F477EA970A}" type="sibTrans" cxnId="{E5028599-B296-4A5F-BECB-DD02CE877CE7}">
      <dgm:prSet/>
      <dgm:spPr/>
      <dgm:t>
        <a:bodyPr/>
        <a:lstStyle/>
        <a:p>
          <a:endParaRPr lang="el-GR"/>
        </a:p>
      </dgm:t>
    </dgm:pt>
    <dgm:pt modelId="{9138E796-3888-47B9-B8FD-4EEEA76DEF27}">
      <dgm:prSet/>
      <dgm:spPr/>
      <dgm:t>
        <a:bodyPr/>
        <a:lstStyle/>
        <a:p>
          <a:r>
            <a:rPr lang="el-GR" smtClean="0"/>
            <a:t>ώστε με τις θετικές επιδράσεις που θα επιφέρουν στην οικονομική δραστηριότητα, το τραπεζικό σύστημα να αρχίσει να παίζει ουσιαστικά το ρόλο του για τη στήριξη της πραγματικής οικονομίας. </a:t>
          </a:r>
          <a:endParaRPr lang="el-GR" dirty="0" smtClean="0"/>
        </a:p>
      </dgm:t>
    </dgm:pt>
    <dgm:pt modelId="{91CFEDBD-B73D-409B-8957-C75CCEBBB40A}" type="parTrans" cxnId="{790E6844-048D-4F17-9FA5-5358F5FD33E1}">
      <dgm:prSet/>
      <dgm:spPr/>
      <dgm:t>
        <a:bodyPr/>
        <a:lstStyle/>
        <a:p>
          <a:endParaRPr lang="el-GR"/>
        </a:p>
      </dgm:t>
    </dgm:pt>
    <dgm:pt modelId="{1DA04908-CE71-48A3-9F36-2A6B68C8007D}" type="sibTrans" cxnId="{790E6844-048D-4F17-9FA5-5358F5FD33E1}">
      <dgm:prSet/>
      <dgm:spPr/>
      <dgm:t>
        <a:bodyPr/>
        <a:lstStyle/>
        <a:p>
          <a:endParaRPr lang="el-GR"/>
        </a:p>
      </dgm:t>
    </dgm:pt>
    <dgm:pt modelId="{5598914C-3349-4A18-8834-7F8763AB1A47}" type="pres">
      <dgm:prSet presAssocID="{6414BA67-9846-44B0-920A-21FA85DF4581}" presName="Name0" presStyleCnt="0">
        <dgm:presLayoutVars>
          <dgm:dir/>
          <dgm:animLvl val="lvl"/>
          <dgm:resizeHandles val="exact"/>
        </dgm:presLayoutVars>
      </dgm:prSet>
      <dgm:spPr/>
      <dgm:t>
        <a:bodyPr/>
        <a:lstStyle/>
        <a:p>
          <a:endParaRPr lang="el-GR"/>
        </a:p>
      </dgm:t>
    </dgm:pt>
    <dgm:pt modelId="{155F69E6-3768-4F11-A7C6-77D84235663E}" type="pres">
      <dgm:prSet presAssocID="{9138E796-3888-47B9-B8FD-4EEEA76DEF27}" presName="boxAndChildren" presStyleCnt="0"/>
      <dgm:spPr/>
      <dgm:t>
        <a:bodyPr/>
        <a:lstStyle/>
        <a:p>
          <a:endParaRPr lang="el-GR"/>
        </a:p>
      </dgm:t>
    </dgm:pt>
    <dgm:pt modelId="{DE8BEDB6-3D2A-4DBD-81CF-F21B4575B970}" type="pres">
      <dgm:prSet presAssocID="{9138E796-3888-47B9-B8FD-4EEEA76DEF27}" presName="parentTextBox" presStyleLbl="node1" presStyleIdx="0" presStyleCnt="3"/>
      <dgm:spPr/>
      <dgm:t>
        <a:bodyPr/>
        <a:lstStyle/>
        <a:p>
          <a:endParaRPr lang="el-GR"/>
        </a:p>
      </dgm:t>
    </dgm:pt>
    <dgm:pt modelId="{0651920D-8147-46FA-B70A-656BC9BAEDB5}" type="pres">
      <dgm:prSet presAssocID="{83BAEBD4-DECB-44E3-802E-69F477EA970A}" presName="sp" presStyleCnt="0"/>
      <dgm:spPr/>
      <dgm:t>
        <a:bodyPr/>
        <a:lstStyle/>
        <a:p>
          <a:endParaRPr lang="el-GR"/>
        </a:p>
      </dgm:t>
    </dgm:pt>
    <dgm:pt modelId="{9A238E9B-6C9D-4266-B7EE-87429824B75E}" type="pres">
      <dgm:prSet presAssocID="{81394DF9-32B9-484D-9C3A-3E02A1EA99CA}" presName="arrowAndChildren" presStyleCnt="0"/>
      <dgm:spPr/>
      <dgm:t>
        <a:bodyPr/>
        <a:lstStyle/>
        <a:p>
          <a:endParaRPr lang="el-GR"/>
        </a:p>
      </dgm:t>
    </dgm:pt>
    <dgm:pt modelId="{E23D5190-D519-4966-92AC-9FE0A562E73B}" type="pres">
      <dgm:prSet presAssocID="{81394DF9-32B9-484D-9C3A-3E02A1EA99CA}" presName="parentTextArrow" presStyleLbl="node1" presStyleIdx="1" presStyleCnt="3"/>
      <dgm:spPr/>
      <dgm:t>
        <a:bodyPr/>
        <a:lstStyle/>
        <a:p>
          <a:endParaRPr lang="el-GR"/>
        </a:p>
      </dgm:t>
    </dgm:pt>
    <dgm:pt modelId="{C3DB16E1-8906-45B4-8E67-F09CB44E581E}" type="pres">
      <dgm:prSet presAssocID="{6753FBD2-B727-40BD-BCEE-0A18CBAE9499}" presName="sp" presStyleCnt="0"/>
      <dgm:spPr/>
      <dgm:t>
        <a:bodyPr/>
        <a:lstStyle/>
        <a:p>
          <a:endParaRPr lang="el-GR"/>
        </a:p>
      </dgm:t>
    </dgm:pt>
    <dgm:pt modelId="{1EFBC4D5-43A3-4E66-B776-63D93605DFA9}" type="pres">
      <dgm:prSet presAssocID="{AD4A235E-94E2-4A6F-B2D5-AE7D24F700D8}" presName="arrowAndChildren" presStyleCnt="0"/>
      <dgm:spPr/>
      <dgm:t>
        <a:bodyPr/>
        <a:lstStyle/>
        <a:p>
          <a:endParaRPr lang="el-GR"/>
        </a:p>
      </dgm:t>
    </dgm:pt>
    <dgm:pt modelId="{8B73CFFA-1FC9-45B4-9E65-01327E78A205}" type="pres">
      <dgm:prSet presAssocID="{AD4A235E-94E2-4A6F-B2D5-AE7D24F700D8}" presName="parentTextArrow" presStyleLbl="node1" presStyleIdx="2" presStyleCnt="3"/>
      <dgm:spPr/>
      <dgm:t>
        <a:bodyPr/>
        <a:lstStyle/>
        <a:p>
          <a:endParaRPr lang="el-GR"/>
        </a:p>
      </dgm:t>
    </dgm:pt>
  </dgm:ptLst>
  <dgm:cxnLst>
    <dgm:cxn modelId="{790E6844-048D-4F17-9FA5-5358F5FD33E1}" srcId="{6414BA67-9846-44B0-920A-21FA85DF4581}" destId="{9138E796-3888-47B9-B8FD-4EEEA76DEF27}" srcOrd="2" destOrd="0" parTransId="{91CFEDBD-B73D-409B-8957-C75CCEBBB40A}" sibTransId="{1DA04908-CE71-48A3-9F36-2A6B68C8007D}"/>
    <dgm:cxn modelId="{7AE42D2E-65C3-4A91-B425-27F2095DD0A1}" type="presOf" srcId="{81394DF9-32B9-484D-9C3A-3E02A1EA99CA}" destId="{E23D5190-D519-4966-92AC-9FE0A562E73B}" srcOrd="0" destOrd="0" presId="urn:microsoft.com/office/officeart/2005/8/layout/process4"/>
    <dgm:cxn modelId="{0877CEC8-EFB8-4B99-A538-292A43684E33}" srcId="{6414BA67-9846-44B0-920A-21FA85DF4581}" destId="{AD4A235E-94E2-4A6F-B2D5-AE7D24F700D8}" srcOrd="0" destOrd="0" parTransId="{15612313-26C5-4B8E-95EF-BB08A410E147}" sibTransId="{6753FBD2-B727-40BD-BCEE-0A18CBAE9499}"/>
    <dgm:cxn modelId="{E5028599-B296-4A5F-BECB-DD02CE877CE7}" srcId="{6414BA67-9846-44B0-920A-21FA85DF4581}" destId="{81394DF9-32B9-484D-9C3A-3E02A1EA99CA}" srcOrd="1" destOrd="0" parTransId="{88E68425-DBDE-4D3B-8F52-D03829321A9E}" sibTransId="{83BAEBD4-DECB-44E3-802E-69F477EA970A}"/>
    <dgm:cxn modelId="{1C25E538-BDF3-4A11-8483-9BCA91544F1A}" type="presOf" srcId="{9138E796-3888-47B9-B8FD-4EEEA76DEF27}" destId="{DE8BEDB6-3D2A-4DBD-81CF-F21B4575B970}" srcOrd="0" destOrd="0" presId="urn:microsoft.com/office/officeart/2005/8/layout/process4"/>
    <dgm:cxn modelId="{2A6F9833-1D58-4974-ACA0-8E62147FE556}" type="presOf" srcId="{AD4A235E-94E2-4A6F-B2D5-AE7D24F700D8}" destId="{8B73CFFA-1FC9-45B4-9E65-01327E78A205}" srcOrd="0" destOrd="0" presId="urn:microsoft.com/office/officeart/2005/8/layout/process4"/>
    <dgm:cxn modelId="{4BC2C533-2C6C-4E05-8383-DFB6E33D9062}" type="presOf" srcId="{6414BA67-9846-44B0-920A-21FA85DF4581}" destId="{5598914C-3349-4A18-8834-7F8763AB1A47}" srcOrd="0" destOrd="0" presId="urn:microsoft.com/office/officeart/2005/8/layout/process4"/>
    <dgm:cxn modelId="{552501A0-BDBE-48E8-BAC8-F31D5CBDAB06}" type="presParOf" srcId="{5598914C-3349-4A18-8834-7F8763AB1A47}" destId="{155F69E6-3768-4F11-A7C6-77D84235663E}" srcOrd="0" destOrd="0" presId="urn:microsoft.com/office/officeart/2005/8/layout/process4"/>
    <dgm:cxn modelId="{35382166-92A0-4CB4-B56E-1B87AFEFACA1}" type="presParOf" srcId="{155F69E6-3768-4F11-A7C6-77D84235663E}" destId="{DE8BEDB6-3D2A-4DBD-81CF-F21B4575B970}" srcOrd="0" destOrd="0" presId="urn:microsoft.com/office/officeart/2005/8/layout/process4"/>
    <dgm:cxn modelId="{64D7A4E2-27BF-4614-9392-C8D55C395BEE}" type="presParOf" srcId="{5598914C-3349-4A18-8834-7F8763AB1A47}" destId="{0651920D-8147-46FA-B70A-656BC9BAEDB5}" srcOrd="1" destOrd="0" presId="urn:microsoft.com/office/officeart/2005/8/layout/process4"/>
    <dgm:cxn modelId="{C054957A-AAC9-4C30-8AD9-8A49AA00E854}" type="presParOf" srcId="{5598914C-3349-4A18-8834-7F8763AB1A47}" destId="{9A238E9B-6C9D-4266-B7EE-87429824B75E}" srcOrd="2" destOrd="0" presId="urn:microsoft.com/office/officeart/2005/8/layout/process4"/>
    <dgm:cxn modelId="{8CE9B509-1759-4CE0-98D0-CAB26BA6C7E8}" type="presParOf" srcId="{9A238E9B-6C9D-4266-B7EE-87429824B75E}" destId="{E23D5190-D519-4966-92AC-9FE0A562E73B}" srcOrd="0" destOrd="0" presId="urn:microsoft.com/office/officeart/2005/8/layout/process4"/>
    <dgm:cxn modelId="{34302F1E-CFEF-4050-99F3-5356D75B0BB8}" type="presParOf" srcId="{5598914C-3349-4A18-8834-7F8763AB1A47}" destId="{C3DB16E1-8906-45B4-8E67-F09CB44E581E}" srcOrd="3" destOrd="0" presId="urn:microsoft.com/office/officeart/2005/8/layout/process4"/>
    <dgm:cxn modelId="{B54AD682-386C-49A4-AE22-B8FCCC683325}" type="presParOf" srcId="{5598914C-3349-4A18-8834-7F8763AB1A47}" destId="{1EFBC4D5-43A3-4E66-B776-63D93605DFA9}" srcOrd="4" destOrd="0" presId="urn:microsoft.com/office/officeart/2005/8/layout/process4"/>
    <dgm:cxn modelId="{3E58E91C-79C7-43BB-8A28-07AA9E91F35F}" type="presParOf" srcId="{1EFBC4D5-43A3-4E66-B776-63D93605DFA9}" destId="{8B73CFFA-1FC9-45B4-9E65-01327E78A205}" srcOrd="0" destOrd="0" presId="urn:microsoft.com/office/officeart/2005/8/layout/process4"/>
  </dgm:cxnLst>
  <dgm:bg>
    <a:blipFill>
      <a:blip xmlns:r="http://schemas.openxmlformats.org/officeDocument/2006/relationships" r:embed="rId1"/>
      <a:stretch>
        <a:fillRect/>
      </a:stretch>
    </a:blipFill>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30FDD91-5F10-487A-94FB-BDD2C655D02E}" type="doc">
      <dgm:prSet loTypeId="urn:microsoft.com/office/officeart/2005/8/layout/target2" loCatId="relationship" qsTypeId="urn:microsoft.com/office/officeart/2005/8/quickstyle/3d3" qsCatId="3D" csTypeId="urn:microsoft.com/office/officeart/2005/8/colors/accent3_5" csCatId="accent3" phldr="1"/>
      <dgm:spPr/>
      <dgm:t>
        <a:bodyPr/>
        <a:lstStyle/>
        <a:p>
          <a:endParaRPr lang="el-GR"/>
        </a:p>
      </dgm:t>
    </dgm:pt>
    <dgm:pt modelId="{7067CC74-EFB0-4A4E-9CB6-15E264F1EECA}">
      <dgm:prSet custT="1"/>
      <dgm:spPr>
        <a:blipFill rotWithShape="0">
          <a:blip xmlns:r="http://schemas.openxmlformats.org/officeDocument/2006/relationships" r:embed="rId1"/>
          <a:stretch>
            <a:fillRect/>
          </a:stretch>
        </a:blipFill>
      </dgm:spPr>
      <dgm:t>
        <a:bodyPr/>
        <a:lstStyle/>
        <a:p>
          <a:pPr rtl="0"/>
          <a:r>
            <a:rPr lang="el-GR" sz="2000" b="1" u="none" dirty="0" smtClean="0">
              <a:solidFill>
                <a:schemeClr val="tx1"/>
              </a:solidFill>
            </a:rPr>
            <a:t>Καθιέρωση αναπτυξιακών πολιτικών στην ελληνική οικονομία, οι οποίες θα στοχεύουν:</a:t>
          </a:r>
          <a:endParaRPr lang="el-GR" sz="2000" u="none" dirty="0">
            <a:solidFill>
              <a:schemeClr val="tx1"/>
            </a:solidFill>
          </a:endParaRPr>
        </a:p>
      </dgm:t>
    </dgm:pt>
    <dgm:pt modelId="{B49C266A-0790-4FC1-9F53-5676DD43F151}" type="parTrans" cxnId="{7D9CC843-A767-4EF5-A62D-338A74856DEF}">
      <dgm:prSet/>
      <dgm:spPr/>
      <dgm:t>
        <a:bodyPr/>
        <a:lstStyle/>
        <a:p>
          <a:endParaRPr lang="el-GR"/>
        </a:p>
      </dgm:t>
    </dgm:pt>
    <dgm:pt modelId="{D30E848B-6C5E-47F9-B7E7-C918739BE806}" type="sibTrans" cxnId="{7D9CC843-A767-4EF5-A62D-338A74856DEF}">
      <dgm:prSet/>
      <dgm:spPr/>
      <dgm:t>
        <a:bodyPr/>
        <a:lstStyle/>
        <a:p>
          <a:endParaRPr lang="el-GR"/>
        </a:p>
      </dgm:t>
    </dgm:pt>
    <dgm:pt modelId="{A2F0FBC0-FC0B-4942-B2FB-C168D665B8BC}">
      <dgm:prSet/>
      <dgm:spPr/>
      <dgm:t>
        <a:bodyPr/>
        <a:lstStyle/>
        <a:p>
          <a:pPr rtl="0"/>
          <a:r>
            <a:rPr lang="el-GR" b="1" dirty="0" smtClean="0"/>
            <a:t>στην δημιουργία ισχυρής παραγωγικής βάσης με υψηλή προστιθέμενη αξία, που προωθεί την  ποιοτική και μακροχρόνια βιώσιμη αύξηση του  εγχώριου εθνικού προϊόντος, ενώ ενισχύει την προώθηση παραγωγικών επενδύσεων, με στόχευση στην υποκατάσταση των εισαγωγών</a:t>
          </a:r>
          <a:r>
            <a:rPr lang="el-GR" dirty="0" smtClean="0"/>
            <a:t> ,</a:t>
          </a:r>
          <a:endParaRPr lang="el-GR" b="1" u="sng" dirty="0"/>
        </a:p>
      </dgm:t>
    </dgm:pt>
    <dgm:pt modelId="{A5DD2C2C-4B32-4EDB-84A2-DE60E330E7F2}" type="parTrans" cxnId="{1734740B-F278-4025-97A0-AF2912749FEC}">
      <dgm:prSet/>
      <dgm:spPr/>
      <dgm:t>
        <a:bodyPr/>
        <a:lstStyle/>
        <a:p>
          <a:endParaRPr lang="el-GR"/>
        </a:p>
      </dgm:t>
    </dgm:pt>
    <dgm:pt modelId="{932DB676-BC1B-4CFF-917C-E3456BFB40EA}" type="sibTrans" cxnId="{1734740B-F278-4025-97A0-AF2912749FEC}">
      <dgm:prSet/>
      <dgm:spPr/>
      <dgm:t>
        <a:bodyPr/>
        <a:lstStyle/>
        <a:p>
          <a:endParaRPr lang="el-GR"/>
        </a:p>
      </dgm:t>
    </dgm:pt>
    <dgm:pt modelId="{387B866E-758B-44A3-9C49-D22C40341DAD}">
      <dgm:prSet/>
      <dgm:spPr/>
      <dgm:t>
        <a:bodyPr/>
        <a:lstStyle/>
        <a:p>
          <a:pPr rtl="0"/>
          <a:r>
            <a:rPr lang="el-GR" b="1" dirty="0" smtClean="0"/>
            <a:t>στην ενίσχυση της εσωτερικής ζήτησης και του επιπέδου των εξαγωγών,  χωρίς εμμονές στο δόγμα της ανάπτυξης μόνο των διεθνώς εμπορεύσιμων αγαθών και υπηρεσιών, οι οποίες προϋποθέτουν  λογικές εσωτερικής υποτίμησης,</a:t>
          </a:r>
          <a:endParaRPr lang="el-GR" b="1" u="sng" dirty="0"/>
        </a:p>
      </dgm:t>
    </dgm:pt>
    <dgm:pt modelId="{79A73416-20F5-433E-9AA7-789BE7FAB10F}" type="parTrans" cxnId="{94A37C0D-FABB-4436-AC2A-9EB4636EA44B}">
      <dgm:prSet/>
      <dgm:spPr/>
      <dgm:t>
        <a:bodyPr/>
        <a:lstStyle/>
        <a:p>
          <a:endParaRPr lang="el-GR"/>
        </a:p>
      </dgm:t>
    </dgm:pt>
    <dgm:pt modelId="{AE28DE09-BF51-4AFD-BD1F-29B42F0AAFF6}" type="sibTrans" cxnId="{94A37C0D-FABB-4436-AC2A-9EB4636EA44B}">
      <dgm:prSet/>
      <dgm:spPr/>
      <dgm:t>
        <a:bodyPr/>
        <a:lstStyle/>
        <a:p>
          <a:endParaRPr lang="el-GR"/>
        </a:p>
      </dgm:t>
    </dgm:pt>
    <dgm:pt modelId="{9D0349FF-280D-4926-8ECE-60441B7BB5F2}">
      <dgm:prSet/>
      <dgm:spPr/>
      <dgm:t>
        <a:bodyPr/>
        <a:lstStyle/>
        <a:p>
          <a:pPr rtl="0"/>
          <a:r>
            <a:rPr lang="el-GR" b="1" dirty="0" smtClean="0"/>
            <a:t>στην περιφερειακή ανάπτυξη, με έμφαση στον πρωτογενή και τον δευτερογενή τομέα, στις αντίστοιχες μικρομεσαίες και μεγάλες επιχειρήσεις, καθώς και στις συνέργειές τους, με τον τριτογενή τομέα, </a:t>
          </a:r>
          <a:endParaRPr lang="el-GR" b="1" u="sng" dirty="0"/>
        </a:p>
      </dgm:t>
    </dgm:pt>
    <dgm:pt modelId="{87427FC5-0777-4FAA-BAC4-EB9AE4C03C28}" type="parTrans" cxnId="{3DC025A0-0BD5-4604-AFB7-36BA5BF47848}">
      <dgm:prSet/>
      <dgm:spPr/>
      <dgm:t>
        <a:bodyPr/>
        <a:lstStyle/>
        <a:p>
          <a:endParaRPr lang="el-GR"/>
        </a:p>
      </dgm:t>
    </dgm:pt>
    <dgm:pt modelId="{303E31A8-7881-4D57-93E5-5DFCF1CBAEFA}" type="sibTrans" cxnId="{3DC025A0-0BD5-4604-AFB7-36BA5BF47848}">
      <dgm:prSet/>
      <dgm:spPr/>
      <dgm:t>
        <a:bodyPr/>
        <a:lstStyle/>
        <a:p>
          <a:endParaRPr lang="el-GR"/>
        </a:p>
      </dgm:t>
    </dgm:pt>
    <dgm:pt modelId="{C98A5ED4-4FE7-475E-831D-6A095930B069}">
      <dgm:prSet/>
      <dgm:spPr/>
      <dgm:t>
        <a:bodyPr/>
        <a:lstStyle/>
        <a:p>
          <a:pPr rtl="0"/>
          <a:r>
            <a:rPr lang="el-GR" b="1" dirty="0" smtClean="0"/>
            <a:t>στην αύξηση των σταθερών θέσεων εργασίας, με αξιοπρεπείς όρους αμοιβής και εργασίας  μέσω συλλογικών διαπραγματεύσεων και συμβάσεων.</a:t>
          </a:r>
          <a:r>
            <a:rPr lang="el-GR" dirty="0" smtClean="0"/>
            <a:t> </a:t>
          </a:r>
          <a:endParaRPr lang="el-GR" b="1" u="sng" dirty="0"/>
        </a:p>
      </dgm:t>
    </dgm:pt>
    <dgm:pt modelId="{FE22ACC3-4A98-4ED7-878C-B52DCC4A5B4A}" type="parTrans" cxnId="{2DD1F60C-88A9-4232-B2A3-C3F060189F00}">
      <dgm:prSet/>
      <dgm:spPr/>
      <dgm:t>
        <a:bodyPr/>
        <a:lstStyle/>
        <a:p>
          <a:endParaRPr lang="el-GR"/>
        </a:p>
      </dgm:t>
    </dgm:pt>
    <dgm:pt modelId="{C6AF41F6-07FC-429A-80AE-D9074D11909A}" type="sibTrans" cxnId="{2DD1F60C-88A9-4232-B2A3-C3F060189F00}">
      <dgm:prSet/>
      <dgm:spPr/>
      <dgm:t>
        <a:bodyPr/>
        <a:lstStyle/>
        <a:p>
          <a:endParaRPr lang="el-GR"/>
        </a:p>
      </dgm:t>
    </dgm:pt>
    <dgm:pt modelId="{E5B8B20A-07AC-44B2-BE9F-4DC2A124AEFC}" type="pres">
      <dgm:prSet presAssocID="{230FDD91-5F10-487A-94FB-BDD2C655D02E}" presName="Name0" presStyleCnt="0">
        <dgm:presLayoutVars>
          <dgm:chMax val="3"/>
          <dgm:chPref val="1"/>
          <dgm:dir/>
          <dgm:animLvl val="lvl"/>
          <dgm:resizeHandles/>
        </dgm:presLayoutVars>
      </dgm:prSet>
      <dgm:spPr/>
      <dgm:t>
        <a:bodyPr/>
        <a:lstStyle/>
        <a:p>
          <a:endParaRPr lang="el-GR"/>
        </a:p>
      </dgm:t>
    </dgm:pt>
    <dgm:pt modelId="{F0B3896A-B3C6-469E-B7D5-6498BA93DBC9}" type="pres">
      <dgm:prSet presAssocID="{230FDD91-5F10-487A-94FB-BDD2C655D02E}" presName="outerBox" presStyleCnt="0"/>
      <dgm:spPr/>
    </dgm:pt>
    <dgm:pt modelId="{BBA60CE0-0153-4155-A737-B5A54C4F5893}" type="pres">
      <dgm:prSet presAssocID="{230FDD91-5F10-487A-94FB-BDD2C655D02E}" presName="outerBoxParent" presStyleLbl="node1" presStyleIdx="0" presStyleCnt="1"/>
      <dgm:spPr/>
      <dgm:t>
        <a:bodyPr/>
        <a:lstStyle/>
        <a:p>
          <a:endParaRPr lang="el-GR"/>
        </a:p>
      </dgm:t>
    </dgm:pt>
    <dgm:pt modelId="{AE5FFA85-CF47-45AD-A005-76E08E66973E}" type="pres">
      <dgm:prSet presAssocID="{230FDD91-5F10-487A-94FB-BDD2C655D02E}" presName="outerBoxChildren" presStyleCnt="0"/>
      <dgm:spPr/>
    </dgm:pt>
    <dgm:pt modelId="{AE824570-FECF-45A6-B45B-6D6CEB54A93B}" type="pres">
      <dgm:prSet presAssocID="{A2F0FBC0-FC0B-4942-B2FB-C168D665B8BC}" presName="oChild" presStyleLbl="fgAcc1" presStyleIdx="0" presStyleCnt="4" custScaleY="127586">
        <dgm:presLayoutVars>
          <dgm:bulletEnabled val="1"/>
        </dgm:presLayoutVars>
      </dgm:prSet>
      <dgm:spPr/>
      <dgm:t>
        <a:bodyPr/>
        <a:lstStyle/>
        <a:p>
          <a:endParaRPr lang="el-GR"/>
        </a:p>
      </dgm:t>
    </dgm:pt>
    <dgm:pt modelId="{2810532B-E5BE-4824-AABF-D7448AAA64BA}" type="pres">
      <dgm:prSet presAssocID="{932DB676-BC1B-4CFF-917C-E3456BFB40EA}" presName="outerSibTrans" presStyleCnt="0"/>
      <dgm:spPr/>
    </dgm:pt>
    <dgm:pt modelId="{D0659FE1-D7BD-45C1-BA5B-DD37D33CA8FC}" type="pres">
      <dgm:prSet presAssocID="{387B866E-758B-44A3-9C49-D22C40341DAD}" presName="oChild" presStyleLbl="fgAcc1" presStyleIdx="1" presStyleCnt="4" custScaleY="127586">
        <dgm:presLayoutVars>
          <dgm:bulletEnabled val="1"/>
        </dgm:presLayoutVars>
      </dgm:prSet>
      <dgm:spPr/>
      <dgm:t>
        <a:bodyPr/>
        <a:lstStyle/>
        <a:p>
          <a:endParaRPr lang="el-GR"/>
        </a:p>
      </dgm:t>
    </dgm:pt>
    <dgm:pt modelId="{C4EB7CC2-9204-46A7-9996-A7AC139463FA}" type="pres">
      <dgm:prSet presAssocID="{AE28DE09-BF51-4AFD-BD1F-29B42F0AAFF6}" presName="outerSibTrans" presStyleCnt="0"/>
      <dgm:spPr/>
    </dgm:pt>
    <dgm:pt modelId="{25B107FB-F257-4188-8217-BD36121AC6E0}" type="pres">
      <dgm:prSet presAssocID="{9D0349FF-280D-4926-8ECE-60441B7BB5F2}" presName="oChild" presStyleLbl="fgAcc1" presStyleIdx="2" presStyleCnt="4" custScaleY="127586">
        <dgm:presLayoutVars>
          <dgm:bulletEnabled val="1"/>
        </dgm:presLayoutVars>
      </dgm:prSet>
      <dgm:spPr/>
      <dgm:t>
        <a:bodyPr/>
        <a:lstStyle/>
        <a:p>
          <a:endParaRPr lang="el-GR"/>
        </a:p>
      </dgm:t>
    </dgm:pt>
    <dgm:pt modelId="{1AFD70F5-212B-474F-A835-A8590339F773}" type="pres">
      <dgm:prSet presAssocID="{303E31A8-7881-4D57-93E5-5DFCF1CBAEFA}" presName="outerSibTrans" presStyleCnt="0"/>
      <dgm:spPr/>
    </dgm:pt>
    <dgm:pt modelId="{3B7E5923-AB02-43B7-8B2A-0F22F358F74C}" type="pres">
      <dgm:prSet presAssocID="{C98A5ED4-4FE7-475E-831D-6A095930B069}" presName="oChild" presStyleLbl="fgAcc1" presStyleIdx="3" presStyleCnt="4" custScaleY="127586">
        <dgm:presLayoutVars>
          <dgm:bulletEnabled val="1"/>
        </dgm:presLayoutVars>
      </dgm:prSet>
      <dgm:spPr/>
      <dgm:t>
        <a:bodyPr/>
        <a:lstStyle/>
        <a:p>
          <a:endParaRPr lang="el-GR"/>
        </a:p>
      </dgm:t>
    </dgm:pt>
  </dgm:ptLst>
  <dgm:cxnLst>
    <dgm:cxn modelId="{A8C6011C-3185-4EE7-BCBA-1C54CBD06C73}" type="presOf" srcId="{C98A5ED4-4FE7-475E-831D-6A095930B069}" destId="{3B7E5923-AB02-43B7-8B2A-0F22F358F74C}" srcOrd="0" destOrd="0" presId="urn:microsoft.com/office/officeart/2005/8/layout/target2"/>
    <dgm:cxn modelId="{3E6F8861-D465-44C7-BA83-D0E06DFB59AE}" type="presOf" srcId="{230FDD91-5F10-487A-94FB-BDD2C655D02E}" destId="{E5B8B20A-07AC-44B2-BE9F-4DC2A124AEFC}" srcOrd="0" destOrd="0" presId="urn:microsoft.com/office/officeart/2005/8/layout/target2"/>
    <dgm:cxn modelId="{889D337D-EE70-490D-AE1A-3993C664195D}" type="presOf" srcId="{A2F0FBC0-FC0B-4942-B2FB-C168D665B8BC}" destId="{AE824570-FECF-45A6-B45B-6D6CEB54A93B}" srcOrd="0" destOrd="0" presId="urn:microsoft.com/office/officeart/2005/8/layout/target2"/>
    <dgm:cxn modelId="{2DD1F60C-88A9-4232-B2A3-C3F060189F00}" srcId="{7067CC74-EFB0-4A4E-9CB6-15E264F1EECA}" destId="{C98A5ED4-4FE7-475E-831D-6A095930B069}" srcOrd="3" destOrd="0" parTransId="{FE22ACC3-4A98-4ED7-878C-B52DCC4A5B4A}" sibTransId="{C6AF41F6-07FC-429A-80AE-D9074D11909A}"/>
    <dgm:cxn modelId="{94A37C0D-FABB-4436-AC2A-9EB4636EA44B}" srcId="{7067CC74-EFB0-4A4E-9CB6-15E264F1EECA}" destId="{387B866E-758B-44A3-9C49-D22C40341DAD}" srcOrd="1" destOrd="0" parTransId="{79A73416-20F5-433E-9AA7-789BE7FAB10F}" sibTransId="{AE28DE09-BF51-4AFD-BD1F-29B42F0AAFF6}"/>
    <dgm:cxn modelId="{D2CEF6EC-6796-45CE-B25E-1611E9DA9C0E}" type="presOf" srcId="{9D0349FF-280D-4926-8ECE-60441B7BB5F2}" destId="{25B107FB-F257-4188-8217-BD36121AC6E0}" srcOrd="0" destOrd="0" presId="urn:microsoft.com/office/officeart/2005/8/layout/target2"/>
    <dgm:cxn modelId="{3DC025A0-0BD5-4604-AFB7-36BA5BF47848}" srcId="{7067CC74-EFB0-4A4E-9CB6-15E264F1EECA}" destId="{9D0349FF-280D-4926-8ECE-60441B7BB5F2}" srcOrd="2" destOrd="0" parTransId="{87427FC5-0777-4FAA-BAC4-EB9AE4C03C28}" sibTransId="{303E31A8-7881-4D57-93E5-5DFCF1CBAEFA}"/>
    <dgm:cxn modelId="{8201DEDD-807A-45C3-8FE2-6D7F826CA5FF}" type="presOf" srcId="{7067CC74-EFB0-4A4E-9CB6-15E264F1EECA}" destId="{BBA60CE0-0153-4155-A737-B5A54C4F5893}" srcOrd="0" destOrd="0" presId="urn:microsoft.com/office/officeart/2005/8/layout/target2"/>
    <dgm:cxn modelId="{7D9CC843-A767-4EF5-A62D-338A74856DEF}" srcId="{230FDD91-5F10-487A-94FB-BDD2C655D02E}" destId="{7067CC74-EFB0-4A4E-9CB6-15E264F1EECA}" srcOrd="0" destOrd="0" parTransId="{B49C266A-0790-4FC1-9F53-5676DD43F151}" sibTransId="{D30E848B-6C5E-47F9-B7E7-C918739BE806}"/>
    <dgm:cxn modelId="{9D9EE3D2-3C46-4B21-B6A1-0885D9AE83A2}" type="presOf" srcId="{387B866E-758B-44A3-9C49-D22C40341DAD}" destId="{D0659FE1-D7BD-45C1-BA5B-DD37D33CA8FC}" srcOrd="0" destOrd="0" presId="urn:microsoft.com/office/officeart/2005/8/layout/target2"/>
    <dgm:cxn modelId="{1734740B-F278-4025-97A0-AF2912749FEC}" srcId="{7067CC74-EFB0-4A4E-9CB6-15E264F1EECA}" destId="{A2F0FBC0-FC0B-4942-B2FB-C168D665B8BC}" srcOrd="0" destOrd="0" parTransId="{A5DD2C2C-4B32-4EDB-84A2-DE60E330E7F2}" sibTransId="{932DB676-BC1B-4CFF-917C-E3456BFB40EA}"/>
    <dgm:cxn modelId="{AC6D03BD-81C9-44D1-AAD8-F44FB960F7EB}" type="presParOf" srcId="{E5B8B20A-07AC-44B2-BE9F-4DC2A124AEFC}" destId="{F0B3896A-B3C6-469E-B7D5-6498BA93DBC9}" srcOrd="0" destOrd="0" presId="urn:microsoft.com/office/officeart/2005/8/layout/target2"/>
    <dgm:cxn modelId="{5C887A1E-3607-4F2C-8F72-2C9A32AEFAFC}" type="presParOf" srcId="{F0B3896A-B3C6-469E-B7D5-6498BA93DBC9}" destId="{BBA60CE0-0153-4155-A737-B5A54C4F5893}" srcOrd="0" destOrd="0" presId="urn:microsoft.com/office/officeart/2005/8/layout/target2"/>
    <dgm:cxn modelId="{A7DA2993-C4CC-47F8-AF10-972B7D357D0F}" type="presParOf" srcId="{F0B3896A-B3C6-469E-B7D5-6498BA93DBC9}" destId="{AE5FFA85-CF47-45AD-A005-76E08E66973E}" srcOrd="1" destOrd="0" presId="urn:microsoft.com/office/officeart/2005/8/layout/target2"/>
    <dgm:cxn modelId="{868091A3-8F50-40F7-94E3-763636C9FE05}" type="presParOf" srcId="{AE5FFA85-CF47-45AD-A005-76E08E66973E}" destId="{AE824570-FECF-45A6-B45B-6D6CEB54A93B}" srcOrd="0" destOrd="0" presId="urn:microsoft.com/office/officeart/2005/8/layout/target2"/>
    <dgm:cxn modelId="{8EEB406A-5F28-47D8-BE63-5EF189D19CFD}" type="presParOf" srcId="{AE5FFA85-CF47-45AD-A005-76E08E66973E}" destId="{2810532B-E5BE-4824-AABF-D7448AAA64BA}" srcOrd="1" destOrd="0" presId="urn:microsoft.com/office/officeart/2005/8/layout/target2"/>
    <dgm:cxn modelId="{3592194A-0AA4-4231-B341-9F77C2EC416C}" type="presParOf" srcId="{AE5FFA85-CF47-45AD-A005-76E08E66973E}" destId="{D0659FE1-D7BD-45C1-BA5B-DD37D33CA8FC}" srcOrd="2" destOrd="0" presId="urn:microsoft.com/office/officeart/2005/8/layout/target2"/>
    <dgm:cxn modelId="{AD37D07C-A95C-4999-A89D-150F8178D11C}" type="presParOf" srcId="{AE5FFA85-CF47-45AD-A005-76E08E66973E}" destId="{C4EB7CC2-9204-46A7-9996-A7AC139463FA}" srcOrd="3" destOrd="0" presId="urn:microsoft.com/office/officeart/2005/8/layout/target2"/>
    <dgm:cxn modelId="{48E6C4A6-7459-4341-96B9-C9138CD53D25}" type="presParOf" srcId="{AE5FFA85-CF47-45AD-A005-76E08E66973E}" destId="{25B107FB-F257-4188-8217-BD36121AC6E0}" srcOrd="4" destOrd="0" presId="urn:microsoft.com/office/officeart/2005/8/layout/target2"/>
    <dgm:cxn modelId="{6099B6A0-F6F7-4939-8E50-853EB4E41A79}" type="presParOf" srcId="{AE5FFA85-CF47-45AD-A005-76E08E66973E}" destId="{1AFD70F5-212B-474F-A835-A8590339F773}" srcOrd="5" destOrd="0" presId="urn:microsoft.com/office/officeart/2005/8/layout/target2"/>
    <dgm:cxn modelId="{F41AC74A-23C6-41CE-811C-8311B58C2E10}" type="presParOf" srcId="{AE5FFA85-CF47-45AD-A005-76E08E66973E}" destId="{3B7E5923-AB02-43B7-8B2A-0F22F358F74C}" srcOrd="6" destOrd="0" presId="urn:microsoft.com/office/officeart/2005/8/layout/target2"/>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50BAED-5E6A-47AA-B695-68F7F4557712}" type="doc">
      <dgm:prSet loTypeId="urn:microsoft.com/office/officeart/2005/8/layout/arrow4" loCatId="relationship" qsTypeId="urn:microsoft.com/office/officeart/2005/8/quickstyle/3d6" qsCatId="3D" csTypeId="urn:microsoft.com/office/officeart/2005/8/colors/colorful1" csCatId="colorful" phldr="1"/>
      <dgm:spPr/>
      <dgm:t>
        <a:bodyPr/>
        <a:lstStyle/>
        <a:p>
          <a:endParaRPr lang="el-GR"/>
        </a:p>
      </dgm:t>
    </dgm:pt>
    <dgm:pt modelId="{F2A93619-0671-4F68-8FD9-E51A512B2C2C}">
      <dgm:prSet/>
      <dgm:spPr/>
      <dgm:t>
        <a:bodyPr/>
        <a:lstStyle/>
        <a:p>
          <a:pPr rtl="0"/>
          <a:r>
            <a:rPr lang="el-GR" dirty="0" smtClean="0"/>
            <a:t>τη δημοκρατική λειτουργία της επιχείρησης,  με σεβασμό στα δικαιώματα των εργαζομένων, στις ανάγκες και στις δυνατότητες των ασθενέστερων κοινωνικών στρωμάτων,</a:t>
          </a:r>
          <a:r>
            <a:rPr lang="en-US" dirty="0" smtClean="0"/>
            <a:t> </a:t>
          </a:r>
          <a:endParaRPr lang="el-GR" dirty="0"/>
        </a:p>
      </dgm:t>
    </dgm:pt>
    <dgm:pt modelId="{7AC77EDF-E129-441A-8686-032896E88EF2}" type="parTrans" cxnId="{13E420E8-6D59-4F96-8843-05FB9F58FD49}">
      <dgm:prSet/>
      <dgm:spPr/>
      <dgm:t>
        <a:bodyPr/>
        <a:lstStyle/>
        <a:p>
          <a:endParaRPr lang="el-GR"/>
        </a:p>
      </dgm:t>
    </dgm:pt>
    <dgm:pt modelId="{A03229EB-B7C3-4B9F-B1CF-6ABC38733983}" type="sibTrans" cxnId="{13E420E8-6D59-4F96-8843-05FB9F58FD49}">
      <dgm:prSet/>
      <dgm:spPr/>
      <dgm:t>
        <a:bodyPr/>
        <a:lstStyle/>
        <a:p>
          <a:endParaRPr lang="el-GR"/>
        </a:p>
      </dgm:t>
    </dgm:pt>
    <dgm:pt modelId="{13E9BFE6-911C-4B38-903E-28F60731509E}">
      <dgm:prSet/>
      <dgm:spPr>
        <a:blipFill rotWithShape="0">
          <a:blip xmlns:r="http://schemas.openxmlformats.org/officeDocument/2006/relationships" r:embed="rId1">
            <a:lum bright="83000" contrast="-74000"/>
          </a:blip>
          <a:stretch>
            <a:fillRect/>
          </a:stretch>
        </a:blipFill>
      </dgm:spPr>
      <dgm:t>
        <a:bodyPr/>
        <a:lstStyle/>
        <a:p>
          <a:pPr rtl="0"/>
          <a:r>
            <a:rPr lang="el-GR" b="1" dirty="0" smtClean="0"/>
            <a:t>Προαπαιτούμενο</a:t>
          </a:r>
          <a:r>
            <a:rPr lang="en-US" b="1" dirty="0" smtClean="0"/>
            <a:t> </a:t>
          </a:r>
          <a:r>
            <a:rPr lang="el-GR" b="1" dirty="0" smtClean="0"/>
            <a:t>για την επίτευξη ισχυρών και βιώσιμων ρυθμών οικονομικής ανάπτυξης, αποτελεί ο αναπτυξιακός προσανατολισμός της επιχειρηματικής λειτουργίας των πιστωτικών ιδρυμάτων</a:t>
          </a:r>
          <a:r>
            <a:rPr lang="en-US" b="1" dirty="0" smtClean="0"/>
            <a:t> </a:t>
          </a:r>
          <a:r>
            <a:rPr lang="el-GR" b="1" dirty="0" smtClean="0"/>
            <a:t>προς: </a:t>
          </a:r>
          <a:endParaRPr lang="el-GR" dirty="0"/>
        </a:p>
      </dgm:t>
    </dgm:pt>
    <dgm:pt modelId="{27F7A5FA-D049-47F3-BF7C-9EBC15A7EB51}" type="sibTrans" cxnId="{5CB14693-9070-46E0-BCC9-45D38005DBBA}">
      <dgm:prSet/>
      <dgm:spPr/>
      <dgm:t>
        <a:bodyPr/>
        <a:lstStyle/>
        <a:p>
          <a:endParaRPr lang="el-GR"/>
        </a:p>
      </dgm:t>
    </dgm:pt>
    <dgm:pt modelId="{A29815E2-8EE8-479C-A83C-9AD2B7C9CD5E}" type="parTrans" cxnId="{5CB14693-9070-46E0-BCC9-45D38005DBBA}">
      <dgm:prSet/>
      <dgm:spPr/>
      <dgm:t>
        <a:bodyPr/>
        <a:lstStyle/>
        <a:p>
          <a:endParaRPr lang="el-GR"/>
        </a:p>
      </dgm:t>
    </dgm:pt>
    <dgm:pt modelId="{1D4AE480-150F-404E-816B-FFCBAFF99863}">
      <dgm:prSet/>
      <dgm:spPr/>
      <dgm:t>
        <a:bodyPr/>
        <a:lstStyle/>
        <a:p>
          <a:pPr rtl="0"/>
          <a:r>
            <a:rPr lang="el-GR" dirty="0" smtClean="0"/>
            <a:t>την κοινωνική και αναπτυξιακή χρησιμότητα των προσφερόμενων προϊόντων και υπηρεσιών στις επιχειρήσεις και τα νοικοκυριά, </a:t>
          </a:r>
          <a:endParaRPr lang="el-GR" dirty="0"/>
        </a:p>
      </dgm:t>
    </dgm:pt>
    <dgm:pt modelId="{EB1E4E70-D3E8-43D5-AFB0-7BE8C3594900}" type="parTrans" cxnId="{A82D5D88-591A-4F40-91FC-2264288EBF4E}">
      <dgm:prSet/>
      <dgm:spPr/>
      <dgm:t>
        <a:bodyPr/>
        <a:lstStyle/>
        <a:p>
          <a:endParaRPr lang="el-GR"/>
        </a:p>
      </dgm:t>
    </dgm:pt>
    <dgm:pt modelId="{DE7E590A-1367-4AC0-BE88-2B3A59F38A4A}" type="sibTrans" cxnId="{A82D5D88-591A-4F40-91FC-2264288EBF4E}">
      <dgm:prSet/>
      <dgm:spPr/>
      <dgm:t>
        <a:bodyPr/>
        <a:lstStyle/>
        <a:p>
          <a:endParaRPr lang="el-GR"/>
        </a:p>
      </dgm:t>
    </dgm:pt>
    <dgm:pt modelId="{0E1350D4-8229-437F-A5FD-9313F023F387}">
      <dgm:prSet/>
      <dgm:spPr/>
      <dgm:t>
        <a:bodyPr/>
        <a:lstStyle/>
        <a:p>
          <a:pPr rtl="0"/>
          <a:r>
            <a:rPr lang="el-GR" dirty="0" smtClean="0"/>
            <a:t>το σεβασμό της επιχείρησης στο περιβάλλον, στη βιοποικιλότητα, στα οικοσυστήματα  και στην πολιτιστική κληρονομιά.</a:t>
          </a:r>
          <a:endParaRPr lang="el-GR" dirty="0"/>
        </a:p>
      </dgm:t>
    </dgm:pt>
    <dgm:pt modelId="{F0022C3B-7C5E-40F1-A2C3-A0B6152DA3F0}" type="parTrans" cxnId="{D4FC73DB-E4E4-420A-9D44-0932F5E113CA}">
      <dgm:prSet/>
      <dgm:spPr/>
      <dgm:t>
        <a:bodyPr/>
        <a:lstStyle/>
        <a:p>
          <a:endParaRPr lang="el-GR"/>
        </a:p>
      </dgm:t>
    </dgm:pt>
    <dgm:pt modelId="{999E9683-61D1-4B17-A61F-334FE09A8EB4}" type="sibTrans" cxnId="{D4FC73DB-E4E4-420A-9D44-0932F5E113CA}">
      <dgm:prSet/>
      <dgm:spPr/>
      <dgm:t>
        <a:bodyPr/>
        <a:lstStyle/>
        <a:p>
          <a:endParaRPr lang="el-GR"/>
        </a:p>
      </dgm:t>
    </dgm:pt>
    <dgm:pt modelId="{D184BF76-0C1C-4508-8E4C-78015A64A0D5}" type="pres">
      <dgm:prSet presAssocID="{AE50BAED-5E6A-47AA-B695-68F7F4557712}" presName="compositeShape" presStyleCnt="0">
        <dgm:presLayoutVars>
          <dgm:chMax val="2"/>
          <dgm:dir/>
          <dgm:resizeHandles val="exact"/>
        </dgm:presLayoutVars>
      </dgm:prSet>
      <dgm:spPr/>
      <dgm:t>
        <a:bodyPr/>
        <a:lstStyle/>
        <a:p>
          <a:endParaRPr lang="el-GR"/>
        </a:p>
      </dgm:t>
    </dgm:pt>
    <dgm:pt modelId="{689B1D41-CEF3-4E7C-8A89-453EE9628C58}" type="pres">
      <dgm:prSet presAssocID="{13E9BFE6-911C-4B38-903E-28F60731509E}" presName="upArrow" presStyleLbl="node1" presStyleIdx="0" presStyleCnt="1" custScaleX="141248"/>
      <dgm:spPr>
        <a:blipFill rotWithShape="0">
          <a:blip xmlns:r="http://schemas.openxmlformats.org/officeDocument/2006/relationships" r:embed="rId2"/>
          <a:stretch>
            <a:fillRect/>
          </a:stretch>
        </a:blipFill>
      </dgm:spPr>
      <dgm:t>
        <a:bodyPr/>
        <a:lstStyle/>
        <a:p>
          <a:endParaRPr lang="el-GR"/>
        </a:p>
      </dgm:t>
    </dgm:pt>
    <dgm:pt modelId="{82F85194-9069-4AB2-BD82-D2FD993DE23F}" type="pres">
      <dgm:prSet presAssocID="{13E9BFE6-911C-4B38-903E-28F60731509E}" presName="upArrowText" presStyleLbl="revTx" presStyleIdx="0" presStyleCnt="1">
        <dgm:presLayoutVars>
          <dgm:chMax val="0"/>
          <dgm:bulletEnabled val="1"/>
        </dgm:presLayoutVars>
      </dgm:prSet>
      <dgm:spPr/>
      <dgm:t>
        <a:bodyPr/>
        <a:lstStyle/>
        <a:p>
          <a:endParaRPr lang="el-GR"/>
        </a:p>
      </dgm:t>
    </dgm:pt>
  </dgm:ptLst>
  <dgm:cxnLst>
    <dgm:cxn modelId="{D4FC73DB-E4E4-420A-9D44-0932F5E113CA}" srcId="{13E9BFE6-911C-4B38-903E-28F60731509E}" destId="{0E1350D4-8229-437F-A5FD-9313F023F387}" srcOrd="2" destOrd="0" parTransId="{F0022C3B-7C5E-40F1-A2C3-A0B6152DA3F0}" sibTransId="{999E9683-61D1-4B17-A61F-334FE09A8EB4}"/>
    <dgm:cxn modelId="{B7D28C29-AFD9-48C3-A28F-D47745F0CF12}" type="presOf" srcId="{0E1350D4-8229-437F-A5FD-9313F023F387}" destId="{82F85194-9069-4AB2-BD82-D2FD993DE23F}" srcOrd="0" destOrd="3" presId="urn:microsoft.com/office/officeart/2005/8/layout/arrow4"/>
    <dgm:cxn modelId="{64EE3294-B5A2-4906-A11C-6BEE5E8BE53E}" type="presOf" srcId="{F2A93619-0671-4F68-8FD9-E51A512B2C2C}" destId="{82F85194-9069-4AB2-BD82-D2FD993DE23F}" srcOrd="0" destOrd="2" presId="urn:microsoft.com/office/officeart/2005/8/layout/arrow4"/>
    <dgm:cxn modelId="{3F469585-D511-4461-BCCC-902977BFD50F}" type="presOf" srcId="{13E9BFE6-911C-4B38-903E-28F60731509E}" destId="{82F85194-9069-4AB2-BD82-D2FD993DE23F}" srcOrd="0" destOrd="0" presId="urn:microsoft.com/office/officeart/2005/8/layout/arrow4"/>
    <dgm:cxn modelId="{0C6BD9C2-6A7F-468F-9C6E-C622E3BF9B27}" type="presOf" srcId="{AE50BAED-5E6A-47AA-B695-68F7F4557712}" destId="{D184BF76-0C1C-4508-8E4C-78015A64A0D5}" srcOrd="0" destOrd="0" presId="urn:microsoft.com/office/officeart/2005/8/layout/arrow4"/>
    <dgm:cxn modelId="{13E420E8-6D59-4F96-8843-05FB9F58FD49}" srcId="{13E9BFE6-911C-4B38-903E-28F60731509E}" destId="{F2A93619-0671-4F68-8FD9-E51A512B2C2C}" srcOrd="1" destOrd="0" parTransId="{7AC77EDF-E129-441A-8686-032896E88EF2}" sibTransId="{A03229EB-B7C3-4B9F-B1CF-6ABC38733983}"/>
    <dgm:cxn modelId="{5CB14693-9070-46E0-BCC9-45D38005DBBA}" srcId="{AE50BAED-5E6A-47AA-B695-68F7F4557712}" destId="{13E9BFE6-911C-4B38-903E-28F60731509E}" srcOrd="0" destOrd="0" parTransId="{A29815E2-8EE8-479C-A83C-9AD2B7C9CD5E}" sibTransId="{27F7A5FA-D049-47F3-BF7C-9EBC15A7EB51}"/>
    <dgm:cxn modelId="{EED3853A-4CD9-45AD-9918-9EC72835439E}" type="presOf" srcId="{1D4AE480-150F-404E-816B-FFCBAFF99863}" destId="{82F85194-9069-4AB2-BD82-D2FD993DE23F}" srcOrd="0" destOrd="1" presId="urn:microsoft.com/office/officeart/2005/8/layout/arrow4"/>
    <dgm:cxn modelId="{A82D5D88-591A-4F40-91FC-2264288EBF4E}" srcId="{13E9BFE6-911C-4B38-903E-28F60731509E}" destId="{1D4AE480-150F-404E-816B-FFCBAFF99863}" srcOrd="0" destOrd="0" parTransId="{EB1E4E70-D3E8-43D5-AFB0-7BE8C3594900}" sibTransId="{DE7E590A-1367-4AC0-BE88-2B3A59F38A4A}"/>
    <dgm:cxn modelId="{52E1A3EB-AC6C-4461-9157-1DFD4967950A}" type="presParOf" srcId="{D184BF76-0C1C-4508-8E4C-78015A64A0D5}" destId="{689B1D41-CEF3-4E7C-8A89-453EE9628C58}" srcOrd="0" destOrd="0" presId="urn:microsoft.com/office/officeart/2005/8/layout/arrow4"/>
    <dgm:cxn modelId="{CB11B4D6-DCF9-4463-951B-9B9A9C266377}" type="presParOf" srcId="{D184BF76-0C1C-4508-8E4C-78015A64A0D5}" destId="{82F85194-9069-4AB2-BD82-D2FD993DE23F}" srcOrd="1" destOrd="0" presId="urn:microsoft.com/office/officeart/2005/8/layout/arrow4"/>
  </dgm:cxnLst>
  <dgm:bg>
    <a:noFill/>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562922-738F-4D5A-AC52-62D5FBFD33A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l-GR"/>
        </a:p>
      </dgm:t>
    </dgm:pt>
    <dgm:pt modelId="{9AB40C7A-25EA-4D4E-8A67-65E8BD30D490}">
      <dgm:prSet phldrT="[Κείμενο]" custT="1"/>
      <dgm:spPr/>
      <dgm:t>
        <a:bodyPr/>
        <a:lstStyle/>
        <a:p>
          <a:r>
            <a:rPr lang="el-GR" sz="1200" b="0" dirty="0" smtClean="0">
              <a:solidFill>
                <a:schemeClr val="tx1">
                  <a:lumMod val="50000"/>
                </a:schemeClr>
              </a:solidFill>
            </a:rPr>
            <a:t>Κατά </a:t>
          </a:r>
          <a:r>
            <a:rPr lang="el-GR" sz="1200" b="0" dirty="0" err="1" smtClean="0">
              <a:solidFill>
                <a:schemeClr val="tx1">
                  <a:lumMod val="50000"/>
                </a:schemeClr>
              </a:solidFill>
            </a:rPr>
            <a:t>πρώτο,στο</a:t>
          </a:r>
          <a:r>
            <a:rPr lang="el-GR" sz="1200" b="0" dirty="0" smtClean="0">
              <a:solidFill>
                <a:schemeClr val="tx1">
                  <a:lumMod val="50000"/>
                </a:schemeClr>
              </a:solidFill>
            </a:rPr>
            <a:t> διάστημα που μεσολαβεί μέχρι την ολοκλήρωση της λειτουργίας του Ενιαίου Ταμείου Εξυγίανσης (</a:t>
          </a:r>
          <a:r>
            <a:rPr lang="en-US" sz="1200" b="0" dirty="0" smtClean="0">
              <a:solidFill>
                <a:schemeClr val="tx1">
                  <a:lumMod val="50000"/>
                </a:schemeClr>
              </a:solidFill>
            </a:rPr>
            <a:t>SRF</a:t>
          </a:r>
          <a:r>
            <a:rPr lang="el-GR" sz="1200" b="0" dirty="0" smtClean="0">
              <a:solidFill>
                <a:schemeClr val="tx1">
                  <a:lumMod val="50000"/>
                </a:schemeClr>
              </a:solidFill>
            </a:rPr>
            <a:t>) με επαρκή κεφάλαια (1/1/2023),η εξυγίανση και η κεφαλαιακή στήριξη των τραπεζών θα συνεχίσει να γίνεται με τη συνδρομή των κρατικών προϋπολογισμών μέσω του νέου χρηματοδοτικού εργαλείου </a:t>
          </a:r>
          <a:r>
            <a:rPr lang="en-US" sz="1200" b="0" dirty="0" smtClean="0">
              <a:solidFill>
                <a:schemeClr val="tx1">
                  <a:lumMod val="50000"/>
                </a:schemeClr>
              </a:solidFill>
            </a:rPr>
            <a:t>ESM</a:t>
          </a:r>
          <a:r>
            <a:rPr lang="el-GR" sz="1200" b="0" dirty="0" smtClean="0">
              <a:solidFill>
                <a:schemeClr val="tx1">
                  <a:lumMod val="50000"/>
                </a:schemeClr>
              </a:solidFill>
            </a:rPr>
            <a:t>. Με αυτό όμως τον τρόπο θα προκαλούνται εσωτερικές αντιφάσεις, σχετικά με τη στόχευση της Τραπεζικής Ένωσης, που ως κύριο συστατικό της έχει την αποσύνδεση των δημοσίων οικονομικών από τη στήριξη του τραπεζικού συστήματος.</a:t>
          </a:r>
          <a:endParaRPr lang="el-GR" sz="1200" b="0" dirty="0"/>
        </a:p>
      </dgm:t>
    </dgm:pt>
    <dgm:pt modelId="{26B9CD7D-1A29-4F78-9C4B-51355D6406A8}" type="parTrans" cxnId="{A4B65CCD-DC36-4C12-AD44-609405A92932}">
      <dgm:prSet/>
      <dgm:spPr/>
      <dgm:t>
        <a:bodyPr/>
        <a:lstStyle/>
        <a:p>
          <a:endParaRPr lang="el-GR"/>
        </a:p>
      </dgm:t>
    </dgm:pt>
    <dgm:pt modelId="{F214BE70-EC58-41E4-819B-D20FAD6D1042}" type="sibTrans" cxnId="{A4B65CCD-DC36-4C12-AD44-609405A92932}">
      <dgm:prSet/>
      <dgm:spPr/>
      <dgm:t>
        <a:bodyPr/>
        <a:lstStyle/>
        <a:p>
          <a:endParaRPr lang="el-GR"/>
        </a:p>
      </dgm:t>
    </dgm:pt>
    <dgm:pt modelId="{732F07C7-E9BF-4881-B815-D4DBC6F71F67}">
      <dgm:prSet custT="1"/>
      <dgm:spPr/>
      <dgm:t>
        <a:bodyPr/>
        <a:lstStyle/>
        <a:p>
          <a:r>
            <a:rPr lang="el-GR" sz="1200" b="0" dirty="0" smtClean="0">
              <a:solidFill>
                <a:schemeClr val="tx1">
                  <a:lumMod val="50000"/>
                </a:schemeClr>
              </a:solidFill>
            </a:rPr>
            <a:t>Κατά δεύτερο, η παράλληλη λειτουργία της ΕΚΤ ως Κεντρική Τράπεζα της Ευρωζώνης, υπεύθυνης για την άσκηση της νομισματικής πολιτικής και ο νέος ρόλος της, ως αρμόδιας για την άσκηση της εποπτείας των τραπεζών της </a:t>
          </a:r>
          <a:r>
            <a:rPr lang="el-GR" sz="1200" b="0" dirty="0" err="1" smtClean="0">
              <a:solidFill>
                <a:schemeClr val="tx1">
                  <a:lumMod val="50000"/>
                </a:schemeClr>
              </a:solidFill>
            </a:rPr>
            <a:t>ευρωζώνης,μέσω</a:t>
          </a:r>
          <a:r>
            <a:rPr lang="el-GR" sz="1200" b="0" dirty="0" smtClean="0">
              <a:solidFill>
                <a:schemeClr val="tx1">
                  <a:lumMod val="50000"/>
                </a:schemeClr>
              </a:solidFill>
            </a:rPr>
            <a:t> του </a:t>
          </a:r>
          <a:r>
            <a:rPr lang="en-US" sz="1200" b="0" dirty="0" smtClean="0">
              <a:solidFill>
                <a:schemeClr val="tx1">
                  <a:lumMod val="50000"/>
                </a:schemeClr>
              </a:solidFill>
            </a:rPr>
            <a:t>SSM</a:t>
          </a:r>
          <a:r>
            <a:rPr lang="el-GR" sz="1200" b="0" dirty="0" smtClean="0">
              <a:solidFill>
                <a:schemeClr val="tx1">
                  <a:lumMod val="50000"/>
                </a:schemeClr>
              </a:solidFill>
            </a:rPr>
            <a:t>, την καθιστά  μια νέα υπερεθνική και ανεξάρτητη οντότητα, με αυξημένες  αρμοδιότητες και εξουσίες για την μελλοντική πορεία του τραπεζικού συστήματος και την οικονομική πορεία της ΕΕ γενικότερα. Η παραπάνω αρμοδιότητα της ΕΚΤ δεν ισχύει, ωστόσο, για τους «σκιώδεις» ιδιωτικούς χρηματοπιστωτικούς θεσμούς, παρά το γεγονός ότι με αυτούς αλληλεπιδρά σε ημερήσια βάση, ενώ η επιβίωσή τους  ήταν (και παραμένει) ύψιστη προτεραιότητα της ΕΚΤ, στις πλέον κρίσιμες φάσεις της χρηματοπιστωτικής κρίσης. </a:t>
          </a:r>
        </a:p>
      </dgm:t>
    </dgm:pt>
    <dgm:pt modelId="{0147F03D-1997-4801-8668-C5AE88819BC6}" type="parTrans" cxnId="{07BD3467-AB62-4A0A-9E2F-2990788AEB3F}">
      <dgm:prSet/>
      <dgm:spPr/>
      <dgm:t>
        <a:bodyPr/>
        <a:lstStyle/>
        <a:p>
          <a:endParaRPr lang="el-GR"/>
        </a:p>
      </dgm:t>
    </dgm:pt>
    <dgm:pt modelId="{8248EF86-F1A4-4492-A299-620AE7A303BC}" type="sibTrans" cxnId="{07BD3467-AB62-4A0A-9E2F-2990788AEB3F}">
      <dgm:prSet/>
      <dgm:spPr/>
      <dgm:t>
        <a:bodyPr/>
        <a:lstStyle/>
        <a:p>
          <a:endParaRPr lang="el-GR"/>
        </a:p>
      </dgm:t>
    </dgm:pt>
    <dgm:pt modelId="{BED438F6-EBB0-456B-B82E-D21B48C23306}">
      <dgm:prSet custT="1"/>
      <dgm:spPr/>
      <dgm:t>
        <a:bodyPr/>
        <a:lstStyle/>
        <a:p>
          <a:r>
            <a:rPr lang="el-GR" sz="1200" dirty="0" smtClean="0">
              <a:solidFill>
                <a:schemeClr val="tx1">
                  <a:lumMod val="50000"/>
                </a:schemeClr>
              </a:solidFill>
            </a:rPr>
            <a:t>Η ΕΚΤ με τις νέες αρμοδιότητές της υπερτονίζει την επικίνδυνη πολιτική και θεσμική ασυμμετρία της ΕΕ, η οποία έχει ανάγκη από ευρωπαϊκούς δημοσιονομικούς θεσμούς. Οι τελευταίοι θα πρέπει να θεμελιώνονται σε μια πολιτική ‘</a:t>
          </a:r>
          <a:r>
            <a:rPr lang="el-GR" sz="1200" dirty="0" err="1" smtClean="0">
              <a:solidFill>
                <a:schemeClr val="tx1">
                  <a:lumMod val="50000"/>
                </a:schemeClr>
              </a:solidFill>
            </a:rPr>
            <a:t>Ενωση</a:t>
          </a:r>
          <a:r>
            <a:rPr lang="el-GR" sz="1200" dirty="0" smtClean="0">
              <a:solidFill>
                <a:schemeClr val="tx1">
                  <a:lumMod val="50000"/>
                </a:schemeClr>
              </a:solidFill>
            </a:rPr>
            <a:t>, όπου θα κυριαρχεί ο δημοκρατικός διάλογος και όπου τα ευρωπαϊκά όργανα θα λογοδοτούν στο ευρωπαϊκό Κοινοβούλιο.</a:t>
          </a:r>
        </a:p>
      </dgm:t>
    </dgm:pt>
    <dgm:pt modelId="{A41C0A07-D83B-4405-94DA-D3A9B2662BFF}" type="parTrans" cxnId="{5C9DC16D-F052-4811-A60A-6B2F1FACF988}">
      <dgm:prSet/>
      <dgm:spPr/>
      <dgm:t>
        <a:bodyPr/>
        <a:lstStyle/>
        <a:p>
          <a:endParaRPr lang="el-GR"/>
        </a:p>
      </dgm:t>
    </dgm:pt>
    <dgm:pt modelId="{7F299AFF-DF41-434E-A276-821E1EE104F4}" type="sibTrans" cxnId="{5C9DC16D-F052-4811-A60A-6B2F1FACF988}">
      <dgm:prSet/>
      <dgm:spPr/>
      <dgm:t>
        <a:bodyPr/>
        <a:lstStyle/>
        <a:p>
          <a:endParaRPr lang="el-GR"/>
        </a:p>
      </dgm:t>
    </dgm:pt>
    <dgm:pt modelId="{B77DBF5C-2DD2-4568-8BE7-8AECBFBAF3EA}" type="pres">
      <dgm:prSet presAssocID="{03562922-738F-4D5A-AC52-62D5FBFD33A4}" presName="Name0" presStyleCnt="0">
        <dgm:presLayoutVars>
          <dgm:dir/>
          <dgm:resizeHandles val="exact"/>
        </dgm:presLayoutVars>
      </dgm:prSet>
      <dgm:spPr/>
      <dgm:t>
        <a:bodyPr/>
        <a:lstStyle/>
        <a:p>
          <a:endParaRPr lang="el-GR"/>
        </a:p>
      </dgm:t>
    </dgm:pt>
    <dgm:pt modelId="{7CE9B47F-27E8-4109-8A0B-6B12DC9198D4}" type="pres">
      <dgm:prSet presAssocID="{9AB40C7A-25EA-4D4E-8A67-65E8BD30D490}" presName="compNode" presStyleCnt="0"/>
      <dgm:spPr/>
    </dgm:pt>
    <dgm:pt modelId="{8C7535FD-571E-4EB5-B8E2-63596F071CF8}" type="pres">
      <dgm:prSet presAssocID="{9AB40C7A-25EA-4D4E-8A67-65E8BD30D490}" presName="pictRect" presStyleLbl="node1" presStyleIdx="0" presStyleCnt="3" custScaleX="74555" custScaleY="72505" custLinFactNeighborX="-9573" custLinFactNeighborY="-30388"/>
      <dgm:spPr>
        <a:blipFill rotWithShape="0">
          <a:blip xmlns:r="http://schemas.openxmlformats.org/officeDocument/2006/relationships" r:embed="rId1"/>
          <a:stretch>
            <a:fillRect/>
          </a:stretch>
        </a:blipFill>
      </dgm:spPr>
    </dgm:pt>
    <dgm:pt modelId="{769A0A0F-098C-4D53-AE13-585DF51EEF80}" type="pres">
      <dgm:prSet presAssocID="{9AB40C7A-25EA-4D4E-8A67-65E8BD30D490}" presName="textRect" presStyleLbl="revTx" presStyleIdx="0" presStyleCnt="3" custScaleX="117546" custScaleY="310378" custLinFactY="8077" custLinFactNeighborX="-129" custLinFactNeighborY="100000">
        <dgm:presLayoutVars>
          <dgm:bulletEnabled val="1"/>
        </dgm:presLayoutVars>
      </dgm:prSet>
      <dgm:spPr/>
      <dgm:t>
        <a:bodyPr/>
        <a:lstStyle/>
        <a:p>
          <a:endParaRPr lang="el-GR"/>
        </a:p>
      </dgm:t>
    </dgm:pt>
    <dgm:pt modelId="{9FDB06AE-88CF-4986-97AA-835EFF4B3B38}" type="pres">
      <dgm:prSet presAssocID="{F214BE70-EC58-41E4-819B-D20FAD6D1042}" presName="sibTrans" presStyleLbl="sibTrans2D1" presStyleIdx="0" presStyleCnt="0"/>
      <dgm:spPr/>
      <dgm:t>
        <a:bodyPr/>
        <a:lstStyle/>
        <a:p>
          <a:endParaRPr lang="el-GR"/>
        </a:p>
      </dgm:t>
    </dgm:pt>
    <dgm:pt modelId="{9CBA9178-8BAB-4D27-B21B-25EE2E97EBAE}" type="pres">
      <dgm:prSet presAssocID="{732F07C7-E9BF-4881-B815-D4DBC6F71F67}" presName="compNode" presStyleCnt="0"/>
      <dgm:spPr/>
    </dgm:pt>
    <dgm:pt modelId="{00A3712D-FF53-4ECE-AD93-CC6DFFE1B7C8}" type="pres">
      <dgm:prSet presAssocID="{732F07C7-E9BF-4881-B815-D4DBC6F71F67}" presName="pictRect" presStyleLbl="node1" presStyleIdx="1" presStyleCnt="3" custScaleX="76791" custScaleY="64819" custLinFactNeighborX="-8039" custLinFactNeighborY="-56257"/>
      <dgm:spPr>
        <a:blipFill rotWithShape="0">
          <a:blip xmlns:r="http://schemas.openxmlformats.org/officeDocument/2006/relationships" r:embed="rId2"/>
          <a:stretch>
            <a:fillRect/>
          </a:stretch>
        </a:blipFill>
      </dgm:spPr>
    </dgm:pt>
    <dgm:pt modelId="{1AC61585-8699-49B8-ACA4-9A312064723D}" type="pres">
      <dgm:prSet presAssocID="{732F07C7-E9BF-4881-B815-D4DBC6F71F67}" presName="textRect" presStyleLbl="revTx" presStyleIdx="1" presStyleCnt="3" custScaleX="126753" custLinFactNeighborX="-1136" custLinFactNeighborY="-70737">
        <dgm:presLayoutVars>
          <dgm:bulletEnabled val="1"/>
        </dgm:presLayoutVars>
      </dgm:prSet>
      <dgm:spPr/>
      <dgm:t>
        <a:bodyPr/>
        <a:lstStyle/>
        <a:p>
          <a:endParaRPr lang="el-GR"/>
        </a:p>
      </dgm:t>
    </dgm:pt>
    <dgm:pt modelId="{FCD22FF0-A54C-4C19-8D1F-B3905963AAB3}" type="pres">
      <dgm:prSet presAssocID="{8248EF86-F1A4-4492-A299-620AE7A303BC}" presName="sibTrans" presStyleLbl="sibTrans2D1" presStyleIdx="0" presStyleCnt="0"/>
      <dgm:spPr/>
      <dgm:t>
        <a:bodyPr/>
        <a:lstStyle/>
        <a:p>
          <a:endParaRPr lang="el-GR"/>
        </a:p>
      </dgm:t>
    </dgm:pt>
    <dgm:pt modelId="{1D3F9E35-D356-4D99-B404-2794CA68B3BF}" type="pres">
      <dgm:prSet presAssocID="{BED438F6-EBB0-456B-B82E-D21B48C23306}" presName="compNode" presStyleCnt="0"/>
      <dgm:spPr/>
    </dgm:pt>
    <dgm:pt modelId="{FDDCAAA9-770D-425E-9C88-D06D9DDC32AE}" type="pres">
      <dgm:prSet presAssocID="{BED438F6-EBB0-456B-B82E-D21B48C23306}" presName="pictRect" presStyleLbl="node1" presStyleIdx="2" presStyleCnt="3" custScaleX="74814" custScaleY="61355" custLinFactNeighborX="-2852" custLinFactNeighborY="-59322"/>
      <dgm:spPr>
        <a:blipFill rotWithShape="0">
          <a:blip xmlns:r="http://schemas.openxmlformats.org/officeDocument/2006/relationships" r:embed="rId3"/>
          <a:stretch>
            <a:fillRect/>
          </a:stretch>
        </a:blipFill>
      </dgm:spPr>
      <dgm:t>
        <a:bodyPr/>
        <a:lstStyle/>
        <a:p>
          <a:endParaRPr lang="el-GR"/>
        </a:p>
      </dgm:t>
    </dgm:pt>
    <dgm:pt modelId="{FDE9C3D3-108A-4339-BACF-766B15170DB3}" type="pres">
      <dgm:prSet presAssocID="{BED438F6-EBB0-456B-B82E-D21B48C23306}" presName="textRect" presStyleLbl="revTx" presStyleIdx="2" presStyleCnt="3" custLinFactNeighborX="702" custLinFactNeighborY="-59205">
        <dgm:presLayoutVars>
          <dgm:bulletEnabled val="1"/>
        </dgm:presLayoutVars>
      </dgm:prSet>
      <dgm:spPr/>
      <dgm:t>
        <a:bodyPr/>
        <a:lstStyle/>
        <a:p>
          <a:endParaRPr lang="el-GR"/>
        </a:p>
      </dgm:t>
    </dgm:pt>
  </dgm:ptLst>
  <dgm:cxnLst>
    <dgm:cxn modelId="{5C9DC16D-F052-4811-A60A-6B2F1FACF988}" srcId="{03562922-738F-4D5A-AC52-62D5FBFD33A4}" destId="{BED438F6-EBB0-456B-B82E-D21B48C23306}" srcOrd="2" destOrd="0" parTransId="{A41C0A07-D83B-4405-94DA-D3A9B2662BFF}" sibTransId="{7F299AFF-DF41-434E-A276-821E1EE104F4}"/>
    <dgm:cxn modelId="{A2423E63-45FA-4C3A-BACB-53E2C52A7595}" type="presOf" srcId="{BED438F6-EBB0-456B-B82E-D21B48C23306}" destId="{FDE9C3D3-108A-4339-BACF-766B15170DB3}" srcOrd="0" destOrd="0" presId="urn:microsoft.com/office/officeart/2005/8/layout/pList1"/>
    <dgm:cxn modelId="{07BD3467-AB62-4A0A-9E2F-2990788AEB3F}" srcId="{03562922-738F-4D5A-AC52-62D5FBFD33A4}" destId="{732F07C7-E9BF-4881-B815-D4DBC6F71F67}" srcOrd="1" destOrd="0" parTransId="{0147F03D-1997-4801-8668-C5AE88819BC6}" sibTransId="{8248EF86-F1A4-4492-A299-620AE7A303BC}"/>
    <dgm:cxn modelId="{DF474C76-5B13-41E3-B54D-BA17FF839F65}" type="presOf" srcId="{F214BE70-EC58-41E4-819B-D20FAD6D1042}" destId="{9FDB06AE-88CF-4986-97AA-835EFF4B3B38}" srcOrd="0" destOrd="0" presId="urn:microsoft.com/office/officeart/2005/8/layout/pList1"/>
    <dgm:cxn modelId="{A4B65CCD-DC36-4C12-AD44-609405A92932}" srcId="{03562922-738F-4D5A-AC52-62D5FBFD33A4}" destId="{9AB40C7A-25EA-4D4E-8A67-65E8BD30D490}" srcOrd="0" destOrd="0" parTransId="{26B9CD7D-1A29-4F78-9C4B-51355D6406A8}" sibTransId="{F214BE70-EC58-41E4-819B-D20FAD6D1042}"/>
    <dgm:cxn modelId="{1B2575D7-2A2E-4875-B332-DE9B08DDCE0C}" type="presOf" srcId="{03562922-738F-4D5A-AC52-62D5FBFD33A4}" destId="{B77DBF5C-2DD2-4568-8BE7-8AECBFBAF3EA}" srcOrd="0" destOrd="0" presId="urn:microsoft.com/office/officeart/2005/8/layout/pList1"/>
    <dgm:cxn modelId="{A88651F5-BD6F-494B-9D87-6FFB9EA92B4D}" type="presOf" srcId="{8248EF86-F1A4-4492-A299-620AE7A303BC}" destId="{FCD22FF0-A54C-4C19-8D1F-B3905963AAB3}" srcOrd="0" destOrd="0" presId="urn:microsoft.com/office/officeart/2005/8/layout/pList1"/>
    <dgm:cxn modelId="{4F0DA40F-9D89-42B3-A5EF-931A22FBC229}" type="presOf" srcId="{9AB40C7A-25EA-4D4E-8A67-65E8BD30D490}" destId="{769A0A0F-098C-4D53-AE13-585DF51EEF80}" srcOrd="0" destOrd="0" presId="urn:microsoft.com/office/officeart/2005/8/layout/pList1"/>
    <dgm:cxn modelId="{D92DD80A-0691-49F2-84D7-0D06A7106C07}" type="presOf" srcId="{732F07C7-E9BF-4881-B815-D4DBC6F71F67}" destId="{1AC61585-8699-49B8-ACA4-9A312064723D}" srcOrd="0" destOrd="0" presId="urn:microsoft.com/office/officeart/2005/8/layout/pList1"/>
    <dgm:cxn modelId="{C5D47EDA-1E81-4CA3-B8B0-B11A4312404B}" type="presParOf" srcId="{B77DBF5C-2DD2-4568-8BE7-8AECBFBAF3EA}" destId="{7CE9B47F-27E8-4109-8A0B-6B12DC9198D4}" srcOrd="0" destOrd="0" presId="urn:microsoft.com/office/officeart/2005/8/layout/pList1"/>
    <dgm:cxn modelId="{03E7CFA8-68B9-43C4-940D-176E86BD6762}" type="presParOf" srcId="{7CE9B47F-27E8-4109-8A0B-6B12DC9198D4}" destId="{8C7535FD-571E-4EB5-B8E2-63596F071CF8}" srcOrd="0" destOrd="0" presId="urn:microsoft.com/office/officeart/2005/8/layout/pList1"/>
    <dgm:cxn modelId="{96CC4A07-5290-4B5A-9294-CE970BA46D5C}" type="presParOf" srcId="{7CE9B47F-27E8-4109-8A0B-6B12DC9198D4}" destId="{769A0A0F-098C-4D53-AE13-585DF51EEF80}" srcOrd="1" destOrd="0" presId="urn:microsoft.com/office/officeart/2005/8/layout/pList1"/>
    <dgm:cxn modelId="{A41BAD03-B571-47AE-B440-012DE5FC822C}" type="presParOf" srcId="{B77DBF5C-2DD2-4568-8BE7-8AECBFBAF3EA}" destId="{9FDB06AE-88CF-4986-97AA-835EFF4B3B38}" srcOrd="1" destOrd="0" presId="urn:microsoft.com/office/officeart/2005/8/layout/pList1"/>
    <dgm:cxn modelId="{18B4E41D-1A61-4D8E-8583-0F511C614E37}" type="presParOf" srcId="{B77DBF5C-2DD2-4568-8BE7-8AECBFBAF3EA}" destId="{9CBA9178-8BAB-4D27-B21B-25EE2E97EBAE}" srcOrd="2" destOrd="0" presId="urn:microsoft.com/office/officeart/2005/8/layout/pList1"/>
    <dgm:cxn modelId="{43A9678A-45C0-454D-8E2C-CE3025EB5317}" type="presParOf" srcId="{9CBA9178-8BAB-4D27-B21B-25EE2E97EBAE}" destId="{00A3712D-FF53-4ECE-AD93-CC6DFFE1B7C8}" srcOrd="0" destOrd="0" presId="urn:microsoft.com/office/officeart/2005/8/layout/pList1"/>
    <dgm:cxn modelId="{3338DE9A-4C1E-45D6-AD15-935E5BF19DFF}" type="presParOf" srcId="{9CBA9178-8BAB-4D27-B21B-25EE2E97EBAE}" destId="{1AC61585-8699-49B8-ACA4-9A312064723D}" srcOrd="1" destOrd="0" presId="urn:microsoft.com/office/officeart/2005/8/layout/pList1"/>
    <dgm:cxn modelId="{E2D9FB2F-11F9-43E2-96EE-E7381859CFFF}" type="presParOf" srcId="{B77DBF5C-2DD2-4568-8BE7-8AECBFBAF3EA}" destId="{FCD22FF0-A54C-4C19-8D1F-B3905963AAB3}" srcOrd="3" destOrd="0" presId="urn:microsoft.com/office/officeart/2005/8/layout/pList1"/>
    <dgm:cxn modelId="{3509A3F6-DFE5-49C0-8477-BA46B4B6D538}" type="presParOf" srcId="{B77DBF5C-2DD2-4568-8BE7-8AECBFBAF3EA}" destId="{1D3F9E35-D356-4D99-B404-2794CA68B3BF}" srcOrd="4" destOrd="0" presId="urn:microsoft.com/office/officeart/2005/8/layout/pList1"/>
    <dgm:cxn modelId="{73A7988B-5D93-41FE-9BB6-AA598CB08109}" type="presParOf" srcId="{1D3F9E35-D356-4D99-B404-2794CA68B3BF}" destId="{FDDCAAA9-770D-425E-9C88-D06D9DDC32AE}" srcOrd="0" destOrd="0" presId="urn:microsoft.com/office/officeart/2005/8/layout/pList1"/>
    <dgm:cxn modelId="{D086238B-CB12-4C26-BEBC-19FB403CB9DA}" type="presParOf" srcId="{1D3F9E35-D356-4D99-B404-2794CA68B3BF}" destId="{FDE9C3D3-108A-4339-BACF-766B15170DB3}" srcOrd="1" destOrd="0" presId="urn:microsoft.com/office/officeart/2005/8/layout/pList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8.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55290" cy="495935"/>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63032" y="0"/>
            <a:ext cx="2955290" cy="495935"/>
          </a:xfrm>
          <a:prstGeom prst="rect">
            <a:avLst/>
          </a:prstGeom>
        </p:spPr>
        <p:txBody>
          <a:bodyPr vert="horz" lIns="91440" tIns="45720" rIns="91440" bIns="45720" rtlCol="0"/>
          <a:lstStyle>
            <a:lvl1pPr algn="r">
              <a:defRPr sz="1200"/>
            </a:lvl1pPr>
          </a:lstStyle>
          <a:p>
            <a:fld id="{15F0A1C9-CF24-41FF-AB71-A8C0C041273A}" type="datetimeFigureOut">
              <a:rPr lang="el-GR" smtClean="0"/>
              <a:pPr/>
              <a:t>16/6/2015</a:t>
            </a:fld>
            <a:endParaRPr lang="el-GR"/>
          </a:p>
        </p:txBody>
      </p:sp>
      <p:sp>
        <p:nvSpPr>
          <p:cNvPr id="4" name="3 - Θέση εικόνας διαφάνειας"/>
          <p:cNvSpPr>
            <a:spLocks noGrp="1" noRot="1" noChangeAspect="1"/>
          </p:cNvSpPr>
          <p:nvPr>
            <p:ph type="sldImg" idx="2"/>
          </p:nvPr>
        </p:nvSpPr>
        <p:spPr>
          <a:xfrm>
            <a:off x="930275" y="744538"/>
            <a:ext cx="4959350" cy="3719512"/>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1990" y="4711383"/>
            <a:ext cx="5455920" cy="4463415"/>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9421044"/>
            <a:ext cx="2955290" cy="495935"/>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63032" y="9421044"/>
            <a:ext cx="2955290" cy="495935"/>
          </a:xfrm>
          <a:prstGeom prst="rect">
            <a:avLst/>
          </a:prstGeom>
        </p:spPr>
        <p:txBody>
          <a:bodyPr vert="horz" lIns="91440" tIns="45720" rIns="91440" bIns="45720" rtlCol="0" anchor="b"/>
          <a:lstStyle>
            <a:lvl1pPr algn="r">
              <a:defRPr sz="1200"/>
            </a:lvl1pPr>
          </a:lstStyle>
          <a:p>
            <a:fld id="{1291E4E6-6B21-4BC5-B17D-465F4303C604}"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Για να προκύψουν και να αποδώσουν, άμεσα όσο και μακροπρόθεσμα, οι επιδιωκόμενοι θετικοί ρυθμοί οικονομικής ανάπτυξης, πρέπει ύστερα από μια μακρά περίοδο δραστικής </a:t>
            </a:r>
            <a:r>
              <a:rPr lang="el-GR" dirty="0" err="1" smtClean="0">
                <a:solidFill>
                  <a:schemeClr val="tx1">
                    <a:lumMod val="50000"/>
                  </a:schemeClr>
                </a:solidFill>
              </a:rPr>
              <a:t>απομείωσης</a:t>
            </a:r>
            <a:r>
              <a:rPr lang="el-GR" dirty="0" smtClean="0">
                <a:solidFill>
                  <a:schemeClr val="tx1">
                    <a:lumMod val="50000"/>
                  </a:schemeClr>
                </a:solidFill>
              </a:rPr>
              <a:t> του εγχώριου προϊόντος και της απασχόλησης, ως αποτέλεσμα των μέχρι σήμερα κυρίαρχων πολιτικών λιτότητας, απαιτούνται να   αξιοποιηθούν δυναμικά  οι αδρανείς παραγωγικοί πόροι,  το ανθρώπινο δυναμικό και τα συγκριτικά παραγωγικά πλεονεκτήματα της ελληνικής οικονομίας. </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Η ΟΤΟΕ πιστεύει ότι, για να μπορέσουν να αντιμετωπιστούν με κοινωνική και αναπτυξιακή αποτελεσματικότητα οι σύνθετες προκλήσεις τις οποίες σήμερα αντιμετωπίζει το τραπεζικό σύστημα, αλλά και για να επιτευχθούν οι εθνικοί οικονομικοί και δημοσιονομικοί στόχοι, απαιτείται μεγάλης κλίμακας εξωτερική και εγχώρια χρηματοδότηση (ένα μεγάλο επενδυτικό σοκ + ένα σοκ τόνωσης της εγχώριας ζήτησης) παράλληλα με την κοινωνικά αποτελεσματικότερη αποπληρωμή του δημοσίου χρέους, ώστε με τις θετικές επιδράσεις που θα επιφέρουν στην οικονομική δραστηριότητα, το τραπεζικό σύστημα να αρχίσει να παίζει ουσιαστικά το ρόλο του για τη στήριξη της πραγματικής οικονομίας.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Η ΟΤΟΕ  θεωρεί κρίσιμη τη χάραξη και συμφωνία, από τους αρμόδιους οικονομικούς φορείς, τις αρχές, και τους κοινωνικούς συνομιλητές,</a:t>
            </a:r>
            <a:r>
              <a:rPr lang="el-GR" b="1" u="sng" dirty="0" smtClean="0">
                <a:solidFill>
                  <a:schemeClr val="tx1">
                    <a:lumMod val="50000"/>
                  </a:schemeClr>
                </a:solidFill>
              </a:rPr>
              <a:t> ενός συγκεκριμένου και σταθερά εφαρμόσιμου, δομικού και παραγωγικού μετασχηματισμού της ελληνικής οικονομίας, για την</a:t>
            </a:r>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b="1" dirty="0" smtClean="0"/>
              <a:t>Προαπαιτούμενο για την επίτευξη ισχυρών και βιώσιμων ρυθμών οικονομικής ανάπτυξης, αποτελεί ο αναπτυξιακός προσανατολισμός της επιχειρηματικής λειτουργίας των πιστωτικών ιδρυμάτων, με  απαραίτητη την καθιέρωση μακροπρόθεσμων επιχειρηματικών στόχων, κατά τρόπο ώστε </a:t>
            </a:r>
            <a:r>
              <a:rPr lang="el-GR" dirty="0" smtClean="0"/>
              <a:t>να αλληλεπιδρούν πολλαπλασιαστικά  με τη </a:t>
            </a:r>
            <a:r>
              <a:rPr lang="el-GR" u="sng" dirty="0" smtClean="0"/>
              <a:t>νέα παραγωγική και αναπτυξιακή συμφωνία της ελληνικής οικονομίας,</a:t>
            </a:r>
            <a:r>
              <a:rPr lang="el-GR" dirty="0" smtClean="0"/>
              <a:t> και να εντάσσουν στους Κώδικες Εταιρικής Διακυβέρνησης, κριτήρια και </a:t>
            </a:r>
            <a:r>
              <a:rPr lang="el-GR" dirty="0" err="1" smtClean="0"/>
              <a:t>προυποθέσεις</a:t>
            </a:r>
            <a:r>
              <a:rPr lang="el-GR" dirty="0" smtClean="0"/>
              <a:t> ως κρίσιμους παράγοντες θετικής αξιολόγησης της Εταιρικής Κοινωνικής Ευθύνης</a:t>
            </a:r>
            <a:r>
              <a:rPr lang="el-GR" b="1" dirty="0" smtClean="0"/>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Οι συγκεκριμένες πολιτικές απαιτούν την παράλληλη εμπέδωση ευρύτερων </a:t>
            </a:r>
            <a:r>
              <a:rPr lang="el-GR" dirty="0" err="1" smtClean="0">
                <a:solidFill>
                  <a:schemeClr val="tx1">
                    <a:lumMod val="50000"/>
                  </a:schemeClr>
                </a:solidFill>
              </a:rPr>
              <a:t>προυποθέσεων</a:t>
            </a:r>
            <a:r>
              <a:rPr lang="el-GR" dirty="0" smtClean="0">
                <a:solidFill>
                  <a:schemeClr val="tx1">
                    <a:lumMod val="50000"/>
                  </a:schemeClr>
                </a:solidFill>
              </a:rPr>
              <a:t> και προσανατολισμού τους σε εναρμόνιση με τη νέα αναπτυξιακή συμφωνία, για την σταθερή ανοικοδόμηση της ελληνικής οικονομίας, και ιδιαίτερα στους τομείς: του φορολογικού συστήματος, της παραγωγικής προσαρμογής της εκπαιδευτικής διαδικασίας, της καταναλωτικής συνείδησης και της διεύρυνσης των φιλικών πολιτικών που προωθούν την περιφερειακή  ανάπτυξη για όλους τους οικονομικούς φορείς.</a:t>
            </a: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20000"/>
          </a:bodyPr>
          <a:lstStyle/>
          <a:p>
            <a:pPr lvl="0"/>
            <a:r>
              <a:rPr lang="el-GR" b="1" dirty="0" smtClean="0">
                <a:solidFill>
                  <a:schemeClr val="tx1">
                    <a:lumMod val="50000"/>
                  </a:schemeClr>
                </a:solidFill>
              </a:rPr>
              <a:t>Η εφαρμοζόμενη διαχείριση δεν φαίνεται να λαμβάνει υπόψη την οικονομική κατάσταση που επικρατεί σήμερα στο σύνολο της ευρωπαϊκής οικονομίας</a:t>
            </a:r>
            <a:r>
              <a:rPr lang="el-GR" dirty="0" smtClean="0">
                <a:solidFill>
                  <a:schemeClr val="tx1">
                    <a:lumMod val="50000"/>
                  </a:schemeClr>
                </a:solidFill>
              </a:rPr>
              <a:t> και ειδικά στις οικονομίες της περιφέρειας και των χωρών που βρίσκονται σε διαδικασία δημοσιονομικής προσαρμογής.</a:t>
            </a:r>
          </a:p>
          <a:p>
            <a:pPr lvl="0"/>
            <a:r>
              <a:rPr lang="el-GR" b="1" dirty="0" smtClean="0">
                <a:solidFill>
                  <a:schemeClr val="tx1">
                    <a:lumMod val="50000"/>
                  </a:schemeClr>
                </a:solidFill>
              </a:rPr>
              <a:t>Η ταυτόχρονη ανάγκη για αύξηση των επιπέδων κεφαλαιακής επάρκειας και ρευστότητας</a:t>
            </a:r>
            <a:r>
              <a:rPr lang="el-GR" dirty="0" smtClean="0">
                <a:solidFill>
                  <a:schemeClr val="tx1">
                    <a:lumMod val="50000"/>
                  </a:schemeClr>
                </a:solidFill>
              </a:rPr>
              <a:t>, σε μια ιδιάζουσα οικονομική περίοδο και με τις υφιστάμενες περιφερειακές  αναπτυξιακές </a:t>
            </a:r>
            <a:r>
              <a:rPr lang="el-GR" dirty="0" err="1" smtClean="0">
                <a:solidFill>
                  <a:schemeClr val="tx1">
                    <a:lumMod val="50000"/>
                  </a:schemeClr>
                </a:solidFill>
              </a:rPr>
              <a:t>διαφοροποιήσεις,νομοτελειακά</a:t>
            </a:r>
            <a:r>
              <a:rPr lang="el-GR" dirty="0" smtClean="0">
                <a:solidFill>
                  <a:schemeClr val="tx1">
                    <a:lumMod val="50000"/>
                  </a:schemeClr>
                </a:solidFill>
              </a:rPr>
              <a:t> </a:t>
            </a:r>
            <a:r>
              <a:rPr lang="el-GR" b="1" dirty="0" smtClean="0">
                <a:solidFill>
                  <a:schemeClr val="tx1">
                    <a:lumMod val="50000"/>
                  </a:schemeClr>
                </a:solidFill>
              </a:rPr>
              <a:t>θα στερήσει επιπλέον πόρους από την οικονομία</a:t>
            </a:r>
            <a:r>
              <a:rPr lang="el-GR" dirty="0" smtClean="0">
                <a:solidFill>
                  <a:schemeClr val="tx1">
                    <a:lumMod val="50000"/>
                  </a:schemeClr>
                </a:solidFill>
              </a:rPr>
              <a:t>, υποσκάπτοντας περαιτέρω το ρόλο του τραπεζικού συστήματος απέναντι στην  πραγματική οικονομία και, κυρίως, στην επιλογή κατάλληλων αναπτυξιακών πολιτικών. </a:t>
            </a:r>
            <a:r>
              <a:rPr lang="el-GR" b="1" dirty="0" smtClean="0">
                <a:solidFill>
                  <a:schemeClr val="tx1">
                    <a:lumMod val="50000"/>
                  </a:schemeClr>
                </a:solidFill>
              </a:rPr>
              <a:t>Εάν μάλιστα συνεκτιμήσουμε την πρόσθετη επίδραση της ρήτρας </a:t>
            </a:r>
            <a:r>
              <a:rPr lang="en-US" b="1" dirty="0" smtClean="0">
                <a:solidFill>
                  <a:schemeClr val="tx1">
                    <a:lumMod val="50000"/>
                  </a:schemeClr>
                </a:solidFill>
              </a:rPr>
              <a:t>bail</a:t>
            </a:r>
            <a:r>
              <a:rPr lang="el-GR" b="1" dirty="0" smtClean="0">
                <a:solidFill>
                  <a:schemeClr val="tx1">
                    <a:lumMod val="50000"/>
                  </a:schemeClr>
                </a:solidFill>
              </a:rPr>
              <a:t>-</a:t>
            </a:r>
            <a:r>
              <a:rPr lang="en-US" b="1" dirty="0" smtClean="0">
                <a:solidFill>
                  <a:schemeClr val="tx1">
                    <a:lumMod val="50000"/>
                  </a:schemeClr>
                </a:solidFill>
              </a:rPr>
              <a:t>in</a:t>
            </a:r>
            <a:r>
              <a:rPr lang="el-GR" b="1" dirty="0" smtClean="0">
                <a:solidFill>
                  <a:schemeClr val="tx1">
                    <a:lumMod val="50000"/>
                  </a:schemeClr>
                </a:solidFill>
              </a:rPr>
              <a:t> από τις ανεξασφάλιστες καταθέσεις,  τα προβλήματα εμπιστοσύνης και τις ροές κεφαλαίων μεταξύ των εθνικών τραπεζικών συστημάτων που αυτή προκαλεί,</a:t>
            </a:r>
            <a:r>
              <a:rPr lang="el-GR" dirty="0" smtClean="0">
                <a:solidFill>
                  <a:schemeClr val="tx1">
                    <a:lumMod val="50000"/>
                  </a:schemeClr>
                </a:solidFill>
              </a:rPr>
              <a:t> είναι τελικά αμφίβολο κατά πόσο το τραπεζικό σύστημα θ</a:t>
            </a:r>
            <a:r>
              <a:rPr lang="el-GR" b="1" dirty="0" smtClean="0">
                <a:solidFill>
                  <a:schemeClr val="tx1">
                    <a:lumMod val="50000"/>
                  </a:schemeClr>
                </a:solidFill>
              </a:rPr>
              <a:t>α μπορέσει να χρηματοδοτήσει αποτελεσματικά τον πραγματικό τομέα της οικονομίας,  ή εάν, αντίθετα, θα περιοριστεί στη διατήρηση μιας στάσιμης χρηματοπιστωτικής σταθερότητας στο προσεχές μέλλον.</a:t>
            </a:r>
            <a:endParaRPr lang="el-GR" dirty="0" smtClean="0">
              <a:solidFill>
                <a:schemeClr val="tx1">
                  <a:lumMod val="50000"/>
                </a:schemeClr>
              </a:solidFill>
            </a:endParaRPr>
          </a:p>
          <a:p>
            <a:pPr lvl="0"/>
            <a:r>
              <a:rPr lang="el-GR" dirty="0" smtClean="0">
                <a:solidFill>
                  <a:schemeClr val="tx1">
                    <a:lumMod val="50000"/>
                  </a:schemeClr>
                </a:solidFill>
              </a:rPr>
              <a:t>Προκαλούνται σοβαρά </a:t>
            </a:r>
            <a:r>
              <a:rPr lang="el-GR" b="1" dirty="0" smtClean="0">
                <a:solidFill>
                  <a:schemeClr val="tx1">
                    <a:lumMod val="50000"/>
                  </a:schemeClr>
                </a:solidFill>
              </a:rPr>
              <a:t>ανταγωνιστικά μειονεκτήματα για τα πιστωτικά ιδρύματα που εδρεύουν σε κράτη-μέλη τα οποία εκτέθηκαν περισσότερο στην κρίση, αλλά και για αυτά τα ίδια κράτη-</a:t>
            </a:r>
            <a:r>
              <a:rPr lang="el-GR" b="1" dirty="0" err="1" smtClean="0">
                <a:solidFill>
                  <a:schemeClr val="tx1">
                    <a:lumMod val="50000"/>
                  </a:schemeClr>
                </a:solidFill>
              </a:rPr>
              <a:t>μέλη.Η</a:t>
            </a:r>
            <a:r>
              <a:rPr lang="el-GR" b="1" dirty="0" smtClean="0">
                <a:solidFill>
                  <a:schemeClr val="tx1">
                    <a:lumMod val="50000"/>
                  </a:schemeClr>
                </a:solidFill>
              </a:rPr>
              <a:t> μονοσήμαντη διάκριση των πιστωτικών ιδρυμάτων ανάμεσα σε «</a:t>
            </a:r>
            <a:r>
              <a:rPr lang="el-GR" b="1" dirty="0" err="1" smtClean="0">
                <a:solidFill>
                  <a:schemeClr val="tx1">
                    <a:lumMod val="50000"/>
                  </a:schemeClr>
                </a:solidFill>
              </a:rPr>
              <a:t>συστημικά</a:t>
            </a:r>
            <a:r>
              <a:rPr lang="el-GR" b="1" dirty="0" smtClean="0">
                <a:solidFill>
                  <a:schemeClr val="tx1">
                    <a:lumMod val="50000"/>
                  </a:schemeClr>
                </a:solidFill>
              </a:rPr>
              <a:t> σημαντικά»  πιστωτικά ιδρύματα και σε «</a:t>
            </a:r>
            <a:r>
              <a:rPr lang="el-GR" b="1" dirty="0" err="1" smtClean="0">
                <a:solidFill>
                  <a:schemeClr val="tx1">
                    <a:lumMod val="50000"/>
                  </a:schemeClr>
                </a:solidFill>
              </a:rPr>
              <a:t>λιγότεροσημαντικά»δημιουργεί</a:t>
            </a:r>
            <a:r>
              <a:rPr lang="el-GR" b="1" dirty="0" smtClean="0">
                <a:solidFill>
                  <a:schemeClr val="tx1">
                    <a:lumMod val="50000"/>
                  </a:schemeClr>
                </a:solidFill>
              </a:rPr>
              <a:t> </a:t>
            </a:r>
            <a:r>
              <a:rPr lang="el-GR" b="1" dirty="0" err="1" smtClean="0">
                <a:solidFill>
                  <a:schemeClr val="tx1">
                    <a:lumMod val="50000"/>
                  </a:schemeClr>
                </a:solidFill>
              </a:rPr>
              <a:t>συνθήκεςάνισης</a:t>
            </a:r>
            <a:r>
              <a:rPr lang="el-GR" b="1" dirty="0" smtClean="0">
                <a:solidFill>
                  <a:schemeClr val="tx1">
                    <a:lumMod val="50000"/>
                  </a:schemeClr>
                </a:solidFill>
              </a:rPr>
              <a:t> μεταχείρισης μεταξύ των τραπεζών.  </a:t>
            </a:r>
            <a:r>
              <a:rPr lang="el-GR" dirty="0" smtClean="0">
                <a:solidFill>
                  <a:schemeClr val="tx1">
                    <a:lumMod val="50000"/>
                  </a:schemeClr>
                </a:solidFill>
              </a:rPr>
              <a:t>λ.χ. παραβλέπει τον ιστορικά αναγνωρισμένο ειδικό ρόλο  που επιτελούν  συγκεκριμένα τμήματα του τραπεζικού τομέα, όπως είναι</a:t>
            </a:r>
            <a:r>
              <a:rPr lang="el-GR" b="1" dirty="0" smtClean="0">
                <a:solidFill>
                  <a:schemeClr val="tx1">
                    <a:lumMod val="50000"/>
                  </a:schemeClr>
                </a:solidFill>
              </a:rPr>
              <a:t> οι συνεταιριστικές τράπεζες και τα ταμιευτήρια, για την τοπική-περιφερειακή ανάπτυξη και την ενίσχυση παραδοσιακών και εναλλακτικών συναλλακτικών αρχών.</a:t>
            </a:r>
            <a:endParaRPr lang="el-GR" dirty="0" smtClean="0">
              <a:solidFill>
                <a:schemeClr val="tx1">
                  <a:lumMod val="50000"/>
                </a:schemeClr>
              </a:solidFill>
            </a:endParaRPr>
          </a:p>
          <a:p>
            <a:pPr lvl="0"/>
            <a:r>
              <a:rPr lang="el-GR" b="1" dirty="0" smtClean="0">
                <a:solidFill>
                  <a:schemeClr val="tx1">
                    <a:lumMod val="50000"/>
                  </a:schemeClr>
                </a:solidFill>
              </a:rPr>
              <a:t>Η δρομολογούμενη Τραπεζική Ένωση,</a:t>
            </a:r>
            <a:r>
              <a:rPr lang="el-GR" dirty="0" smtClean="0">
                <a:solidFill>
                  <a:schemeClr val="tx1">
                    <a:lumMod val="50000"/>
                  </a:schemeClr>
                </a:solidFill>
              </a:rPr>
              <a:t>  με τα αυστηρά ποσοτικά και χρονικά χαρακτηριστικά της, </a:t>
            </a:r>
            <a:r>
              <a:rPr lang="el-GR" b="1" dirty="0" smtClean="0">
                <a:solidFill>
                  <a:schemeClr val="tx1">
                    <a:lumMod val="50000"/>
                  </a:schemeClr>
                </a:solidFill>
              </a:rPr>
              <a:t>πιθανότατα θα διαμορφώσει, μέσα από την επερχόμενη ως «</a:t>
            </a:r>
            <a:r>
              <a:rPr lang="el-GR" b="1" dirty="0" err="1" smtClean="0">
                <a:solidFill>
                  <a:schemeClr val="tx1">
                    <a:lumMod val="50000"/>
                  </a:schemeClr>
                </a:solidFill>
              </a:rPr>
              <a:t>αυτοεκπληρούμενη</a:t>
            </a:r>
            <a:r>
              <a:rPr lang="el-GR" b="1" dirty="0" smtClean="0">
                <a:solidFill>
                  <a:schemeClr val="tx1">
                    <a:lumMod val="50000"/>
                  </a:schemeClr>
                </a:solidFill>
              </a:rPr>
              <a:t> προφητεία» διαδικασία </a:t>
            </a:r>
            <a:r>
              <a:rPr lang="el-GR" b="1" dirty="0" err="1" smtClean="0">
                <a:solidFill>
                  <a:schemeClr val="tx1">
                    <a:lumMod val="50000"/>
                  </a:schemeClr>
                </a:solidFill>
              </a:rPr>
              <a:t>ανακεφαλαιοποίησης</a:t>
            </a:r>
            <a:r>
              <a:rPr lang="el-GR" b="1" dirty="0" smtClean="0">
                <a:solidFill>
                  <a:schemeClr val="tx1">
                    <a:lumMod val="50000"/>
                  </a:schemeClr>
                </a:solidFill>
              </a:rPr>
              <a:t>, ένα </a:t>
            </a:r>
            <a:r>
              <a:rPr lang="el-GR" b="1" dirty="0" err="1" smtClean="0">
                <a:solidFill>
                  <a:schemeClr val="tx1">
                    <a:lumMod val="50000"/>
                  </a:schemeClr>
                </a:solidFill>
              </a:rPr>
              <a:t>υπερσυγκεντρωμένο</a:t>
            </a:r>
            <a:r>
              <a:rPr lang="el-GR" b="1" dirty="0" smtClean="0">
                <a:solidFill>
                  <a:schemeClr val="tx1">
                    <a:lumMod val="50000"/>
                  </a:schemeClr>
                </a:solidFill>
              </a:rPr>
              <a:t>  τραπεζικό σύστημα στην Ευρωζώνη, με άγνωστες  συνέπειες για τη μελλοντική βιωσιμότητα του κλάδου και τη δυνατότητα χρηματοδότησης της πραγματικής οικονομίας.</a:t>
            </a:r>
            <a:endParaRPr lang="el-GR"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smtClean="0">
                <a:solidFill>
                  <a:schemeClr val="tx1">
                    <a:lumMod val="50000"/>
                  </a:schemeClr>
                </a:solidFill>
              </a:rPr>
              <a:t>Η ΟΤΟΕ υπενθυμίζει ότι, τόσο το ευρωπαϊκό, όσο και το ελληνικό χρηματοπιστωτικό σύστημα είναι παραδοσιακά «</a:t>
            </a:r>
            <a:r>
              <a:rPr lang="el-GR" b="1" dirty="0" err="1" smtClean="0">
                <a:solidFill>
                  <a:schemeClr val="tx1">
                    <a:lumMod val="50000"/>
                  </a:schemeClr>
                </a:solidFill>
              </a:rPr>
              <a:t>τραπεζοκεντρικά</a:t>
            </a:r>
            <a:r>
              <a:rPr lang="el-GR" b="1" dirty="0" smtClean="0">
                <a:solidFill>
                  <a:schemeClr val="tx1">
                    <a:lumMod val="50000"/>
                  </a:schemeClr>
                </a:solidFill>
              </a:rPr>
              <a:t>», σε αντίθεση με τις </a:t>
            </a:r>
            <a:r>
              <a:rPr lang="el-GR" b="1" dirty="0" err="1" smtClean="0">
                <a:solidFill>
                  <a:schemeClr val="tx1">
                    <a:lumMod val="50000"/>
                  </a:schemeClr>
                </a:solidFill>
              </a:rPr>
              <a:t>αγγλοσαξωνικές</a:t>
            </a:r>
            <a:r>
              <a:rPr lang="el-GR" b="1" dirty="0" smtClean="0">
                <a:solidFill>
                  <a:schemeClr val="tx1">
                    <a:lumMod val="50000"/>
                  </a:schemeClr>
                </a:solidFill>
              </a:rPr>
              <a:t> χώρες (ΗΠΑ, Βρετανία) που είναι «</a:t>
            </a:r>
            <a:r>
              <a:rPr lang="el-GR" b="1" dirty="0" err="1" smtClean="0">
                <a:solidFill>
                  <a:schemeClr val="tx1">
                    <a:lumMod val="50000"/>
                  </a:schemeClr>
                </a:solidFill>
              </a:rPr>
              <a:t>αγορακεντρικά</a:t>
            </a:r>
            <a:r>
              <a:rPr lang="el-GR" b="1" dirty="0" smtClean="0">
                <a:solidFill>
                  <a:schemeClr val="tx1">
                    <a:lumMod val="50000"/>
                  </a:schemeClr>
                </a:solidFill>
              </a:rPr>
              <a:t>».</a:t>
            </a:r>
          </a:p>
          <a:p>
            <a:pPr>
              <a:buNone/>
            </a:pPr>
            <a:endParaRPr lang="el-GR" dirty="0" smtClean="0">
              <a:solidFill>
                <a:schemeClr val="tx1">
                  <a:lumMod val="50000"/>
                </a:schemeClr>
              </a:solidFill>
            </a:endParaRPr>
          </a:p>
          <a:p>
            <a:r>
              <a:rPr lang="el-GR" dirty="0" smtClean="0">
                <a:solidFill>
                  <a:schemeClr val="tx1">
                    <a:lumMod val="50000"/>
                  </a:schemeClr>
                </a:solidFill>
              </a:rPr>
              <a:t>Το ελληνικό χ/π σύστημα, όπως και το σύστημα άλλων ευρωπαϊκών χωρών(</a:t>
            </a:r>
            <a:r>
              <a:rPr lang="el-GR" dirty="0" err="1" smtClean="0">
                <a:solidFill>
                  <a:schemeClr val="tx1">
                    <a:lumMod val="50000"/>
                  </a:schemeClr>
                </a:solidFill>
              </a:rPr>
              <a:t>Γερμανία,Γαλλία,Ολλανδία,Ιταλία</a:t>
            </a:r>
            <a:r>
              <a:rPr lang="el-GR" dirty="0" smtClean="0">
                <a:solidFill>
                  <a:schemeClr val="tx1">
                    <a:lumMod val="50000"/>
                  </a:schemeClr>
                </a:solidFill>
              </a:rPr>
              <a:t>) , στηρίχθηκε στη μεγέθυνση του παραδοσιακού τραπεζικού τομέα, μέσω της ανάπτυξης των  βασικών εργασιών </a:t>
            </a:r>
            <a:r>
              <a:rPr lang="el-GR" dirty="0" err="1" smtClean="0">
                <a:solidFill>
                  <a:schemeClr val="tx1">
                    <a:lumMod val="50000"/>
                  </a:schemeClr>
                </a:solidFill>
              </a:rPr>
              <a:t>του,δηλαδή</a:t>
            </a:r>
            <a:r>
              <a:rPr lang="el-GR" dirty="0" smtClean="0">
                <a:solidFill>
                  <a:schemeClr val="tx1">
                    <a:lumMod val="50000"/>
                  </a:schemeClr>
                </a:solidFill>
              </a:rPr>
              <a:t> της κλασικής διαμεσολάβησης μεταξύ καταθετών και πιστούχων. </a:t>
            </a:r>
          </a:p>
          <a:p>
            <a:endParaRPr lang="el-GR" dirty="0" smtClean="0">
              <a:solidFill>
                <a:schemeClr val="tx1">
                  <a:lumMod val="50000"/>
                </a:schemeClr>
              </a:solidFill>
            </a:endParaRPr>
          </a:p>
          <a:p>
            <a:r>
              <a:rPr lang="el-GR" dirty="0" smtClean="0">
                <a:solidFill>
                  <a:schemeClr val="tx1">
                    <a:lumMod val="50000"/>
                  </a:schemeClr>
                </a:solidFill>
              </a:rPr>
              <a:t>Αντίθετα, το αγγλοσαξονικό χ/π σύστημα εστιάζεται στις χρηματοπιστωτικές αγορές και αποτελείται από πολλούς επενδυτικούς βραχίονες, όπως τα ομόλογα, τα παράγωγα, τα </a:t>
            </a:r>
            <a:r>
              <a:rPr lang="el-GR" dirty="0" err="1" smtClean="0">
                <a:solidFill>
                  <a:schemeClr val="tx1">
                    <a:lumMod val="50000"/>
                  </a:schemeClr>
                </a:solidFill>
              </a:rPr>
              <a:t>cds</a:t>
            </a:r>
            <a:r>
              <a:rPr lang="el-GR" dirty="0" smtClean="0">
                <a:solidFill>
                  <a:schemeClr val="tx1">
                    <a:lumMod val="50000"/>
                  </a:schemeClr>
                </a:solidFill>
              </a:rPr>
              <a:t> και οι μοχλεύσεις, με ανάληψη υψηλότερων κινδύνων για τους επενδυτές, ενώ τα τελευταία χρόνια αναπτύσσονται και επενδύσεις στον τομέα των μη εξυπηρετούμενων δανείων.</a:t>
            </a:r>
            <a:r>
              <a:rPr lang="el-GR" b="1" dirty="0" smtClean="0">
                <a:solidFill>
                  <a:schemeClr val="tx1">
                    <a:lumMod val="50000"/>
                  </a:schemeClr>
                </a:solidFill>
              </a:rPr>
              <a:t> </a:t>
            </a:r>
            <a:endParaRPr lang="el-GR" dirty="0" smtClean="0">
              <a:solidFill>
                <a:schemeClr val="tx1">
                  <a:lumMod val="50000"/>
                </a:schemeClr>
              </a:solidFill>
            </a:endParaRPr>
          </a:p>
          <a:p>
            <a:pPr>
              <a:buNone/>
            </a:pPr>
            <a:endParaRPr lang="el-GR" dirty="0" smtClean="0">
              <a:solidFill>
                <a:schemeClr val="tx1">
                  <a:lumMod val="50000"/>
                </a:schemeClr>
              </a:solidFill>
            </a:endParaRPr>
          </a:p>
          <a:p>
            <a:r>
              <a:rPr lang="el-GR" dirty="0" smtClean="0">
                <a:solidFill>
                  <a:schemeClr val="tx1">
                    <a:lumMod val="50000"/>
                  </a:schemeClr>
                </a:solidFill>
              </a:rPr>
              <a:t>Τόσο η ιστορική εξέλιξη του χρηματοπιστωτικού τομέα στην Ελλάδα, όσο και  συγκεκριμένα χαρακτηριστικά της ελληνικής οικονομίας, όπως το μικρό μέγεθος και η άμεση συναλλακτική σχέση που έχει οικοδομηθεί μεταξύ  επιχειρήσεων, νοικοκυριών και  τραπεζικών ιδρυμάτων, </a:t>
            </a:r>
            <a:r>
              <a:rPr lang="el-GR" b="1" dirty="0" smtClean="0">
                <a:solidFill>
                  <a:schemeClr val="tx1">
                    <a:lumMod val="50000"/>
                  </a:schemeClr>
                </a:solidFill>
              </a:rPr>
              <a:t>έχει καθιερώσει την παροχή πιστώσεων από τα τραπεζικά ιδρύματα ως πρωταρχική για την ελληνική οικονομία, σε σχέση με άλλες πηγές εξωτερικής χρηματοδότησης του ιδιωτικού τομέα.</a:t>
            </a:r>
            <a:endParaRPr lang="el-GR"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solidFill>
                  <a:schemeClr val="tx1">
                    <a:lumMod val="50000"/>
                  </a:schemeClr>
                </a:solidFill>
              </a:rPr>
              <a:t>Η παγκόσμια χρηματοπιστωτική αποσταθεροποίηση, που ξεκίνησε από την αγορά ενυπόθηκων στεγαστικών δανείων των ΗΠΑ και συνεχίζει με την κρίση δημόσιου χρέους,  την τραπεζική κρίση της Ευρωζώνης και την αποσταθεροποίηση του κοινού νομίσματος, </a:t>
            </a:r>
            <a:r>
              <a:rPr lang="el-GR" b="1" dirty="0" smtClean="0">
                <a:solidFill>
                  <a:schemeClr val="tx1">
                    <a:lumMod val="50000"/>
                  </a:schemeClr>
                </a:solidFill>
              </a:rPr>
              <a:t>καθιστά επιτακτικά αναγκαία την ανάπτυξη ενός ευρύτερου δημόσιου διαλόγου για τη συμπεριφορά και τη λειτουργία του χρηματοπιστωτικού συστήματος σε εθνικό, ευρωπαϊκό και διεθνές επίπεδο. </a:t>
            </a:r>
            <a:endParaRPr lang="el-GR"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r>
              <a:rPr lang="el-GR" sz="1200" dirty="0" smtClean="0">
                <a:solidFill>
                  <a:schemeClr val="tx1">
                    <a:lumMod val="50000"/>
                  </a:schemeClr>
                </a:solidFill>
              </a:rPr>
              <a:t>Η μέχρι σήμερα </a:t>
            </a:r>
            <a:r>
              <a:rPr lang="el-GR" sz="1200" b="1" dirty="0" smtClean="0">
                <a:solidFill>
                  <a:schemeClr val="tx1">
                    <a:lumMod val="50000"/>
                  </a:schemeClr>
                </a:solidFill>
              </a:rPr>
              <a:t>μονοδιάστατα λογιστική χρήση των εποπτικών δεικτών</a:t>
            </a:r>
            <a:r>
              <a:rPr lang="el-GR" sz="1200" dirty="0" smtClean="0">
                <a:solidFill>
                  <a:schemeClr val="tx1">
                    <a:lumMod val="50000"/>
                  </a:schemeClr>
                </a:solidFill>
              </a:rPr>
              <a:t>, τους οποίους θεσπίζει κατά καιρούς η Επιτροπή της Βασιλείας και εθελοντικά ενσωματώνει το χ/π σύστημα διεθνώς, δεν προστάτευσε το σύστημα εκεί όπου χρειαζόταν. Παράλληλα, η εφαρμογή μέτρων εξυγίανσης μόνο στην πλευρά του χρηματοπιστωτικού τομέα και μάλιστα εκ των υστέρων, συνιστά πρόσκαιρη λύση σε λογιστικά προβλήματα, που απλώς «συγκαλύπτονται», χωρίς επί της ουσίας να διασφαλίζεται η σταθερότητα. Η βίαιη προσαρμογή στα νέα πλαίσια λειτουργίας και στη δεδομένη συγκυρία, με τελικό ορόσημο το 2019, θα προκαλέσει πρόσθετες αναταράξεις και αβεβαιότητες. </a:t>
            </a:r>
          </a:p>
          <a:p>
            <a:r>
              <a:rPr lang="el-GR" sz="1200" b="1" dirty="0" smtClean="0">
                <a:solidFill>
                  <a:schemeClr val="tx1">
                    <a:lumMod val="50000"/>
                  </a:schemeClr>
                </a:solidFill>
              </a:rPr>
              <a:t> Οι νέοι εποπτικοί δείκτες θα πρέπει να έχουν άμεση αναφορά στην οικονομική ανάπτυξη και στην κατάσταση της κάθε περιφέρειας, </a:t>
            </a:r>
            <a:r>
              <a:rPr lang="el-GR" sz="1200" dirty="0" smtClean="0">
                <a:solidFill>
                  <a:schemeClr val="tx1">
                    <a:lumMod val="50000"/>
                  </a:schemeClr>
                </a:solidFill>
              </a:rPr>
              <a:t>όχι μέσω των αξιολογήσεων των διεθνών οίκων, αλλά μέσω αρμόδιων ευρωπαϊκών οργάνων και να συσχετίζονται με αυτή, αναγνωρίζοντας την ουσιαστική και άρρηκτη </a:t>
            </a:r>
            <a:r>
              <a:rPr lang="el-GR" sz="1200" b="1" dirty="0" smtClean="0">
                <a:solidFill>
                  <a:schemeClr val="tx1">
                    <a:lumMod val="50000"/>
                  </a:schemeClr>
                </a:solidFill>
              </a:rPr>
              <a:t>σχέση πραγματικής και χρηματοπιστωτικής δραστηριότητας. </a:t>
            </a:r>
            <a:endParaRPr lang="el-GR" sz="1200" dirty="0" smtClean="0">
              <a:solidFill>
                <a:schemeClr val="tx1">
                  <a:lumMod val="50000"/>
                </a:schemeClr>
              </a:solidFill>
            </a:endParaRPr>
          </a:p>
          <a:p>
            <a:r>
              <a:rPr lang="el-GR" sz="1200" b="1" dirty="0" smtClean="0">
                <a:solidFill>
                  <a:schemeClr val="tx1">
                    <a:lumMod val="50000"/>
                  </a:schemeClr>
                </a:solidFill>
              </a:rPr>
              <a:t> Η εφαρμογή των κρίσιμων αποφάσεων θα πρέπει να γίνει σταδιακά και σε μεγαλύτερο βάθος χρόνου, καθώς πολλές οικονομίες δεν είναι έτοιμες για αυτό. </a:t>
            </a:r>
            <a:r>
              <a:rPr lang="el-GR" sz="1200" dirty="0" smtClean="0">
                <a:solidFill>
                  <a:schemeClr val="tx1">
                    <a:lumMod val="50000"/>
                  </a:schemeClr>
                </a:solidFill>
              </a:rPr>
              <a:t>Η επιθυμητή σταθερότητα του συστήματος οφείλει να στηριχτεί ουσιαστικά και σε όλες της τις παραμέτρους, καθώς η παράλληλη εφαρμογή πολιτικών δημοσιονομικής λιτότητας υποσκάπτει τη σταθερότητα σε ένα καίριο επίπεδο, αυτό της κοινωνικής συνοχής.</a:t>
            </a:r>
          </a:p>
          <a:p>
            <a:r>
              <a:rPr lang="el-GR" sz="1200" dirty="0" smtClean="0">
                <a:solidFill>
                  <a:schemeClr val="tx1">
                    <a:lumMod val="50000"/>
                  </a:schemeClr>
                </a:solidFill>
              </a:rPr>
              <a:t>Ακόμα,  </a:t>
            </a:r>
            <a:r>
              <a:rPr lang="el-GR" sz="1200" b="1" dirty="0" smtClean="0">
                <a:solidFill>
                  <a:schemeClr val="tx1">
                    <a:lumMod val="50000"/>
                  </a:schemeClr>
                </a:solidFill>
              </a:rPr>
              <a:t>η εφαρμογή της αρχής της αναλογικότητας στο νέο ρυθμιστικό πλαίσιο για τον τραπεζικό τομέα</a:t>
            </a:r>
            <a:r>
              <a:rPr lang="el-GR" sz="1200" dirty="0" smtClean="0">
                <a:solidFill>
                  <a:schemeClr val="tx1">
                    <a:lumMod val="50000"/>
                  </a:schemeClr>
                </a:solidFill>
              </a:rPr>
              <a:t> —ιδίως όσον αφορά στην Οδηγία και στον Κανονισμό για τις κεφαλαιακές απαιτήσεις- θα πρέπει να διακρίνει ανάμεσα σε: </a:t>
            </a:r>
            <a:endParaRPr lang="el-GR" sz="1200" b="1" dirty="0" smtClean="0">
              <a:solidFill>
                <a:schemeClr val="tx1">
                  <a:lumMod val="50000"/>
                </a:schemeClr>
              </a:solidFill>
            </a:endParaRPr>
          </a:p>
          <a:p>
            <a:r>
              <a:rPr lang="el-GR" sz="1200" dirty="0" smtClean="0">
                <a:solidFill>
                  <a:schemeClr val="tx1">
                    <a:lumMod val="50000"/>
                  </a:schemeClr>
                </a:solidFill>
              </a:rPr>
              <a:t>-τράπεζες παγκόσμιας εμβέλειας, επιβάλλοντας σε αυτές τις </a:t>
            </a:r>
            <a:r>
              <a:rPr lang="el-GR" sz="1200" dirty="0" err="1" smtClean="0">
                <a:solidFill>
                  <a:schemeClr val="tx1">
                    <a:lumMod val="50000"/>
                  </a:schemeClr>
                </a:solidFill>
              </a:rPr>
              <a:t>πιό</a:t>
            </a:r>
            <a:r>
              <a:rPr lang="el-GR" sz="1200" dirty="0" smtClean="0">
                <a:solidFill>
                  <a:schemeClr val="tx1">
                    <a:lumMod val="50000"/>
                  </a:schemeClr>
                </a:solidFill>
              </a:rPr>
              <a:t> αυστηρές απαιτήσεις,</a:t>
            </a:r>
            <a:endParaRPr lang="el-GR" sz="1200" b="1" dirty="0" smtClean="0">
              <a:solidFill>
                <a:schemeClr val="tx1">
                  <a:lumMod val="50000"/>
                </a:schemeClr>
              </a:solidFill>
            </a:endParaRPr>
          </a:p>
          <a:p>
            <a:r>
              <a:rPr lang="el-GR" sz="1200" dirty="0" smtClean="0">
                <a:solidFill>
                  <a:schemeClr val="tx1">
                    <a:lumMod val="50000"/>
                  </a:schemeClr>
                </a:solidFill>
              </a:rPr>
              <a:t>-πανευρωπαϊκές τράπεζες, με </a:t>
            </a:r>
            <a:r>
              <a:rPr lang="el-GR" sz="1200" dirty="0" err="1" smtClean="0">
                <a:solidFill>
                  <a:schemeClr val="tx1">
                    <a:lumMod val="50000"/>
                  </a:schemeClr>
                </a:solidFill>
              </a:rPr>
              <a:t>συστημικό</a:t>
            </a:r>
            <a:r>
              <a:rPr lang="el-GR" sz="1200" dirty="0" smtClean="0">
                <a:solidFill>
                  <a:schemeClr val="tx1">
                    <a:lumMod val="50000"/>
                  </a:schemeClr>
                </a:solidFill>
              </a:rPr>
              <a:t> χαρακτήρα στην Ευρώπη, εφαρμόζοντας συγκριτικά λιγότερο αυστηρές απαιτήσεις</a:t>
            </a:r>
            <a:endParaRPr lang="el-GR" sz="1200" b="1" dirty="0" smtClean="0">
              <a:solidFill>
                <a:schemeClr val="tx1">
                  <a:lumMod val="50000"/>
                </a:schemeClr>
              </a:solidFill>
            </a:endParaRPr>
          </a:p>
          <a:p>
            <a:r>
              <a:rPr lang="el-GR" sz="1200" dirty="0" smtClean="0">
                <a:solidFill>
                  <a:schemeClr val="tx1">
                    <a:lumMod val="50000"/>
                  </a:schemeClr>
                </a:solidFill>
              </a:rPr>
              <a:t>-εθνικές και τοπικές τράπεζες, εφαρμόζοντας λιγότερο αυστηρές και πιο ευέλικτες απαιτήσεις, με απαραίτητη ωστόσο την εγγύηση επαρκούς πληροφόρησης και υψηλού επιπέδου προστασίας του καταναλωτή.</a:t>
            </a:r>
            <a:endParaRPr lang="el-GR" sz="1200" b="1" dirty="0" smtClean="0">
              <a:solidFill>
                <a:schemeClr val="tx1">
                  <a:lumMod val="50000"/>
                </a:schemeClr>
              </a:solidFill>
            </a:endParaRPr>
          </a:p>
          <a:p>
            <a:endParaRPr lang="el-GR" sz="1200" b="1" dirty="0" smtClean="0">
              <a:solidFill>
                <a:schemeClr val="tx1">
                  <a:lumMod val="50000"/>
                </a:schemeClr>
              </a:solidFill>
            </a:endParaRPr>
          </a:p>
          <a:p>
            <a:r>
              <a:rPr lang="el-GR" sz="1200" b="1" dirty="0" smtClean="0">
                <a:solidFill>
                  <a:schemeClr val="tx1">
                    <a:lumMod val="50000"/>
                  </a:schemeClr>
                </a:solidFill>
              </a:rPr>
              <a:t> </a:t>
            </a:r>
            <a:r>
              <a:rPr lang="el-GR" sz="1200" dirty="0" smtClean="0">
                <a:solidFill>
                  <a:schemeClr val="tx1">
                    <a:lumMod val="50000"/>
                  </a:schemeClr>
                </a:solidFill>
              </a:rPr>
              <a:t>Στα πλαίσια των προτάσεων μας για το νέο ρόλο της ΕΚΤ η ΟΤΟΕ θεωρεί ότι  θα πρέπει να διαφυλάσσει απαρέγκλιτα και χωρίς μεροληψίες, τον διαχωρισμό των δύο σημαντικών λειτουργιών της, ως κεντρική, εποπτική και νομισματική αρχή, χωρίς να προκαλεί έμμεσες επιδράσεις, τόσο στην άσκηση επιλεγμένης πιστωτικής πολιτικής από τα πιστωτικά ιδρύματα προς τον πραγματικό τομέα της οικονομίας, όσο και ευρύτερα στην αναπτυξιακή διαδικασία και τις δυνατότητες των οικονομιών κάθε κράτους-μέλους,</a:t>
            </a:r>
          </a:p>
          <a:p>
            <a:endParaRPr lang="el-GR" sz="1200" dirty="0" smtClean="0">
              <a:solidFill>
                <a:schemeClr val="tx1">
                  <a:lumMod val="50000"/>
                </a:schemeClr>
              </a:solidFill>
            </a:endParaRPr>
          </a:p>
          <a:p>
            <a:r>
              <a:rPr lang="el-GR" sz="1200" dirty="0" smtClean="0">
                <a:solidFill>
                  <a:schemeClr val="tx1">
                    <a:lumMod val="50000"/>
                  </a:schemeClr>
                </a:solidFill>
              </a:rPr>
              <a:t>Η ΕΚΤ οφείλει να επεκτείνει τον κύκλο των Σημαντικών πιστωτικών ιδρυμάτων της Ευρωζώνης, χωρίς την ύπαρξη ελάχιστων ορίων στα μεγέθη τους, ειδικά για  τομείς του τραπεζικού κλάδου, που υπηρετούν την περιφερειακή ανάπτυξη, την κοινωνική οικονομία  και την διατήρηση παραδοσιακών συναλλακτικών αξιών (συνεταιριστικές τράπεζες, ταμιευτήρια κλπ).</a:t>
            </a:r>
          </a:p>
          <a:p>
            <a:r>
              <a:rPr lang="el-GR" sz="1200" dirty="0" smtClean="0">
                <a:solidFill>
                  <a:schemeClr val="tx1">
                    <a:lumMod val="50000"/>
                  </a:schemeClr>
                </a:solidFill>
              </a:rPr>
              <a:t>Θα πρέπει να προβλεφθεί επιπλέον η επέκταση του πλαισίου δημοκρατικού ελέγχου  και της λογοδοσίας από την ΕΚΤ, όπως ήδη προβλέπεται, ώστε να συμπεριλαμβάνεται και η αναλυτική επίδραση των αποφάσεων της στο μακροοικονομικό περιβάλλον της κάθε οικονομίας.</a:t>
            </a:r>
          </a:p>
          <a:p>
            <a:endParaRPr lang="el-GR" sz="1200"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smtClean="0">
                <a:solidFill>
                  <a:schemeClr val="tx1">
                    <a:lumMod val="50000"/>
                  </a:schemeClr>
                </a:solidFill>
              </a:rPr>
              <a:t>Η Ο.Τ.Ο.Ε. επισημαίνει την επιτακτική ανάγκη διαμόρφωσης μιας νέας αρχιτεκτονικής για το ρυθμιστικό πλαίσιο του Τραπεζικού Συστήματος. Μιας αρχιτεκτονικής  που να μπορεί να εγγυηθεί την ανθεκτικότητα και τη σταθερότητά του και μέσω αυτής, τη σταθερότητα του οικονομικού συστήματος στο σύνολό του. </a:t>
            </a:r>
            <a:r>
              <a:rPr lang="el-GR" dirty="0" smtClean="0">
                <a:solidFill>
                  <a:schemeClr val="tx1">
                    <a:lumMod val="50000"/>
                  </a:schemeClr>
                </a:solidFill>
              </a:rPr>
              <a:t>Στόχος, η κάλυψη των αναγκών της πραγματικής οικονομίας, των πελατών και των καταναλωτών και η εμπέδωση μιας νέας χρηματοοικονομικής νοοτροπίας, εστιασμένη στην ανάπτυξη. </a:t>
            </a:r>
          </a:p>
          <a:p>
            <a:r>
              <a:rPr lang="el-GR" b="1" dirty="0" smtClean="0">
                <a:solidFill>
                  <a:schemeClr val="tx1">
                    <a:lumMod val="50000"/>
                  </a:schemeClr>
                </a:solidFill>
              </a:rPr>
              <a:t> </a:t>
            </a:r>
            <a:endParaRPr lang="el-GR" dirty="0" smtClean="0">
              <a:solidFill>
                <a:schemeClr val="tx1">
                  <a:lumMod val="50000"/>
                </a:schemeClr>
              </a:solidFill>
            </a:endParaRPr>
          </a:p>
          <a:p>
            <a:r>
              <a:rPr lang="el-GR" dirty="0" smtClean="0">
                <a:solidFill>
                  <a:schemeClr val="tx1">
                    <a:lumMod val="50000"/>
                  </a:schemeClr>
                </a:solidFill>
              </a:rPr>
              <a:t>Πρέπει να διαμορφώσουμε ένα σταθερό χρηματοπιστωτικό σύστημα, ικανό να ενσωματώσει τις ιδιαιτερότητες των περιφερειακών και των εθνικών συστημάτων, λαμβάνοντας υπόψη τον ρόλο του κάθε περιφερειακού συστήματος στην ανάπτυξη και στην οικονομική σταθερότητα.</a:t>
            </a:r>
          </a:p>
          <a:p>
            <a:r>
              <a:rPr lang="el-GR" dirty="0" smtClean="0">
                <a:solidFill>
                  <a:schemeClr val="tx1">
                    <a:lumMod val="50000"/>
                  </a:schemeClr>
                </a:solidFill>
              </a:rPr>
              <a:t>Ένα αποτελεσματικό τραπεζικό σύστημα πρέπει να αλλάξει τη λειτουργία του, με στόχο:</a:t>
            </a:r>
            <a:endParaRPr lang="el-GR" b="1" dirty="0" smtClean="0">
              <a:solidFill>
                <a:schemeClr val="tx1">
                  <a:lumMod val="50000"/>
                </a:schemeClr>
              </a:solidFill>
            </a:endParaRPr>
          </a:p>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18</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19</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20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None/>
            </a:pPr>
            <a:r>
              <a:rPr lang="el-GR" dirty="0" smtClean="0">
                <a:solidFill>
                  <a:schemeClr val="tx1">
                    <a:lumMod val="50000"/>
                  </a:schemeClr>
                </a:solidFill>
              </a:rPr>
              <a:t>επέδρασαν σημαντικά στη  ρευστότητα των ελληνικών τραπεζών από σταθερές πηγές  χρηματοδότησης (καταθέσεις πελατών), καθώς  και στην παράλληλη αύξηση των μη εξυπηρετούμενων δανείων. </a:t>
            </a:r>
          </a:p>
          <a:p>
            <a:pPr>
              <a:buNone/>
            </a:pPr>
            <a:r>
              <a:rPr lang="el-GR" dirty="0" smtClean="0">
                <a:solidFill>
                  <a:schemeClr val="tx1">
                    <a:lumMod val="50000"/>
                  </a:schemeClr>
                </a:solidFill>
              </a:rPr>
              <a:t>Αποτέλεσμα αυτών ήταν η παρατηρούμενη αρνητική χρηματοδότηση του πραγματικού τομέα της οικονομίας, η οποία διόγκωσε τις αρνητικές μεταβλητές στην τραπεζική λειτουργία και στην οικονομική δραστηριότητα νοικοκυριών και επιχειρήσεων.</a:t>
            </a:r>
          </a:p>
          <a:p>
            <a:pPr>
              <a:buNone/>
            </a:pPr>
            <a:endParaRPr lang="el-GR" b="1" dirty="0" smtClean="0">
              <a:solidFill>
                <a:schemeClr val="tx1">
                  <a:lumMod val="50000"/>
                </a:schemeClr>
              </a:solidFill>
            </a:endParaRPr>
          </a:p>
          <a:p>
            <a:pPr lvl="0"/>
            <a:r>
              <a:rPr lang="el-GR" b="1" dirty="0" smtClean="0"/>
              <a:t>Η εσωτερική λογική που διέπει τα προγράμματα στήριξης - δημοσιονομικής σταθεροποίησης της χώρας</a:t>
            </a:r>
            <a:r>
              <a:rPr lang="el-GR" dirty="0" smtClean="0"/>
              <a:t> </a:t>
            </a:r>
            <a:r>
              <a:rPr lang="el-GR" b="1" dirty="0" smtClean="0"/>
              <a:t>δεν αφήνει πολλά περιθώρια αισιοδοξίας για την αύξηση των καταθέσεων στο άμεσο μέλλον. </a:t>
            </a:r>
            <a:r>
              <a:rPr lang="el-GR" dirty="0" smtClean="0"/>
              <a:t>(υπερβολική και άνιση φορολογική επιβάρυνση, περαιτέρω μείωση των αποδοχών των εργαζομένων, δομική αδυναμία του εξαγωγικού τομέα, ασήμαντες εισροές άμεσων ξένων επενδύσεων και επενδύσεων συνολικά, αποδιάρθρωση της αγοράς ακινήτων κτλ)</a:t>
            </a:r>
          </a:p>
          <a:p>
            <a:pPr lvl="0"/>
            <a:r>
              <a:rPr lang="el-GR" dirty="0" smtClean="0"/>
              <a:t>Η αλλαγή οικονομικής πολιτικής, με προεξάρχοντα τα αναπτυξιακά χαρακτηριστικά, η οποία θα ευνοήσει την</a:t>
            </a:r>
            <a:r>
              <a:rPr lang="el-GR" b="1" dirty="0" smtClean="0"/>
              <a:t> αύξηση των καταθέσεων και της δυνατότητας για αποταμίευση, αποτελεί κρίσιμο, ποιοτικό και δομικό παράγοντα βελτίωσης της λειτουργίας των ελληνικών τραπεζών για να στηρίξουν αποτελεσματικά την ανάκαμψη της ελληνικής οικονομίας. </a:t>
            </a:r>
            <a:endParaRPr lang="el-GR" dirty="0" smtClean="0"/>
          </a:p>
          <a:p>
            <a:pPr>
              <a:buNone/>
            </a:pPr>
            <a:endParaRPr lang="el-GR" b="1"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r>
              <a:rPr lang="el-GR" sz="1200" kern="1200" dirty="0" smtClean="0">
                <a:solidFill>
                  <a:schemeClr val="tx1"/>
                </a:solidFill>
                <a:latin typeface="+mn-lt"/>
                <a:ea typeface="+mn-ea"/>
                <a:cs typeface="+mn-cs"/>
              </a:rPr>
              <a:t>Αποτελεί γενικά παραδεκτή αρχή, ότι η ασκούμενη, χρηματοπιστωτική πολιτική και ο βαθμός ανάπτυξης του πιστωτικού συστήματος, επηρεάζουν καθοριστικά την κατανομή και το κόστος των πιστώσεων και των κεφαλαίων ανάμεσα στους  επιμέρους τομείς της οικονομίας (μεταποίηση -υπηρεσίες, ιδιώτες - δημόσιο - κοινωνικός τομέας, κέντρο - περιφέρεια). </a:t>
            </a:r>
          </a:p>
          <a:p>
            <a:r>
              <a:rPr lang="el-GR" sz="1200" kern="1200" dirty="0" smtClean="0">
                <a:solidFill>
                  <a:schemeClr val="tx1"/>
                </a:solidFill>
                <a:latin typeface="+mn-lt"/>
                <a:ea typeface="+mn-ea"/>
                <a:cs typeface="+mn-cs"/>
              </a:rPr>
              <a:t>Γι’ αυτό </a:t>
            </a:r>
            <a:r>
              <a:rPr lang="el-GR" sz="1200" b="1" kern="1200" dirty="0" smtClean="0">
                <a:solidFill>
                  <a:schemeClr val="tx1"/>
                </a:solidFill>
                <a:latin typeface="+mn-lt"/>
                <a:ea typeface="+mn-ea"/>
                <a:cs typeface="+mn-cs"/>
              </a:rPr>
              <a:t>το χρηματοπιστωτικό σύστημα αποτελεί βασικό εργαλείο άσκησης της συνολικής οικονομικής πολιτικής από την εκάστοτε κυβέρνηση.</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Βέβαια, η ανάπτυξη του χρηματοπιστωτικού τομέα δεν αποτελεί αυτοσκοπό. Είναι όμως κομβικό </a:t>
            </a:r>
            <a:r>
              <a:rPr lang="el-GR" sz="1200" b="1" kern="1200" dirty="0" smtClean="0">
                <a:solidFill>
                  <a:schemeClr val="tx1"/>
                </a:solidFill>
                <a:latin typeface="+mn-lt"/>
                <a:ea typeface="+mn-ea"/>
                <a:cs typeface="+mn-cs"/>
              </a:rPr>
              <a:t>μέσο </a:t>
            </a:r>
            <a:r>
              <a:rPr lang="el-GR" sz="1200" kern="1200" dirty="0" smtClean="0">
                <a:solidFill>
                  <a:schemeClr val="tx1"/>
                </a:solidFill>
                <a:latin typeface="+mn-lt"/>
                <a:ea typeface="+mn-ea"/>
                <a:cs typeface="+mn-cs"/>
              </a:rPr>
              <a:t>για την επίτευξη της </a:t>
            </a:r>
            <a:r>
              <a:rPr lang="el-GR" sz="1200" b="1" kern="1200" dirty="0" smtClean="0">
                <a:solidFill>
                  <a:schemeClr val="tx1"/>
                </a:solidFill>
                <a:latin typeface="+mn-lt"/>
                <a:ea typeface="+mn-ea"/>
                <a:cs typeface="+mn-cs"/>
              </a:rPr>
              <a:t>οικονομικής ανάπτυξης των κοινωνιών</a:t>
            </a:r>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Κατά την τελευταία, ωστόσο, τριακονταετία οι χρηματοπιστωτικές αγορές αναπτύχθηκαν δημιουργώντας ένα εκτεταμένο και περίπλοκο δίκτυο αξιώσεων και ανταξιώσεων, εμπορεύσιμων περιουσιακών στοιχείων και κινδύνων. Ο μετασχηματισμός που οι τράπεζες υπέστησαν κατά τους προηγούμενους αιώνες μέχρι τη διαμόρφωση των σύγχρονων, </a:t>
            </a:r>
            <a:r>
              <a:rPr lang="el-GR" sz="1200" kern="1200" dirty="0" err="1" smtClean="0">
                <a:solidFill>
                  <a:schemeClr val="tx1"/>
                </a:solidFill>
                <a:latin typeface="+mn-lt"/>
                <a:ea typeface="+mn-ea"/>
                <a:cs typeface="+mn-cs"/>
              </a:rPr>
              <a:t>παγκοσμιοποιημένων</a:t>
            </a:r>
            <a:r>
              <a:rPr lang="el-GR" sz="1200" kern="1200" dirty="0" smtClean="0">
                <a:solidFill>
                  <a:schemeClr val="tx1"/>
                </a:solidFill>
                <a:latin typeface="+mn-lt"/>
                <a:ea typeface="+mn-ea"/>
                <a:cs typeface="+mn-cs"/>
              </a:rPr>
              <a:t> ανοικτών αγορών, έχει καταστήσει εξαιρετικά δύσκολη και γεμάτη προκλήσεις κάθε προσπάθεια να καταστούν αυτές οι αγορές ασφαλείς. </a:t>
            </a:r>
          </a:p>
          <a:p>
            <a:r>
              <a:rPr lang="el-GR" sz="1200" kern="1200" dirty="0" smtClean="0">
                <a:solidFill>
                  <a:schemeClr val="tx1"/>
                </a:solidFill>
                <a:latin typeface="+mn-lt"/>
                <a:ea typeface="+mn-ea"/>
                <a:cs typeface="+mn-cs"/>
              </a:rPr>
              <a:t>Για τη θετική συμβολή των Τραπεζών στη λειτουργία του οικονομικού συστήματος και τον ειδικό τους ρόλο ως αποφασιστικού παράγοντα στη μακροχρόνια διαδικασία </a:t>
            </a:r>
            <a:r>
              <a:rPr lang="el-GR" sz="1200" b="1" i="1" kern="1200" dirty="0" smtClean="0">
                <a:solidFill>
                  <a:schemeClr val="tx1"/>
                </a:solidFill>
                <a:latin typeface="+mn-lt"/>
                <a:ea typeface="+mn-ea"/>
                <a:cs typeface="+mn-cs"/>
              </a:rPr>
              <a:t>οικονομικής ανάπτυξης και </a:t>
            </a:r>
            <a:r>
              <a:rPr lang="el-GR" sz="1200" b="1" i="1" kern="1200" dirty="0" err="1" smtClean="0">
                <a:solidFill>
                  <a:schemeClr val="tx1"/>
                </a:solidFill>
                <a:latin typeface="+mn-lt"/>
                <a:ea typeface="+mn-ea"/>
                <a:cs typeface="+mn-cs"/>
              </a:rPr>
              <a:t>μεγέθυνσης</a:t>
            </a:r>
            <a:r>
              <a:rPr lang="el-GR" sz="1200" i="1" kern="1200" dirty="0" err="1" smtClean="0">
                <a:solidFill>
                  <a:schemeClr val="tx1"/>
                </a:solidFill>
                <a:latin typeface="+mn-lt"/>
                <a:ea typeface="+mn-ea"/>
                <a:cs typeface="+mn-cs"/>
              </a:rPr>
              <a:t>έ</a:t>
            </a:r>
            <a:r>
              <a:rPr lang="el-GR" sz="1200" kern="1200" dirty="0" err="1" smtClean="0">
                <a:solidFill>
                  <a:schemeClr val="tx1"/>
                </a:solidFill>
                <a:latin typeface="+mn-lt"/>
                <a:ea typeface="+mn-ea"/>
                <a:cs typeface="+mn-cs"/>
              </a:rPr>
              <a:t>χει</a:t>
            </a:r>
            <a:r>
              <a:rPr lang="el-GR" sz="1200" kern="1200" dirty="0" smtClean="0">
                <a:solidFill>
                  <a:schemeClr val="tx1"/>
                </a:solidFill>
                <a:latin typeface="+mn-lt"/>
                <a:ea typeface="+mn-ea"/>
                <a:cs typeface="+mn-cs"/>
              </a:rPr>
              <a:t> αναπτυχθεί μια ογκώδης βιβλιογραφία (</a:t>
            </a:r>
            <a:r>
              <a:rPr lang="el-GR" sz="1200" kern="1200" dirty="0" err="1" smtClean="0">
                <a:solidFill>
                  <a:schemeClr val="tx1"/>
                </a:solidFill>
                <a:latin typeface="+mn-lt"/>
                <a:ea typeface="+mn-ea"/>
                <a:cs typeface="+mn-cs"/>
              </a:rPr>
              <a:t>Goldsmith</a:t>
            </a:r>
            <a:r>
              <a:rPr lang="el-GR" sz="1200" kern="1200" dirty="0" smtClean="0">
                <a:solidFill>
                  <a:schemeClr val="tx1"/>
                </a:solidFill>
                <a:latin typeface="+mn-lt"/>
                <a:ea typeface="+mn-ea"/>
                <a:cs typeface="+mn-cs"/>
              </a:rPr>
              <a:t> 1969; </a:t>
            </a:r>
            <a:r>
              <a:rPr lang="el-GR" sz="1200" kern="1200" dirty="0" err="1" smtClean="0">
                <a:solidFill>
                  <a:schemeClr val="tx1"/>
                </a:solidFill>
                <a:latin typeface="+mn-lt"/>
                <a:ea typeface="+mn-ea"/>
                <a:cs typeface="+mn-cs"/>
              </a:rPr>
              <a:t>King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and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Levine</a:t>
            </a:r>
            <a:r>
              <a:rPr lang="el-GR" sz="1200" kern="1200" dirty="0" smtClean="0">
                <a:solidFill>
                  <a:schemeClr val="tx1"/>
                </a:solidFill>
                <a:latin typeface="+mn-lt"/>
                <a:ea typeface="+mn-ea"/>
                <a:cs typeface="+mn-cs"/>
              </a:rPr>
              <a:t> 1993; </a:t>
            </a:r>
            <a:r>
              <a:rPr lang="el-GR" sz="1200" kern="1200" dirty="0" err="1" smtClean="0">
                <a:solidFill>
                  <a:schemeClr val="tx1"/>
                </a:solidFill>
                <a:latin typeface="+mn-lt"/>
                <a:ea typeface="+mn-ea"/>
                <a:cs typeface="+mn-cs"/>
              </a:rPr>
              <a:t>Neusser</a:t>
            </a:r>
            <a:r>
              <a:rPr lang="el-GR" sz="1200" kern="1200" dirty="0" smtClean="0">
                <a:solidFill>
                  <a:schemeClr val="tx1"/>
                </a:solidFill>
                <a:latin typeface="+mn-lt"/>
                <a:ea typeface="+mn-ea"/>
                <a:cs typeface="+mn-cs"/>
              </a:rPr>
              <a:t> και </a:t>
            </a:r>
            <a:r>
              <a:rPr lang="el-GR" sz="1200" kern="1200" dirty="0" err="1" smtClean="0">
                <a:solidFill>
                  <a:schemeClr val="tx1"/>
                </a:solidFill>
                <a:latin typeface="+mn-lt"/>
                <a:ea typeface="+mn-ea"/>
                <a:cs typeface="+mn-cs"/>
              </a:rPr>
              <a:t>Kugler</a:t>
            </a:r>
            <a:r>
              <a:rPr lang="el-GR" sz="1200" kern="1200" dirty="0" smtClean="0">
                <a:solidFill>
                  <a:schemeClr val="tx1"/>
                </a:solidFill>
                <a:latin typeface="+mn-lt"/>
                <a:ea typeface="+mn-ea"/>
                <a:cs typeface="+mn-cs"/>
              </a:rPr>
              <a:t> 1998; </a:t>
            </a:r>
            <a:r>
              <a:rPr lang="el-GR" sz="1200" kern="1200" dirty="0" err="1" smtClean="0">
                <a:solidFill>
                  <a:schemeClr val="tx1"/>
                </a:solidFill>
                <a:latin typeface="+mn-lt"/>
                <a:ea typeface="+mn-ea"/>
                <a:cs typeface="+mn-cs"/>
              </a:rPr>
              <a:t>Levineetal</a:t>
            </a:r>
            <a:r>
              <a:rPr lang="el-GR" sz="1200" kern="1200" dirty="0" smtClean="0">
                <a:solidFill>
                  <a:schemeClr val="tx1"/>
                </a:solidFill>
                <a:latin typeface="+mn-lt"/>
                <a:ea typeface="+mn-ea"/>
                <a:cs typeface="+mn-cs"/>
              </a:rPr>
              <a:t>. 2000.</a:t>
            </a:r>
          </a:p>
          <a:p>
            <a:r>
              <a:rPr lang="el-GR" sz="1200" kern="1200" dirty="0" smtClean="0">
                <a:solidFill>
                  <a:schemeClr val="tx1"/>
                </a:solidFill>
                <a:latin typeface="+mn-lt"/>
                <a:ea typeface="+mn-ea"/>
                <a:cs typeface="+mn-cs"/>
              </a:rPr>
              <a:t> </a:t>
            </a:r>
          </a:p>
          <a:p>
            <a:r>
              <a:rPr lang="el-GR" sz="1200" b="1" kern="1200" dirty="0" smtClean="0">
                <a:solidFill>
                  <a:schemeClr val="tx1"/>
                </a:solidFill>
                <a:latin typeface="+mn-lt"/>
                <a:ea typeface="+mn-ea"/>
                <a:cs typeface="+mn-cs"/>
              </a:rPr>
              <a:t>Το ερώτημα της αιτιώδους σχέσης, κατά πόσον δηλαδή είναι η ανάπτυξη του χρηματοπιστωτικού συστήματος αυτή που προκαλεί ταχύτερη οικονομική ανάπτυξη ή το αντίστροφο, δεν έχει απαντηθεί πειστικά μέχρι σήμερα. Υπάρχουν ωστόσο αρκετές εμπειρικές μελέτες που συμπεραίνουν ότι το επίπεδο ανάπτυξης του χρηματοπιστωτικού συστήματος είναι αυτό που προσδιορίζει τον ρυθμό της οικονομικής </a:t>
            </a:r>
            <a:r>
              <a:rPr lang="el-GR" sz="1200" b="1" kern="1200" dirty="0" err="1" smtClean="0">
                <a:solidFill>
                  <a:schemeClr val="tx1"/>
                </a:solidFill>
                <a:latin typeface="+mn-lt"/>
                <a:ea typeface="+mn-ea"/>
                <a:cs typeface="+mn-cs"/>
              </a:rPr>
              <a:t>ανάπτυξης,την</a:t>
            </a:r>
            <a:r>
              <a:rPr lang="el-GR" sz="1200" b="1" kern="1200" dirty="0" smtClean="0">
                <a:solidFill>
                  <a:schemeClr val="tx1"/>
                </a:solidFill>
                <a:latin typeface="+mn-lt"/>
                <a:ea typeface="+mn-ea"/>
                <a:cs typeface="+mn-cs"/>
              </a:rPr>
              <a:t> τεχνολογική πρόοδο και τη συσσώρευση </a:t>
            </a:r>
            <a:r>
              <a:rPr lang="el-GR" sz="1200" b="1" kern="1200" dirty="0" err="1" smtClean="0">
                <a:solidFill>
                  <a:schemeClr val="tx1"/>
                </a:solidFill>
                <a:latin typeface="+mn-lt"/>
                <a:ea typeface="+mn-ea"/>
                <a:cs typeface="+mn-cs"/>
              </a:rPr>
              <a:t>κεφαλαίου,αναβαθμίζοντας</a:t>
            </a:r>
            <a:r>
              <a:rPr lang="el-GR" sz="1200" b="1" kern="1200" dirty="0" smtClean="0">
                <a:solidFill>
                  <a:schemeClr val="tx1"/>
                </a:solidFill>
                <a:latin typeface="+mn-lt"/>
                <a:ea typeface="+mn-ea"/>
                <a:cs typeface="+mn-cs"/>
              </a:rPr>
              <a:t> τη συνολική παραγωγικότητα των συντελεστών παραγωγής και τη διάρθρωση της οικονομίας.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Η πιστωτική επέκταση (δηλ. η αύξηση της χρηματοδότησης)είναι κρίσιμος παράγοντας σε μια οικονομία, όχι μόνο για την άμεση ανάκαμψή της μετά από μια ύφεση, αλλά και για την βιωσιμότητά της μεσοπρόθεσμα και κατ’ επέκταση για την επίτευξη μακροπρόθεσμα βιώσιμης ανάπτυξης. </a:t>
            </a:r>
          </a:p>
          <a:p>
            <a:r>
              <a:rPr lang="el-GR" sz="1200" kern="1200" dirty="0" smtClean="0">
                <a:solidFill>
                  <a:schemeClr val="tx1"/>
                </a:solidFill>
                <a:latin typeface="+mn-lt"/>
                <a:ea typeface="+mn-ea"/>
                <a:cs typeface="+mn-cs"/>
              </a:rPr>
              <a:t>Αξίζει να σημειωθεί ότι δεν έχει ακόμα ενεργοποιηθεί </a:t>
            </a:r>
            <a:r>
              <a:rPr lang="el-GR" sz="1200" b="1" kern="1200" dirty="0" smtClean="0">
                <a:solidFill>
                  <a:schemeClr val="tx1"/>
                </a:solidFill>
                <a:latin typeface="+mn-lt"/>
                <a:ea typeface="+mn-ea"/>
                <a:cs typeface="+mn-cs"/>
              </a:rPr>
              <a:t>ο βασικός μηχανισμός σύνδεσης του ελληνικού τραπεζικού συστήματος και της αναπτυξιακής διαδικασίας</a:t>
            </a:r>
            <a:r>
              <a:rPr lang="el-GR" sz="1200" kern="1200" dirty="0" smtClean="0">
                <a:solidFill>
                  <a:schemeClr val="tx1"/>
                </a:solidFill>
                <a:latin typeface="+mn-lt"/>
                <a:ea typeface="+mn-ea"/>
                <a:cs typeface="+mn-cs"/>
              </a:rPr>
              <a:t>, που θα απομακρύνει </a:t>
            </a:r>
            <a:r>
              <a:rPr lang="el-GR" sz="1200" b="1" kern="1200" dirty="0" smtClean="0">
                <a:solidFill>
                  <a:schemeClr val="tx1"/>
                </a:solidFill>
                <a:latin typeface="+mn-lt"/>
                <a:ea typeface="+mn-ea"/>
                <a:cs typeface="+mn-cs"/>
              </a:rPr>
              <a:t>την εσωστρέφεια στην χρηματοδότηση </a:t>
            </a:r>
            <a:r>
              <a:rPr lang="el-GR" sz="1200" kern="1200" dirty="0" smtClean="0">
                <a:solidFill>
                  <a:schemeClr val="tx1"/>
                </a:solidFill>
                <a:latin typeface="+mn-lt"/>
                <a:ea typeface="+mn-ea"/>
                <a:cs typeface="+mn-cs"/>
              </a:rPr>
              <a:t>από τον σημερινό τρόπο λειτουργίας των τραπεζών, η οποία επιτείνεται αφ’ ενός από την ευρύτερη οικονομική κατάσταση αυξημένης ανεργίας, αποπληθωρισμού και ύφεσης, αφ’ ετέρου από τη σταδιακή εφαρμογή των νέων κανόνων  εποπτείας των πιστωτικών ιδρυμάτων από 1/1/2015 έως την 1/1/2019.</a:t>
            </a:r>
          </a:p>
          <a:p>
            <a:r>
              <a:rPr lang="el-GR" sz="1200" b="1" kern="1200" dirty="0" smtClean="0">
                <a:solidFill>
                  <a:schemeClr val="tx1"/>
                </a:solidFill>
                <a:latin typeface="+mn-lt"/>
                <a:ea typeface="+mn-ea"/>
                <a:cs typeface="+mn-cs"/>
              </a:rPr>
              <a:t>Η πολιτική ανάπτυξης της ελληνικής οικονομίας πρέπει να είναι μια δυναμική διαδικασία, </a:t>
            </a:r>
            <a:r>
              <a:rPr lang="el-GR" sz="1200" kern="1200" dirty="0" smtClean="0">
                <a:solidFill>
                  <a:schemeClr val="tx1"/>
                </a:solidFill>
                <a:latin typeface="+mn-lt"/>
                <a:ea typeface="+mn-ea"/>
                <a:cs typeface="+mn-cs"/>
              </a:rPr>
              <a:t>κατά συνέπεια μια διαδικασία εισαγωγής νέων θεσμών και φορέων. Η τρέχουσα συγκυρία τόσο για την οικονομία όσο και για τις τράπεζες, φαίνεται να αποτελεί πρώτης τάξεως ευκαιρία για τη </a:t>
            </a:r>
            <a:r>
              <a:rPr lang="el-GR" sz="1200" b="1" kern="1200" dirty="0" smtClean="0">
                <a:solidFill>
                  <a:schemeClr val="tx1"/>
                </a:solidFill>
                <a:latin typeface="+mn-lt"/>
                <a:ea typeface="+mn-ea"/>
                <a:cs typeface="+mn-cs"/>
              </a:rPr>
              <a:t>δημιουργία μιας νέας δυναμικής δομής στο χρηματοοικονομικό σύστημα της χώρας.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Η νέα χρηματοοικονομική δομή θα είναι αποτελεσματική, εάν καταφέρει να μεταφέρει στην οικονομία, στην κοινωνία και την επιχειρηματικότητα τη φιλοσοφία ότι εφεξής η αποτελεσματικότητα και η αποδοτικότητα  των δημόσιων ή των ιδιωτικών χρηματοοικονομικών και χρηματοπιστωτικών οργανισμών δεν θα στηρίζεται σε αυτορρυθμιζόμενα μοντέλα ισορροπίας, που εξυπηρετούν μονοδιάστατα την χρηματοοικονομική σταθερότητα. Θα στηρίζεται σε στρατηγικούς αναπτυξιακούς κοινωνικούς και οικονομικούς στόχους, που θα δημιουργούν  νέες θέσεις εργασίας, θα προωθούν την καινοτομία και την άνοδο του βιοτικού επιπέδου.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Η καταπολέμηση της ανεργίας, που πρέπει να αποτελεί πρώτη προτεραιότητα,  δεν θα καταστεί δυνατή παρά μόνο με την εφαρμογή ενός νέου παραγωγικού, αναπτυξιακού προτύπου, που θα στοχεύει σε υψηλούς ρυθμούς οικονομικής ανάπτυξης. </a:t>
            </a:r>
          </a:p>
          <a:p>
            <a:r>
              <a:rPr lang="el-GR" sz="1200" kern="1200" dirty="0" smtClean="0">
                <a:solidFill>
                  <a:schemeClr val="tx1"/>
                </a:solidFill>
                <a:latin typeface="+mn-lt"/>
                <a:ea typeface="+mn-ea"/>
                <a:cs typeface="+mn-cs"/>
              </a:rPr>
              <a:t>Αυτό προϋποθέτει, μεταξύ άλλων, τη χορήγηση σημαντικού ύψους νέων κεφαλαίων από τα πιστωτικά ιδρύματα στον ιδιωτικό τομέα, με χαμηλό σχετικά κόστος και μακροπρόθεσμη διάρκεια, με σκοπό να υποστηριχθεί και προωθηθεί η παραγωγή ανταγωνιστικών, υψηλής ποιότητας προϊόντων και υπηρεσιών και να οδηγηθεί η ελληνική οικονομία σε μακροπρόθεσμα βιώσιμη αναπτυξιακή πορεία.</a:t>
            </a: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21</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r>
              <a:rPr lang="el-GR" sz="1200" kern="1200" dirty="0" smtClean="0">
                <a:solidFill>
                  <a:schemeClr val="tx1"/>
                </a:solidFill>
                <a:latin typeface="+mn-lt"/>
                <a:ea typeface="+mn-ea"/>
                <a:cs typeface="+mn-cs"/>
              </a:rPr>
              <a:t>Αποτελεί γενικά παραδεκτή αρχή, ότι η ασκούμενη, χρηματοπιστωτική πολιτική και ο βαθμός ανάπτυξης του πιστωτικού συστήματος, επηρεάζουν καθοριστικά την κατανομή και το κόστος των πιστώσεων και των κεφαλαίων ανάμεσα στους  επιμέρους τομείς της οικονομίας (μεταποίηση -υπηρεσίες, ιδιώτες - δημόσιο - κοινωνικός τομέας, κέντρο - περιφέρεια). </a:t>
            </a:r>
          </a:p>
          <a:p>
            <a:r>
              <a:rPr lang="el-GR" sz="1200" kern="1200" dirty="0" smtClean="0">
                <a:solidFill>
                  <a:schemeClr val="tx1"/>
                </a:solidFill>
                <a:latin typeface="+mn-lt"/>
                <a:ea typeface="+mn-ea"/>
                <a:cs typeface="+mn-cs"/>
              </a:rPr>
              <a:t>Γι’ αυτό </a:t>
            </a:r>
            <a:r>
              <a:rPr lang="el-GR" sz="1200" b="1" kern="1200" dirty="0" smtClean="0">
                <a:solidFill>
                  <a:schemeClr val="tx1"/>
                </a:solidFill>
                <a:latin typeface="+mn-lt"/>
                <a:ea typeface="+mn-ea"/>
                <a:cs typeface="+mn-cs"/>
              </a:rPr>
              <a:t>το χρηματοπιστωτικό σύστημα αποτελεί βασικό εργαλείο άσκησης της συνολικής οικονομικής πολιτικής από την εκάστοτε κυβέρνηση.</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Βέβαια, η ανάπτυξη του χρηματοπιστωτικού τομέα δεν αποτελεί αυτοσκοπό. Είναι όμως κομβικό </a:t>
            </a:r>
            <a:r>
              <a:rPr lang="el-GR" sz="1200" b="1" kern="1200" dirty="0" smtClean="0">
                <a:solidFill>
                  <a:schemeClr val="tx1"/>
                </a:solidFill>
                <a:latin typeface="+mn-lt"/>
                <a:ea typeface="+mn-ea"/>
                <a:cs typeface="+mn-cs"/>
              </a:rPr>
              <a:t>μέσο </a:t>
            </a:r>
            <a:r>
              <a:rPr lang="el-GR" sz="1200" kern="1200" dirty="0" smtClean="0">
                <a:solidFill>
                  <a:schemeClr val="tx1"/>
                </a:solidFill>
                <a:latin typeface="+mn-lt"/>
                <a:ea typeface="+mn-ea"/>
                <a:cs typeface="+mn-cs"/>
              </a:rPr>
              <a:t>για την επίτευξη της </a:t>
            </a:r>
            <a:r>
              <a:rPr lang="el-GR" sz="1200" b="1" kern="1200" dirty="0" smtClean="0">
                <a:solidFill>
                  <a:schemeClr val="tx1"/>
                </a:solidFill>
                <a:latin typeface="+mn-lt"/>
                <a:ea typeface="+mn-ea"/>
                <a:cs typeface="+mn-cs"/>
              </a:rPr>
              <a:t>οικονομικής ανάπτυξης των κοινωνιών</a:t>
            </a:r>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Κατά την τελευταία, ωστόσο, τριακονταετία οι χρηματοπιστωτικές αγορές αναπτύχθηκαν δημιουργώντας ένα εκτεταμένο και περίπλοκο δίκτυο αξιώσεων και ανταξιώσεων, εμπορεύσιμων περιουσιακών στοιχείων και κινδύνων. Ο μετασχηματισμός που οι τράπεζες υπέστησαν κατά τους προηγούμενους αιώνες μέχρι τη διαμόρφωση των σύγχρονων, </a:t>
            </a:r>
            <a:r>
              <a:rPr lang="el-GR" sz="1200" kern="1200" dirty="0" err="1" smtClean="0">
                <a:solidFill>
                  <a:schemeClr val="tx1"/>
                </a:solidFill>
                <a:latin typeface="+mn-lt"/>
                <a:ea typeface="+mn-ea"/>
                <a:cs typeface="+mn-cs"/>
              </a:rPr>
              <a:t>παγκοσμιοποιημένων</a:t>
            </a:r>
            <a:r>
              <a:rPr lang="el-GR" sz="1200" kern="1200" dirty="0" smtClean="0">
                <a:solidFill>
                  <a:schemeClr val="tx1"/>
                </a:solidFill>
                <a:latin typeface="+mn-lt"/>
                <a:ea typeface="+mn-ea"/>
                <a:cs typeface="+mn-cs"/>
              </a:rPr>
              <a:t> ανοικτών αγορών, έχει καταστήσει εξαιρετικά δύσκολη και γεμάτη προκλήσεις κάθε προσπάθεια να καταστούν αυτές οι αγορές ασφαλείς. </a:t>
            </a:r>
          </a:p>
          <a:p>
            <a:r>
              <a:rPr lang="el-GR" sz="1200" kern="1200" dirty="0" smtClean="0">
                <a:solidFill>
                  <a:schemeClr val="tx1"/>
                </a:solidFill>
                <a:latin typeface="+mn-lt"/>
                <a:ea typeface="+mn-ea"/>
                <a:cs typeface="+mn-cs"/>
              </a:rPr>
              <a:t>Για τη θετική συμβολή των Τραπεζών στη λειτουργία του οικονομικού συστήματος και τον ειδικό τους ρόλο ως αποφασιστικού παράγοντα στη μακροχρόνια διαδικασία </a:t>
            </a:r>
            <a:r>
              <a:rPr lang="el-GR" sz="1200" b="1" i="1" kern="1200" dirty="0" smtClean="0">
                <a:solidFill>
                  <a:schemeClr val="tx1"/>
                </a:solidFill>
                <a:latin typeface="+mn-lt"/>
                <a:ea typeface="+mn-ea"/>
                <a:cs typeface="+mn-cs"/>
              </a:rPr>
              <a:t>οικονομικής ανάπτυξης και </a:t>
            </a:r>
            <a:r>
              <a:rPr lang="el-GR" sz="1200" b="1" i="1" kern="1200" dirty="0" err="1" smtClean="0">
                <a:solidFill>
                  <a:schemeClr val="tx1"/>
                </a:solidFill>
                <a:latin typeface="+mn-lt"/>
                <a:ea typeface="+mn-ea"/>
                <a:cs typeface="+mn-cs"/>
              </a:rPr>
              <a:t>μεγέθυνσης</a:t>
            </a:r>
            <a:r>
              <a:rPr lang="el-GR" sz="1200" i="1" kern="1200" dirty="0" err="1" smtClean="0">
                <a:solidFill>
                  <a:schemeClr val="tx1"/>
                </a:solidFill>
                <a:latin typeface="+mn-lt"/>
                <a:ea typeface="+mn-ea"/>
                <a:cs typeface="+mn-cs"/>
              </a:rPr>
              <a:t>έ</a:t>
            </a:r>
            <a:r>
              <a:rPr lang="el-GR" sz="1200" kern="1200" dirty="0" err="1" smtClean="0">
                <a:solidFill>
                  <a:schemeClr val="tx1"/>
                </a:solidFill>
                <a:latin typeface="+mn-lt"/>
                <a:ea typeface="+mn-ea"/>
                <a:cs typeface="+mn-cs"/>
              </a:rPr>
              <a:t>χει</a:t>
            </a:r>
            <a:r>
              <a:rPr lang="el-GR" sz="1200" kern="1200" dirty="0" smtClean="0">
                <a:solidFill>
                  <a:schemeClr val="tx1"/>
                </a:solidFill>
                <a:latin typeface="+mn-lt"/>
                <a:ea typeface="+mn-ea"/>
                <a:cs typeface="+mn-cs"/>
              </a:rPr>
              <a:t> αναπτυχθεί μια ογκώδης βιβλιογραφία (</a:t>
            </a:r>
            <a:r>
              <a:rPr lang="el-GR" sz="1200" kern="1200" dirty="0" err="1" smtClean="0">
                <a:solidFill>
                  <a:schemeClr val="tx1"/>
                </a:solidFill>
                <a:latin typeface="+mn-lt"/>
                <a:ea typeface="+mn-ea"/>
                <a:cs typeface="+mn-cs"/>
              </a:rPr>
              <a:t>Goldsmith</a:t>
            </a:r>
            <a:r>
              <a:rPr lang="el-GR" sz="1200" kern="1200" dirty="0" smtClean="0">
                <a:solidFill>
                  <a:schemeClr val="tx1"/>
                </a:solidFill>
                <a:latin typeface="+mn-lt"/>
                <a:ea typeface="+mn-ea"/>
                <a:cs typeface="+mn-cs"/>
              </a:rPr>
              <a:t> 1969; </a:t>
            </a:r>
            <a:r>
              <a:rPr lang="el-GR" sz="1200" kern="1200" dirty="0" err="1" smtClean="0">
                <a:solidFill>
                  <a:schemeClr val="tx1"/>
                </a:solidFill>
                <a:latin typeface="+mn-lt"/>
                <a:ea typeface="+mn-ea"/>
                <a:cs typeface="+mn-cs"/>
              </a:rPr>
              <a:t>King</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and</a:t>
            </a:r>
            <a:r>
              <a:rPr lang="el-GR" sz="1200" kern="1200" dirty="0" smtClean="0">
                <a:solidFill>
                  <a:schemeClr val="tx1"/>
                </a:solidFill>
                <a:latin typeface="+mn-lt"/>
                <a:ea typeface="+mn-ea"/>
                <a:cs typeface="+mn-cs"/>
              </a:rPr>
              <a:t> </a:t>
            </a:r>
            <a:r>
              <a:rPr lang="el-GR" sz="1200" kern="1200" dirty="0" err="1" smtClean="0">
                <a:solidFill>
                  <a:schemeClr val="tx1"/>
                </a:solidFill>
                <a:latin typeface="+mn-lt"/>
                <a:ea typeface="+mn-ea"/>
                <a:cs typeface="+mn-cs"/>
              </a:rPr>
              <a:t>Levine</a:t>
            </a:r>
            <a:r>
              <a:rPr lang="el-GR" sz="1200" kern="1200" dirty="0" smtClean="0">
                <a:solidFill>
                  <a:schemeClr val="tx1"/>
                </a:solidFill>
                <a:latin typeface="+mn-lt"/>
                <a:ea typeface="+mn-ea"/>
                <a:cs typeface="+mn-cs"/>
              </a:rPr>
              <a:t> 1993; </a:t>
            </a:r>
            <a:r>
              <a:rPr lang="el-GR" sz="1200" kern="1200" dirty="0" err="1" smtClean="0">
                <a:solidFill>
                  <a:schemeClr val="tx1"/>
                </a:solidFill>
                <a:latin typeface="+mn-lt"/>
                <a:ea typeface="+mn-ea"/>
                <a:cs typeface="+mn-cs"/>
              </a:rPr>
              <a:t>Neusser</a:t>
            </a:r>
            <a:r>
              <a:rPr lang="el-GR" sz="1200" kern="1200" dirty="0" smtClean="0">
                <a:solidFill>
                  <a:schemeClr val="tx1"/>
                </a:solidFill>
                <a:latin typeface="+mn-lt"/>
                <a:ea typeface="+mn-ea"/>
                <a:cs typeface="+mn-cs"/>
              </a:rPr>
              <a:t> και </a:t>
            </a:r>
            <a:r>
              <a:rPr lang="el-GR" sz="1200" kern="1200" dirty="0" err="1" smtClean="0">
                <a:solidFill>
                  <a:schemeClr val="tx1"/>
                </a:solidFill>
                <a:latin typeface="+mn-lt"/>
                <a:ea typeface="+mn-ea"/>
                <a:cs typeface="+mn-cs"/>
              </a:rPr>
              <a:t>Kugler</a:t>
            </a:r>
            <a:r>
              <a:rPr lang="el-GR" sz="1200" kern="1200" dirty="0" smtClean="0">
                <a:solidFill>
                  <a:schemeClr val="tx1"/>
                </a:solidFill>
                <a:latin typeface="+mn-lt"/>
                <a:ea typeface="+mn-ea"/>
                <a:cs typeface="+mn-cs"/>
              </a:rPr>
              <a:t> 1998; </a:t>
            </a:r>
            <a:r>
              <a:rPr lang="el-GR" sz="1200" kern="1200" dirty="0" err="1" smtClean="0">
                <a:solidFill>
                  <a:schemeClr val="tx1"/>
                </a:solidFill>
                <a:latin typeface="+mn-lt"/>
                <a:ea typeface="+mn-ea"/>
                <a:cs typeface="+mn-cs"/>
              </a:rPr>
              <a:t>Levineetal</a:t>
            </a:r>
            <a:r>
              <a:rPr lang="el-GR" sz="1200" kern="1200" dirty="0" smtClean="0">
                <a:solidFill>
                  <a:schemeClr val="tx1"/>
                </a:solidFill>
                <a:latin typeface="+mn-lt"/>
                <a:ea typeface="+mn-ea"/>
                <a:cs typeface="+mn-cs"/>
              </a:rPr>
              <a:t>. 2000.</a:t>
            </a:r>
          </a:p>
          <a:p>
            <a:r>
              <a:rPr lang="el-GR" sz="1200" kern="1200" dirty="0" smtClean="0">
                <a:solidFill>
                  <a:schemeClr val="tx1"/>
                </a:solidFill>
                <a:latin typeface="+mn-lt"/>
                <a:ea typeface="+mn-ea"/>
                <a:cs typeface="+mn-cs"/>
              </a:rPr>
              <a:t> </a:t>
            </a:r>
          </a:p>
          <a:p>
            <a:r>
              <a:rPr lang="el-GR" sz="1200" b="1" kern="1200" dirty="0" smtClean="0">
                <a:solidFill>
                  <a:schemeClr val="tx1"/>
                </a:solidFill>
                <a:latin typeface="+mn-lt"/>
                <a:ea typeface="+mn-ea"/>
                <a:cs typeface="+mn-cs"/>
              </a:rPr>
              <a:t>Το ερώτημα της αιτιώδους σχέσης, κατά πόσον δηλαδή είναι η ανάπτυξη του χρηματοπιστωτικού συστήματος αυτή που προκαλεί ταχύτερη οικονομική ανάπτυξη ή το αντίστροφο, δεν έχει απαντηθεί πειστικά μέχρι σήμερα. Υπάρχουν ωστόσο αρκετές εμπειρικές μελέτες που συμπεραίνουν ότι το επίπεδο ανάπτυξης του χρηματοπιστωτικού συστήματος είναι αυτό που προσδιορίζει τον ρυθμό της οικονομικής </a:t>
            </a:r>
            <a:r>
              <a:rPr lang="el-GR" sz="1200" b="1" kern="1200" dirty="0" err="1" smtClean="0">
                <a:solidFill>
                  <a:schemeClr val="tx1"/>
                </a:solidFill>
                <a:latin typeface="+mn-lt"/>
                <a:ea typeface="+mn-ea"/>
                <a:cs typeface="+mn-cs"/>
              </a:rPr>
              <a:t>ανάπτυξης,την</a:t>
            </a:r>
            <a:r>
              <a:rPr lang="el-GR" sz="1200" b="1" kern="1200" dirty="0" smtClean="0">
                <a:solidFill>
                  <a:schemeClr val="tx1"/>
                </a:solidFill>
                <a:latin typeface="+mn-lt"/>
                <a:ea typeface="+mn-ea"/>
                <a:cs typeface="+mn-cs"/>
              </a:rPr>
              <a:t> τεχνολογική πρόοδο και τη συσσώρευση </a:t>
            </a:r>
            <a:r>
              <a:rPr lang="el-GR" sz="1200" b="1" kern="1200" dirty="0" err="1" smtClean="0">
                <a:solidFill>
                  <a:schemeClr val="tx1"/>
                </a:solidFill>
                <a:latin typeface="+mn-lt"/>
                <a:ea typeface="+mn-ea"/>
                <a:cs typeface="+mn-cs"/>
              </a:rPr>
              <a:t>κεφαλαίου,αναβαθμίζοντας</a:t>
            </a:r>
            <a:r>
              <a:rPr lang="el-GR" sz="1200" b="1" kern="1200" dirty="0" smtClean="0">
                <a:solidFill>
                  <a:schemeClr val="tx1"/>
                </a:solidFill>
                <a:latin typeface="+mn-lt"/>
                <a:ea typeface="+mn-ea"/>
                <a:cs typeface="+mn-cs"/>
              </a:rPr>
              <a:t> τη συνολική παραγωγικότητα των συντελεστών παραγωγής και τη διάρθρωση της οικονομίας.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Η πιστωτική επέκταση (δηλ. η αύξηση της χρηματοδότησης)είναι κρίσιμος παράγοντας σε μια οικονομία, όχι μόνο για την άμεση ανάκαμψή της μετά από μια ύφεση, αλλά και για την βιωσιμότητά της μεσοπρόθεσμα και κατ’ επέκταση για την επίτευξη μακροπρόθεσμα βιώσιμης ανάπτυξης. </a:t>
            </a:r>
          </a:p>
          <a:p>
            <a:r>
              <a:rPr lang="el-GR" sz="1200" kern="1200" dirty="0" smtClean="0">
                <a:solidFill>
                  <a:schemeClr val="tx1"/>
                </a:solidFill>
                <a:latin typeface="+mn-lt"/>
                <a:ea typeface="+mn-ea"/>
                <a:cs typeface="+mn-cs"/>
              </a:rPr>
              <a:t>Αξίζει να σημειωθεί ότι δεν έχει ακόμα ενεργοποιηθεί </a:t>
            </a:r>
            <a:r>
              <a:rPr lang="el-GR" sz="1200" b="1" kern="1200" dirty="0" smtClean="0">
                <a:solidFill>
                  <a:schemeClr val="tx1"/>
                </a:solidFill>
                <a:latin typeface="+mn-lt"/>
                <a:ea typeface="+mn-ea"/>
                <a:cs typeface="+mn-cs"/>
              </a:rPr>
              <a:t>ο βασικός μηχανισμός σύνδεσης του ελληνικού τραπεζικού συστήματος και της αναπτυξιακής διαδικασίας</a:t>
            </a:r>
            <a:r>
              <a:rPr lang="el-GR" sz="1200" kern="1200" dirty="0" smtClean="0">
                <a:solidFill>
                  <a:schemeClr val="tx1"/>
                </a:solidFill>
                <a:latin typeface="+mn-lt"/>
                <a:ea typeface="+mn-ea"/>
                <a:cs typeface="+mn-cs"/>
              </a:rPr>
              <a:t>, που θα απομακρύνει </a:t>
            </a:r>
            <a:r>
              <a:rPr lang="el-GR" sz="1200" b="1" kern="1200" dirty="0" smtClean="0">
                <a:solidFill>
                  <a:schemeClr val="tx1"/>
                </a:solidFill>
                <a:latin typeface="+mn-lt"/>
                <a:ea typeface="+mn-ea"/>
                <a:cs typeface="+mn-cs"/>
              </a:rPr>
              <a:t>την εσωστρέφεια στην χρηματοδότηση </a:t>
            </a:r>
            <a:r>
              <a:rPr lang="el-GR" sz="1200" kern="1200" dirty="0" smtClean="0">
                <a:solidFill>
                  <a:schemeClr val="tx1"/>
                </a:solidFill>
                <a:latin typeface="+mn-lt"/>
                <a:ea typeface="+mn-ea"/>
                <a:cs typeface="+mn-cs"/>
              </a:rPr>
              <a:t>από τον σημερινό τρόπο λειτουργίας των τραπεζών, η οποία επιτείνεται αφ’ ενός από την ευρύτερη οικονομική κατάσταση αυξημένης ανεργίας, αποπληθωρισμού και ύφεσης, αφ’ ετέρου από τη σταδιακή εφαρμογή των νέων κανόνων  εποπτείας των πιστωτικών ιδρυμάτων από 1/1/2015 έως την 1/1/2019.</a:t>
            </a:r>
          </a:p>
          <a:p>
            <a:r>
              <a:rPr lang="el-GR" sz="1200" b="1" kern="1200" dirty="0" smtClean="0">
                <a:solidFill>
                  <a:schemeClr val="tx1"/>
                </a:solidFill>
                <a:latin typeface="+mn-lt"/>
                <a:ea typeface="+mn-ea"/>
                <a:cs typeface="+mn-cs"/>
              </a:rPr>
              <a:t>Η πολιτική ανάπτυξης της ελληνικής οικονομίας πρέπει να είναι μια δυναμική διαδικασία, </a:t>
            </a:r>
            <a:r>
              <a:rPr lang="el-GR" sz="1200" kern="1200" dirty="0" smtClean="0">
                <a:solidFill>
                  <a:schemeClr val="tx1"/>
                </a:solidFill>
                <a:latin typeface="+mn-lt"/>
                <a:ea typeface="+mn-ea"/>
                <a:cs typeface="+mn-cs"/>
              </a:rPr>
              <a:t>κατά συνέπεια μια διαδικασία εισαγωγής νέων θεσμών και φορέων. Η τρέχουσα συγκυρία τόσο για την οικονομία όσο και για τις τράπεζες, φαίνεται να αποτελεί πρώτης τάξεως ευκαιρία για τη </a:t>
            </a:r>
            <a:r>
              <a:rPr lang="el-GR" sz="1200" b="1" kern="1200" dirty="0" smtClean="0">
                <a:solidFill>
                  <a:schemeClr val="tx1"/>
                </a:solidFill>
                <a:latin typeface="+mn-lt"/>
                <a:ea typeface="+mn-ea"/>
                <a:cs typeface="+mn-cs"/>
              </a:rPr>
              <a:t>δημιουργία μιας νέας δυναμικής δομής στο χρηματοοικονομικό σύστημα της χώρας. </a:t>
            </a:r>
            <a:endParaRPr lang="el-GR" sz="1200" kern="1200" dirty="0" smtClean="0">
              <a:solidFill>
                <a:schemeClr val="tx1"/>
              </a:solidFill>
              <a:latin typeface="+mn-lt"/>
              <a:ea typeface="+mn-ea"/>
              <a:cs typeface="+mn-cs"/>
            </a:endParaRP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Η νέα χρηματοοικονομική δομή θα είναι αποτελεσματική, εάν καταφέρει να μεταφέρει στην οικονομία, στην κοινωνία και την επιχειρηματικότητα τη φιλοσοφία ότι εφεξής η αποτελεσματικότητα και η αποδοτικότητα  των δημόσιων ή των ιδιωτικών χρηματοοικονομικών και χρηματοπιστωτικών οργανισμών δεν θα στηρίζεται σε αυτορρυθμιζόμενα μοντέλα ισορροπίας, που εξυπηρετούν μονοδιάστατα την χρηματοοικονομική σταθερότητα. Θα στηρίζεται σε στρατηγικούς αναπτυξιακούς κοινωνικούς και οικονομικούς στόχους, που θα δημιουργούν  νέες θέσεις εργασίας, θα προωθούν την καινοτομία και την άνοδο του βιοτικού επιπέδου. </a:t>
            </a:r>
          </a:p>
          <a:p>
            <a:r>
              <a:rPr lang="el-GR" sz="1200" kern="1200" dirty="0" smtClean="0">
                <a:solidFill>
                  <a:schemeClr val="tx1"/>
                </a:solidFill>
                <a:latin typeface="+mn-lt"/>
                <a:ea typeface="+mn-ea"/>
                <a:cs typeface="+mn-cs"/>
              </a:rPr>
              <a:t> </a:t>
            </a:r>
          </a:p>
          <a:p>
            <a:r>
              <a:rPr lang="el-GR" sz="1200" kern="1200" dirty="0" smtClean="0">
                <a:solidFill>
                  <a:schemeClr val="tx1"/>
                </a:solidFill>
                <a:latin typeface="+mn-lt"/>
                <a:ea typeface="+mn-ea"/>
                <a:cs typeface="+mn-cs"/>
              </a:rPr>
              <a:t>Η καταπολέμηση της ανεργίας, που πρέπει να αποτελεί πρώτη προτεραιότητα,  δεν θα καταστεί δυνατή παρά μόνο με την εφαρμογή ενός νέου παραγωγικού, αναπτυξιακού προτύπου, που θα στοχεύει σε υψηλούς ρυθμούς οικονομικής ανάπτυξης. </a:t>
            </a:r>
          </a:p>
          <a:p>
            <a:r>
              <a:rPr lang="el-GR" sz="1200" kern="1200" dirty="0" smtClean="0">
                <a:solidFill>
                  <a:schemeClr val="tx1"/>
                </a:solidFill>
                <a:latin typeface="+mn-lt"/>
                <a:ea typeface="+mn-ea"/>
                <a:cs typeface="+mn-cs"/>
              </a:rPr>
              <a:t>Αυτό προϋποθέτει, μεταξύ άλλων, τη χορήγηση σημαντικού ύψους νέων κεφαλαίων από τα πιστωτικά ιδρύματα στον ιδιωτικό τομέα, με χαμηλό σχετικά κόστος και μακροπρόθεσμη διάρκεια, με σκοπό να υποστηριχθεί και προωθηθεί η παραγωγή ανταγωνιστικών, υψηλής ποιότητας προϊόντων και υπηρεσιών και να οδηγηθεί η ελληνική οικονομία σε μακροπρόθεσμα βιώσιμη αναπτυξιακή πορεία.</a:t>
            </a: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22</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23</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b="1" dirty="0" smtClean="0">
                <a:solidFill>
                  <a:schemeClr val="tx1">
                    <a:lumMod val="50000"/>
                  </a:schemeClr>
                </a:solidFill>
              </a:rPr>
              <a:t>Η ΟΤΟΕ προτείνει </a:t>
            </a:r>
            <a:r>
              <a:rPr lang="el-GR" b="1" u="sng" dirty="0" smtClean="0">
                <a:solidFill>
                  <a:schemeClr val="tx1">
                    <a:lumMod val="50000"/>
                  </a:schemeClr>
                </a:solidFill>
              </a:rPr>
              <a:t>την έγκαιρη και αποτελεσματική διαχείριση του ιδιωτικού μη εξυπηρετούμενου τραπεζικού χρέους </a:t>
            </a:r>
            <a:r>
              <a:rPr lang="el-GR" b="1" dirty="0" smtClean="0">
                <a:solidFill>
                  <a:schemeClr val="tx1">
                    <a:lumMod val="50000"/>
                  </a:schemeClr>
                </a:solidFill>
              </a:rPr>
              <a:t>για τη χρηματοπιστωτική σταθερότητα, τη μεγιστοποίηση του δημοσίου συμφέροντος και για την οικονομική ανάπτυξη.</a:t>
            </a:r>
          </a:p>
          <a:p>
            <a:endParaRPr lang="el-GR" dirty="0" smtClean="0">
              <a:solidFill>
                <a:schemeClr val="tx1">
                  <a:lumMod val="50000"/>
                </a:schemeClr>
              </a:solidFill>
            </a:endParaRPr>
          </a:p>
          <a:p>
            <a:r>
              <a:rPr lang="el-GR" b="1" dirty="0" smtClean="0">
                <a:solidFill>
                  <a:schemeClr val="tx1">
                    <a:lumMod val="50000"/>
                  </a:schemeClr>
                </a:solidFill>
              </a:rPr>
              <a:t>Σημείο εκκίνησης για τη  διαχείριση των μη εξυπηρετούμενων  δανείων είναι  η ποιοτική διάρθρωση και αξιολόγηση τους, ώστε να κατηγοριοποιηθούν ποσοτικά και ποσοστιαία οι μέχρι σήμερα συμπεριφορές των δανειοληπτών. </a:t>
            </a:r>
            <a:endParaRPr lang="el-GR"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55000" lnSpcReduction="20000"/>
          </a:bodyPr>
          <a:lstStyle/>
          <a:p>
            <a:endParaRPr lang="el-GR" dirty="0" smtClean="0">
              <a:solidFill>
                <a:schemeClr val="tx1">
                  <a:lumMod val="50000"/>
                </a:schemeClr>
              </a:solidFill>
            </a:endParaRPr>
          </a:p>
          <a:p>
            <a:r>
              <a:rPr lang="el-GR" dirty="0" smtClean="0">
                <a:solidFill>
                  <a:schemeClr val="tx1">
                    <a:lumMod val="50000"/>
                  </a:schemeClr>
                </a:solidFill>
              </a:rPr>
              <a:t>1. Ιδιαίτερη μέριμνα για την κατηγορία </a:t>
            </a:r>
            <a:r>
              <a:rPr lang="el-GR" b="1" dirty="0" smtClean="0">
                <a:solidFill>
                  <a:srgbClr val="FF0000"/>
                </a:solidFill>
              </a:rPr>
              <a:t>των</a:t>
            </a:r>
            <a:r>
              <a:rPr lang="el-GR" b="1" dirty="0" smtClean="0">
                <a:solidFill>
                  <a:schemeClr val="tx1">
                    <a:lumMod val="50000"/>
                  </a:schemeClr>
                </a:solidFill>
              </a:rPr>
              <a:t> </a:t>
            </a:r>
            <a:r>
              <a:rPr lang="el-GR" b="1" dirty="0" smtClean="0">
                <a:solidFill>
                  <a:srgbClr val="FF0000"/>
                </a:solidFill>
              </a:rPr>
              <a:t>μεγάλων, επιχειρηματικών  και στεγαστικών</a:t>
            </a:r>
            <a:r>
              <a:rPr lang="el-GR" b="1" dirty="0" smtClean="0">
                <a:solidFill>
                  <a:schemeClr val="tx1">
                    <a:lumMod val="50000"/>
                  </a:schemeClr>
                </a:solidFill>
              </a:rPr>
              <a:t> </a:t>
            </a:r>
            <a:r>
              <a:rPr lang="el-GR" b="1" dirty="0" smtClean="0">
                <a:solidFill>
                  <a:srgbClr val="FF0000"/>
                </a:solidFill>
              </a:rPr>
              <a:t>μη εξυπηρετούμενων δανείων</a:t>
            </a:r>
            <a:r>
              <a:rPr lang="el-GR" b="1" dirty="0" smtClean="0">
                <a:solidFill>
                  <a:schemeClr val="tx1">
                    <a:lumMod val="50000"/>
                  </a:schemeClr>
                </a:solidFill>
              </a:rPr>
              <a:t>. </a:t>
            </a:r>
          </a:p>
          <a:p>
            <a:r>
              <a:rPr lang="el-GR" dirty="0" smtClean="0">
                <a:solidFill>
                  <a:schemeClr val="tx1">
                    <a:lumMod val="50000"/>
                  </a:schemeClr>
                </a:solidFill>
              </a:rPr>
              <a:t>Σκοπός η ανάδειξη και ο εντοπισμός της πραγματικής διάστασης του προβλήματος, με </a:t>
            </a:r>
            <a:r>
              <a:rPr lang="el-GR" b="1" dirty="0" smtClean="0">
                <a:solidFill>
                  <a:schemeClr val="tx1">
                    <a:lumMod val="50000"/>
                  </a:schemeClr>
                </a:solidFill>
              </a:rPr>
              <a:t>γνώμονα την άμεση ρευστοποίηση/διευθέτηση αυτών των απαιτήσεων, για την απελευθέρωση ρευστότητας προς τον πραγματικό τομέα της οικονομίας.</a:t>
            </a:r>
            <a:endParaRPr lang="en-US" b="1" dirty="0" smtClean="0">
              <a:solidFill>
                <a:schemeClr val="tx1">
                  <a:lumMod val="50000"/>
                </a:schemeClr>
              </a:solidFill>
            </a:endParaRPr>
          </a:p>
          <a:p>
            <a:endParaRPr lang="el-GR" b="1" dirty="0" smtClean="0">
              <a:solidFill>
                <a:schemeClr val="tx1">
                  <a:lumMod val="50000"/>
                </a:schemeClr>
              </a:solidFill>
            </a:endParaRPr>
          </a:p>
          <a:p>
            <a:r>
              <a:rPr lang="el-GR" dirty="0" smtClean="0">
                <a:solidFill>
                  <a:schemeClr val="tx1">
                    <a:lumMod val="50000"/>
                  </a:schemeClr>
                </a:solidFill>
              </a:rPr>
              <a:t>2. Εφαρμογή δυναμικών προϊόντων ρύθμισης ή και αποκατάστασης των μη εξυπηρετούμενων </a:t>
            </a:r>
            <a:r>
              <a:rPr lang="el-GR" dirty="0" err="1" smtClean="0">
                <a:solidFill>
                  <a:schemeClr val="tx1">
                    <a:lumMod val="50000"/>
                  </a:schemeClr>
                </a:solidFill>
              </a:rPr>
              <a:t>δανείων,</a:t>
            </a:r>
            <a:r>
              <a:rPr lang="el-GR" b="1" dirty="0" err="1" smtClean="0">
                <a:solidFill>
                  <a:schemeClr val="tx1">
                    <a:lumMod val="50000"/>
                  </a:schemeClr>
                </a:solidFill>
              </a:rPr>
              <a:t>που</a:t>
            </a:r>
            <a:r>
              <a:rPr lang="el-GR" b="1" dirty="0" smtClean="0">
                <a:solidFill>
                  <a:schemeClr val="tx1">
                    <a:lumMod val="50000"/>
                  </a:schemeClr>
                </a:solidFill>
              </a:rPr>
              <a:t> καλύπτονται από κατάλληλες προβλέψεις ή/και εξασφαλίσεις</a:t>
            </a:r>
            <a:r>
              <a:rPr lang="el-GR" dirty="0" smtClean="0">
                <a:solidFill>
                  <a:schemeClr val="tx1">
                    <a:lumMod val="50000"/>
                  </a:schemeClr>
                </a:solidFill>
              </a:rPr>
              <a:t>, με την αξιοποίηση στο μέγιστο βαθμό των διαθέσιμων μακροπρόθεσμων εργαλείων ως προς τη διάρκεια, το επιτόκιο και τους τρόπους αποπληρωμής, </a:t>
            </a:r>
            <a:r>
              <a:rPr lang="el-GR" b="1" dirty="0" smtClean="0">
                <a:solidFill>
                  <a:schemeClr val="tx1">
                    <a:lumMod val="50000"/>
                  </a:schemeClr>
                </a:solidFill>
              </a:rPr>
              <a:t>του μη εξυπηρετούμενου ιδιωτικού χρέους. </a:t>
            </a:r>
            <a:r>
              <a:rPr lang="el-GR" dirty="0" smtClean="0">
                <a:solidFill>
                  <a:schemeClr val="tx1">
                    <a:lumMod val="50000"/>
                  </a:schemeClr>
                </a:solidFill>
              </a:rPr>
              <a:t>Η εν λόγω διευθέτηση αποβλέπει στο να επαναφέρει μη εξυπηρετούμενα σήμερα δάνεια νοικοκυριών και επιχειρήσεων, με βιώσιμα χαρακτηριστικά,  σε καθεστώς κανονικής αποπληρωμής. Τέτοια σύνθετα και παραμετρικά προγράμματα ρύθμισης, θα έχουν θετική επίδραση στη σταθερή διευθέτηση  του πιστωτικού κινδύνου, στη διασφάλιση της κοινωνικής συνοχής και στην κάλυψη των αναγκών της ελληνικής οικονομίας.</a:t>
            </a:r>
          </a:p>
          <a:p>
            <a:r>
              <a:rPr lang="el-GR" dirty="0" smtClean="0">
                <a:solidFill>
                  <a:schemeClr val="tx1">
                    <a:lumMod val="50000"/>
                  </a:schemeClr>
                </a:solidFill>
              </a:rPr>
              <a:t>Ιδιαίτερη μέριμνα τέλος πρέπει να ληφθεί για τις χορηγήσεις εκείνες στις οποίες οι πιστούχοι βρίσκονται σε καθεστώς πλήρους ανικανότητας αποπληρωμής σύμφωνα  με την σημερινή οικονομική τους κατάσταση, αξιοποιώντας τις διαθέσιμες θεσμικές δυνατότητες περί αναβαλλόμενης φορολογικής απαίτησης προς τα πιστωτικά ιδρύματα.</a:t>
            </a:r>
          </a:p>
          <a:p>
            <a:endParaRPr lang="el-GR" dirty="0" smtClean="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3. Με ζητούμενο την αξιοποίηση των δυνητικών αποθεμάτων απόδοσης ρευστότητας για την ζωτική εκκίνηση χρηματοδότησης της πραγματικής οικονομίας, μέσω των σωρευμένων προβλέψεων που </a:t>
            </a:r>
            <a:r>
              <a:rPr lang="el-GR" dirty="0" err="1" smtClean="0">
                <a:solidFill>
                  <a:schemeClr val="tx1">
                    <a:lumMod val="50000"/>
                  </a:schemeClr>
                </a:solidFill>
              </a:rPr>
              <a:t>διακρατούν</a:t>
            </a:r>
            <a:r>
              <a:rPr lang="el-GR" dirty="0" smtClean="0">
                <a:solidFill>
                  <a:schemeClr val="tx1">
                    <a:lumMod val="50000"/>
                  </a:schemeClr>
                </a:solidFill>
              </a:rPr>
              <a:t> τα πιστωτικά ιδρύματα, απαιτείται η από κοινού διερεύνηση, μεταξύ πολιτείας και τραπεζών, δυναμικών λύσεων για την επίλυση του μη εξυπηρετούμενου χρέους, με τρόπο που να μην διαταράσσεται η κεφαλαιακή επάρκεια αλλά και να μην δημιουργούνται ζητήματα αθέτησης του ηθικού κινδύνου που έχουν αναλάβει τα πιστωτικά ιδρύματα.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dirty="0" smtClean="0">
              <a:solidFill>
                <a:schemeClr val="tx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Στο πλαίσιο αυτό και με βάση τα αριθμητικά μεγέθη του μη εξυπηρετούμενου ιδιωτικού χρέους, η ΟΤΟΕ προτείνει την από κοινού εξεύρεση συνολικών λύσεων, προκειμένου να εξετάσουν το ενδεχόμενο λειτουργίας μιας νέας πιστωτικής δομής, για τη διευθέτηση του μη εξυπηρετούμενου χρέους, στο τμήμα εκείνο των δανείων των μικρομεσαίων επιχειρήσεων και των νοικοκυριών, στα οποία έχουν ληφθεί ατομικές προβλέψεις </a:t>
            </a:r>
            <a:r>
              <a:rPr lang="el-GR" dirty="0" err="1" smtClean="0">
                <a:solidFill>
                  <a:schemeClr val="tx1">
                    <a:lumMod val="50000"/>
                  </a:schemeClr>
                </a:solidFill>
              </a:rPr>
              <a:t>απομείωσης</a:t>
            </a:r>
            <a:r>
              <a:rPr lang="el-GR" dirty="0" smtClean="0">
                <a:solidFill>
                  <a:schemeClr val="tx1">
                    <a:lumMod val="50000"/>
                  </a:schemeClr>
                </a:solidFill>
              </a:rPr>
              <a:t> και διαθέτουν τις ανάλογες ενυπόθηκες εξασφαλίσεις, αξιοποιώντας τα διαθέσιμα χρηματοδοτικά εργαλεία και κεφάλαια, αποφεύγοντας αγοραίες λύσεις, που αποσταθεροποιούν τη </a:t>
            </a:r>
            <a:r>
              <a:rPr lang="el-GR" dirty="0" err="1" smtClean="0">
                <a:solidFill>
                  <a:schemeClr val="tx1">
                    <a:lumMod val="50000"/>
                  </a:schemeClr>
                </a:solidFill>
              </a:rPr>
              <a:t>τραπεζοκεντρική</a:t>
            </a:r>
            <a:r>
              <a:rPr lang="el-GR" dirty="0" smtClean="0">
                <a:solidFill>
                  <a:schemeClr val="tx1">
                    <a:lumMod val="50000"/>
                  </a:schemeClr>
                </a:solidFill>
              </a:rPr>
              <a:t>  δομή του ελληνικού χρηματοπιστωτικού </a:t>
            </a:r>
            <a:r>
              <a:rPr lang="el-GR" dirty="0" err="1" smtClean="0">
                <a:solidFill>
                  <a:schemeClr val="tx1">
                    <a:lumMod val="50000"/>
                  </a:schemeClr>
                </a:solidFill>
              </a:rPr>
              <a:t>συστήματο</a:t>
            </a:r>
            <a:r>
              <a:rPr lang="el-GR" dirty="0" smtClean="0">
                <a:solidFill>
                  <a:schemeClr val="tx1">
                    <a:lumMod val="50000"/>
                  </a:schemeClr>
                </a:solidFill>
              </a:rPr>
              <a:t> </a:t>
            </a: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tx1">
                    <a:lumMod val="50000"/>
                  </a:schemeClr>
                </a:solidFill>
              </a:rPr>
              <a:t>Λειτουργία μιας νέας πιστωτικής δομής, για τη διευθέτηση του μη εξυπηρετούμενου χρέους, στο τμήμα εκείνο των δανείων των μικρομεσαίων επιχειρήσεων και των νοικοκυριών, στα οποία έχουν ληφθεί ατομικές προβλέψεις </a:t>
            </a:r>
            <a:r>
              <a:rPr lang="el-GR" dirty="0" err="1" smtClean="0">
                <a:solidFill>
                  <a:schemeClr val="tx1">
                    <a:lumMod val="50000"/>
                  </a:schemeClr>
                </a:solidFill>
              </a:rPr>
              <a:t>απομείωσης</a:t>
            </a:r>
            <a:r>
              <a:rPr lang="el-GR" dirty="0" smtClean="0">
                <a:solidFill>
                  <a:schemeClr val="tx1">
                    <a:lumMod val="50000"/>
                  </a:schemeClr>
                </a:solidFill>
              </a:rPr>
              <a:t> και διαθέτουν τις ανάλογες ενυπόθηκες εξασφαλίσεις, αξιοποιώντας τα διαθέσιμα χρηματοδοτικά εργαλεία και κεφάλαια, αποφεύγοντας αγοραίες λύσεις, που αποσταθεροποιούν τη </a:t>
            </a:r>
            <a:r>
              <a:rPr lang="el-GR" dirty="0" err="1" smtClean="0">
                <a:solidFill>
                  <a:schemeClr val="tx1">
                    <a:lumMod val="50000"/>
                  </a:schemeClr>
                </a:solidFill>
              </a:rPr>
              <a:t>τραπεζοκεντρική</a:t>
            </a:r>
            <a:r>
              <a:rPr lang="el-GR" dirty="0" smtClean="0">
                <a:solidFill>
                  <a:schemeClr val="tx1">
                    <a:lumMod val="50000"/>
                  </a:schemeClr>
                </a:solidFill>
              </a:rPr>
              <a:t>  δομή του ελληνικού χρηματοπιστωτικού συστήματος</a:t>
            </a:r>
          </a:p>
          <a:p>
            <a:endParaRPr lang="el-GR" dirty="0" smtClean="0">
              <a:solidFill>
                <a:schemeClr val="tx1">
                  <a:lumMod val="50000"/>
                </a:schemeClr>
              </a:solidFill>
            </a:endParaRPr>
          </a:p>
          <a:p>
            <a:endParaRPr lang="el-GR" dirty="0" smtClean="0">
              <a:solidFill>
                <a:schemeClr val="tx1">
                  <a:lumMod val="50000"/>
                </a:schemeClr>
              </a:solidFill>
            </a:endParaRPr>
          </a:p>
          <a:p>
            <a:pPr lvl="0"/>
            <a:r>
              <a:rPr lang="el-GR" dirty="0" smtClean="0">
                <a:solidFill>
                  <a:schemeClr val="tx1">
                    <a:lumMod val="50000"/>
                  </a:schemeClr>
                </a:solidFill>
              </a:rPr>
              <a:t>4. Το μέγεθος των μη εξυπηρετούμενων δανείων στο σύνολο της Ε.Ε ανέρχεται, σύμφωνα με τα </a:t>
            </a:r>
            <a:r>
              <a:rPr lang="en-US" dirty="0" smtClean="0">
                <a:solidFill>
                  <a:schemeClr val="tx1">
                    <a:lumMod val="50000"/>
                  </a:schemeClr>
                </a:solidFill>
              </a:rPr>
              <a:t>stress tests</a:t>
            </a:r>
            <a:r>
              <a:rPr lang="el-GR" dirty="0" smtClean="0">
                <a:solidFill>
                  <a:schemeClr val="tx1">
                    <a:lumMod val="50000"/>
                  </a:schemeClr>
                </a:solidFill>
              </a:rPr>
              <a:t> του 2014, σε 867δις€,  </a:t>
            </a:r>
          </a:p>
          <a:p>
            <a:pPr lvl="0"/>
            <a:r>
              <a:rPr lang="el-GR" dirty="0" smtClean="0">
                <a:solidFill>
                  <a:schemeClr val="tx1">
                    <a:lumMod val="50000"/>
                  </a:schemeClr>
                </a:solidFill>
              </a:rPr>
              <a:t>Σε αυτό το πλαίσιο είναι αναγκαίο για την ανάπτυξη να υιοθετήσει η </a:t>
            </a:r>
            <a:r>
              <a:rPr lang="el-GR" dirty="0" err="1" smtClean="0">
                <a:solidFill>
                  <a:schemeClr val="tx1">
                    <a:lumMod val="50000"/>
                  </a:schemeClr>
                </a:solidFill>
              </a:rPr>
              <a:t>ΕΚΤ,ως</a:t>
            </a:r>
            <a:r>
              <a:rPr lang="el-GR" dirty="0" smtClean="0">
                <a:solidFill>
                  <a:schemeClr val="tx1">
                    <a:lumMod val="50000"/>
                  </a:schemeClr>
                </a:solidFill>
              </a:rPr>
              <a:t> υπεύθυνη αρχή νομισματικής και πιστωτικής πολιτικής στην ΕΕ, κατάλληλες πολιτικές για τη χρηματοπιστωτική σταθερότητα και τη συνδρομή του τραπεζικού συστήματος στην παραγωγική ενεργοποίηση των οικονομιών.</a:t>
            </a:r>
          </a:p>
          <a:p>
            <a:pPr lvl="0"/>
            <a:r>
              <a:rPr lang="el-GR" dirty="0" smtClean="0">
                <a:solidFill>
                  <a:schemeClr val="tx1">
                    <a:lumMod val="50000"/>
                  </a:schemeClr>
                </a:solidFill>
              </a:rPr>
              <a:t>Τέτοιας μορφής ενέργειες θα μπορούσε να είναι η αγορά / αποδοχή από την ΕΚΤ των μη εξυπηρετούμενων δανείων των ευρωπαϊκών τραπεζών ως καλυμμάτων άντλησης ρευστότητας,  για συγκεκριμένο διάστημα και με ειδικά κριτήρια. Αυτή θα βοηθήσει στην ανάσχεση της πιστωτικής συρρίκνωσης που επικρατεί σε συγκεκριμένες χώρες της ΕΕ. Θα προωθήσει την χρηματοπιστωτική σταθερότητα στον ευρωπαϊκό τραπεζικό κλάδο και παράλληλα θα λειτουργήσει αποτρεπτικά στην ανατροφοδότηση της κρίσης μεταξύ τραπεζικού κλάδου και δημόσιων οικονομικών, ανατροφοδότηση που αποτελεί βασικό συστατικό κριτήριο για τη θεσμοθέτηση της Ευρωπαϊκής Τραπεζικής Ένωσης. </a:t>
            </a:r>
          </a:p>
          <a:p>
            <a:pPr marL="0" marR="0" indent="0" algn="l" defTabSz="914400" rtl="0" eaLnBrk="1" fontAlgn="auto" latinLnBrk="0" hangingPunct="1">
              <a:lnSpc>
                <a:spcPct val="100000"/>
              </a:lnSpc>
              <a:spcBef>
                <a:spcPts val="0"/>
              </a:spcBef>
              <a:spcAft>
                <a:spcPts val="0"/>
              </a:spcAft>
              <a:buClrTx/>
              <a:buSzTx/>
              <a:buFontTx/>
              <a:buNone/>
              <a:tabLst/>
              <a:defRPr/>
            </a:pPr>
            <a:endParaRPr lang="el-GR" b="1" dirty="0" smtClean="0">
              <a:solidFill>
                <a:schemeClr val="tx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b="1" dirty="0" smtClean="0">
              <a:solidFill>
                <a:schemeClr val="tx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b="1" dirty="0" smtClean="0">
              <a:solidFill>
                <a:schemeClr val="tx1">
                  <a:lumMod val="50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solidFill>
                  <a:schemeClr val="tx1">
                    <a:lumMod val="50000"/>
                  </a:schemeClr>
                </a:solidFill>
              </a:rPr>
              <a:t>5. Η  επιτυχής διαχείριση του προβλήματος από τις αρμόδιες θεσμικές αρχές και τα πιστωτικά ιδρύματα στις υφιστάμενες συνθήκες, προϋποθέτει σωστή πρόβλεψη και  πρόληψη, αλλά και καμιά υποτίμηση του  βαθμού σύνδεσης και αλληλεξάρτησης των μη εξυπηρετούμενων δανείων με τις εξελίξεις στην αγορά ακινήτων.</a:t>
            </a:r>
            <a:endParaRPr lang="el-GR" dirty="0" smtClean="0">
              <a:solidFill>
                <a:schemeClr val="tx1">
                  <a:lumMod val="50000"/>
                </a:schemeClr>
              </a:solidFill>
            </a:endParaRPr>
          </a:p>
          <a:p>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smtClean="0">
              <a:solidFill>
                <a:schemeClr val="tx1">
                  <a:lumMod val="50000"/>
                </a:schemeClr>
              </a:solidFill>
            </a:endParaRPr>
          </a:p>
          <a:p>
            <a:endParaRPr lang="el-GR" b="1" dirty="0" smtClean="0">
              <a:solidFill>
                <a:schemeClr val="tx1">
                  <a:lumMod val="50000"/>
                </a:schemeClr>
              </a:solidFill>
            </a:endParaRPr>
          </a:p>
          <a:p>
            <a:endParaRPr lang="el-GR" dirty="0" smtClean="0">
              <a:solidFill>
                <a:schemeClr val="tx1">
                  <a:lumMod val="50000"/>
                </a:schemeClr>
              </a:solidFill>
            </a:endParaRP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solidFill>
                  <a:schemeClr val="tx1">
                    <a:lumMod val="50000"/>
                  </a:schemeClr>
                </a:solidFill>
              </a:rPr>
              <a:t>Το διαμορφωμένο πλαίσιο δημόσιας συμμετοχής στο μετοχικό κεφάλαιο των </a:t>
            </a:r>
            <a:r>
              <a:rPr lang="el-GR" dirty="0" err="1" smtClean="0">
                <a:solidFill>
                  <a:schemeClr val="tx1">
                    <a:lumMod val="50000"/>
                  </a:schemeClr>
                </a:solidFill>
              </a:rPr>
              <a:t>συστημικών</a:t>
            </a:r>
            <a:r>
              <a:rPr lang="el-GR" dirty="0" smtClean="0">
                <a:solidFill>
                  <a:schemeClr val="tx1">
                    <a:lumMod val="50000"/>
                  </a:schemeClr>
                </a:solidFill>
              </a:rPr>
              <a:t> τραπεζών και η νομοθετημένη ως προσωρινή, κεφαλαιακή τους στήριξη, θέτει στην Πολιτεία ευθύνες για τη διενέργεια στρατηγικών πολιτικών στον τραπεζικό κλάδο, με στόχο τον αναπτυξιακό εμπλουτισμό της λειτουργίας του και την αναπτυξιακή χρήση των διαθεσίμων πόρων.</a:t>
            </a:r>
          </a:p>
          <a:p>
            <a:r>
              <a:rPr lang="el-GR" b="1" dirty="0" smtClean="0">
                <a:solidFill>
                  <a:schemeClr val="tx1">
                    <a:lumMod val="50000"/>
                  </a:schemeClr>
                </a:solidFill>
              </a:rPr>
              <a:t>Στον τομέα αυτό, κρίνεται απαραίτητη η ολοκλήρωση της </a:t>
            </a:r>
            <a:r>
              <a:rPr lang="el-GR" b="1" dirty="0" err="1" smtClean="0">
                <a:solidFill>
                  <a:schemeClr val="tx1">
                    <a:lumMod val="50000"/>
                  </a:schemeClr>
                </a:solidFill>
              </a:rPr>
              <a:t>ανακεφαλαιοποίησης</a:t>
            </a:r>
            <a:r>
              <a:rPr lang="el-GR" b="1" dirty="0" smtClean="0">
                <a:solidFill>
                  <a:schemeClr val="tx1">
                    <a:lumMod val="50000"/>
                  </a:schemeClr>
                </a:solidFill>
              </a:rPr>
              <a:t> των μη </a:t>
            </a:r>
            <a:r>
              <a:rPr lang="el-GR" b="1" dirty="0" err="1" smtClean="0">
                <a:solidFill>
                  <a:schemeClr val="tx1">
                    <a:lumMod val="50000"/>
                  </a:schemeClr>
                </a:solidFill>
              </a:rPr>
              <a:t>συστημικών</a:t>
            </a:r>
            <a:r>
              <a:rPr lang="el-GR" b="1" dirty="0" smtClean="0">
                <a:solidFill>
                  <a:schemeClr val="tx1">
                    <a:lumMod val="50000"/>
                  </a:schemeClr>
                </a:solidFill>
              </a:rPr>
              <a:t> τραπεζών με αναπτυξιακά χαρακτηριστικά</a:t>
            </a:r>
            <a:r>
              <a:rPr lang="el-GR" dirty="0" smtClean="0">
                <a:solidFill>
                  <a:schemeClr val="tx1">
                    <a:lumMod val="50000"/>
                  </a:schemeClr>
                </a:solidFill>
              </a:rPr>
              <a:t>, τόσο για την χρηματοπιστωτική σταθερότητα και τη μείωση της υψηλής συγκέντρωσης του κλάδου, όσο και για την δημιουργία ενός εργαλείου αναπτυξιακής τραπεζικής πολιτικής με περιφερειακά χαρακτηριστικά, διατηρώντας παράλληλα και αξιοποιώντας μέρος από τα κεφαλαιακά αποθέματα για την ανακεφαλαιοποίηση του τραπεζικού συστήματος. </a:t>
            </a: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u="sng" dirty="0" smtClean="0">
                <a:solidFill>
                  <a:schemeClr val="tx1">
                    <a:lumMod val="50000"/>
                  </a:schemeClr>
                </a:solidFill>
                <a:effectLst>
                  <a:outerShdw blurRad="50800" dist="38100" algn="tr" rotWithShape="0">
                    <a:prstClr val="black">
                      <a:alpha val="40000"/>
                    </a:prstClr>
                  </a:outerShdw>
                </a:effectLst>
              </a:rPr>
              <a:t>Η ΟΤΟΕ πιστεύει ότι η σταθερότητα και η ενίσχυση της </a:t>
            </a:r>
            <a:r>
              <a:rPr lang="el-GR" u="sng" dirty="0" err="1" smtClean="0">
                <a:solidFill>
                  <a:schemeClr val="tx1">
                    <a:lumMod val="50000"/>
                  </a:schemeClr>
                </a:solidFill>
                <a:effectLst>
                  <a:outerShdw blurRad="50800" dist="38100" algn="tr" rotWithShape="0">
                    <a:prstClr val="black">
                      <a:alpha val="40000"/>
                    </a:prstClr>
                  </a:outerShdw>
                </a:effectLst>
              </a:rPr>
              <a:t>τραπεζοκεντρικής</a:t>
            </a:r>
            <a:r>
              <a:rPr lang="el-GR" u="sng" dirty="0" smtClean="0">
                <a:solidFill>
                  <a:schemeClr val="tx1">
                    <a:lumMod val="50000"/>
                  </a:schemeClr>
                </a:solidFill>
                <a:effectLst>
                  <a:outerShdw blurRad="50800" dist="38100" algn="tr" rotWithShape="0">
                    <a:prstClr val="black">
                      <a:alpha val="40000"/>
                    </a:prstClr>
                  </a:outerShdw>
                </a:effectLst>
              </a:rPr>
              <a:t> δομής του ελληνικού χ/π </a:t>
            </a:r>
            <a:r>
              <a:rPr lang="el-GR" u="sng" dirty="0" err="1" smtClean="0">
                <a:solidFill>
                  <a:schemeClr val="tx1">
                    <a:lumMod val="50000"/>
                  </a:schemeClr>
                </a:solidFill>
                <a:effectLst>
                  <a:outerShdw blurRad="50800" dist="38100" algn="tr" rotWithShape="0">
                    <a:prstClr val="black">
                      <a:alpha val="40000"/>
                    </a:prstClr>
                  </a:outerShdw>
                </a:effectLst>
              </a:rPr>
              <a:t>σύστηματος</a:t>
            </a:r>
            <a:r>
              <a:rPr lang="el-GR" u="sng" dirty="0" smtClean="0">
                <a:solidFill>
                  <a:schemeClr val="tx1">
                    <a:lumMod val="50000"/>
                  </a:schemeClr>
                </a:solidFill>
                <a:effectLst>
                  <a:outerShdw blurRad="50800" dist="38100" algn="tr" rotWithShape="0">
                    <a:prstClr val="black">
                      <a:alpha val="40000"/>
                    </a:prstClr>
                  </a:outerShdw>
                </a:effectLst>
              </a:rPr>
              <a:t> πρέπει να στηρίζεται στους παρακάτω πυλώνες:</a:t>
            </a:r>
          </a:p>
          <a:p>
            <a:endParaRPr lang="el-GR" dirty="0"/>
          </a:p>
        </p:txBody>
      </p:sp>
      <p:sp>
        <p:nvSpPr>
          <p:cNvPr id="4" name="3 - Θέση αριθμού διαφάνειας"/>
          <p:cNvSpPr>
            <a:spLocks noGrp="1"/>
          </p:cNvSpPr>
          <p:nvPr>
            <p:ph type="sldNum" sz="quarter" idx="10"/>
          </p:nvPr>
        </p:nvSpPr>
        <p:spPr/>
        <p:txBody>
          <a:bodyPr/>
          <a:lstStyle/>
          <a:p>
            <a:fld id="{1291E4E6-6B21-4BC5-B17D-465F4303C604}"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7" name="6 - Ορθογώνιο"/>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 Ορθογώνιο"/>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Τίτλος"/>
          <p:cNvSpPr>
            <a:spLocks noGrp="1"/>
          </p:cNvSpPr>
          <p:nvPr>
            <p:ph type="ctrTitle"/>
          </p:nvPr>
        </p:nvSpPr>
        <p:spPr>
          <a:xfrm>
            <a:off x="2362200" y="4038600"/>
            <a:ext cx="6477000" cy="1828800"/>
          </a:xfrm>
        </p:spPr>
        <p:txBody>
          <a:bodyPr anchor="b"/>
          <a:lstStyle>
            <a:lvl1pPr>
              <a:defRPr cap="all" baseline="0"/>
            </a:lvl1pPr>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28" name="27 - Θέση ημερομηνίας"/>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2F5AE5C-85A3-4485-90AA-A56433F1F182}" type="datetimeFigureOut">
              <a:rPr lang="el-GR" smtClean="0"/>
              <a:pPr/>
              <a:t>16/6/2015</a:t>
            </a:fld>
            <a:endParaRPr lang="el-GR"/>
          </a:p>
        </p:txBody>
      </p:sp>
      <p:sp>
        <p:nvSpPr>
          <p:cNvPr id="17" name="16 - Θέση υποσέλιδου"/>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l-GR"/>
          </a:p>
        </p:txBody>
      </p:sp>
      <p:sp>
        <p:nvSpPr>
          <p:cNvPr id="29" name="28 - Θέση αριθμού διαφάνειας"/>
          <p:cNvSpPr>
            <a:spLocks noGrp="1"/>
          </p:cNvSpPr>
          <p:nvPr>
            <p:ph type="sldNum" sz="quarter" idx="12"/>
          </p:nvPr>
        </p:nvSpPr>
        <p:spPr>
          <a:xfrm>
            <a:off x="8001000" y="228600"/>
            <a:ext cx="838200" cy="381000"/>
          </a:xfrm>
        </p:spPr>
        <p:txBody>
          <a:bodyPr/>
          <a:lstStyle>
            <a:lvl1pPr>
              <a:defRPr>
                <a:solidFill>
                  <a:schemeClr val="tx2"/>
                </a:solidFill>
              </a:defRPr>
            </a:lvl1pPr>
          </a:lstStyle>
          <a:p>
            <a:fld id="{FDBD5260-43B9-417D-BC02-D9BCCFF45130}"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32F5AE5C-85A3-4485-90AA-A56433F1F182}" type="datetimeFigureOut">
              <a:rPr lang="el-GR" smtClean="0"/>
              <a:pPr/>
              <a:t>16/6/2015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FDBD5260-43B9-417D-BC02-D9BCCFF4513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1"/>
      </p:bgRef>
    </p:bg>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53200" y="609600"/>
            <a:ext cx="2057400" cy="55165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a:xfrm>
            <a:off x="6553200" y="6248402"/>
            <a:ext cx="2209800" cy="365125"/>
          </a:xfrm>
        </p:spPr>
        <p:txBody>
          <a:bodyPr/>
          <a:lstStyle/>
          <a:p>
            <a:fld id="{32F5AE5C-85A3-4485-90AA-A56433F1F182}" type="datetimeFigureOut">
              <a:rPr lang="el-GR" smtClean="0"/>
              <a:pPr/>
              <a:t>16/6/2015</a:t>
            </a:fld>
            <a:endParaRPr lang="el-GR"/>
          </a:p>
        </p:txBody>
      </p:sp>
      <p:sp>
        <p:nvSpPr>
          <p:cNvPr id="5" name="4 - Θέση υποσέλιδου"/>
          <p:cNvSpPr>
            <a:spLocks noGrp="1"/>
          </p:cNvSpPr>
          <p:nvPr>
            <p:ph type="ftr" sz="quarter" idx="11"/>
          </p:nvPr>
        </p:nvSpPr>
        <p:spPr>
          <a:xfrm>
            <a:off x="457201" y="6248207"/>
            <a:ext cx="5573483" cy="365125"/>
          </a:xfrm>
        </p:spPr>
        <p:txBody>
          <a:bodyPr/>
          <a:lstStyle/>
          <a:p>
            <a:endParaRPr lang="el-GR"/>
          </a:p>
        </p:txBody>
      </p:sp>
      <p:sp>
        <p:nvSpPr>
          <p:cNvPr id="7" name="6 - Ορθογώνιο"/>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7 - Ορθογώνιο"/>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8 - Ορθογώνιο"/>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5 - Θέση αριθμού διαφάνειας"/>
          <p:cNvSpPr>
            <a:spLocks noGrp="1"/>
          </p:cNvSpPr>
          <p:nvPr>
            <p:ph type="sldNum" sz="quarter" idx="12"/>
          </p:nvPr>
        </p:nvSpPr>
        <p:spPr>
          <a:xfrm rot="5400000">
            <a:off x="5989638" y="144462"/>
            <a:ext cx="533400" cy="244476"/>
          </a:xfrm>
        </p:spPr>
        <p:txBody>
          <a:bodyPr/>
          <a:lstStyle/>
          <a:p>
            <a:fld id="{FDBD5260-43B9-417D-BC02-D9BCCFF45130}"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kumimoji="0" lang="el-GR" smtClean="0"/>
              <a:t>Kλικ για επεξεργασία του τίτλου</a:t>
            </a:r>
            <a:endParaRPr kumimoji="0" lang="en-US"/>
          </a:p>
        </p:txBody>
      </p:sp>
      <p:sp>
        <p:nvSpPr>
          <p:cNvPr id="4" name="3 - Θέση ημερομηνίας"/>
          <p:cNvSpPr>
            <a:spLocks noGrp="1"/>
          </p:cNvSpPr>
          <p:nvPr>
            <p:ph type="dt" sz="half" idx="10"/>
          </p:nvPr>
        </p:nvSpPr>
        <p:spPr/>
        <p:txBody>
          <a:bodyPr/>
          <a:lstStyle/>
          <a:p>
            <a:fld id="{32F5AE5C-85A3-4485-90AA-A56433F1F182}" type="datetimeFigureOut">
              <a:rPr lang="el-GR" smtClean="0"/>
              <a:pPr/>
              <a:t>16/6/2015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lvl1pPr>
              <a:defRPr>
                <a:solidFill>
                  <a:srgbClr val="FFFFFF"/>
                </a:solidFill>
              </a:defRPr>
            </a:lvl1pPr>
          </a:lstStyle>
          <a:p>
            <a:fld id="{FDBD5260-43B9-417D-BC02-D9BCCFF45130}" type="slidenum">
              <a:rPr lang="el-GR" smtClean="0"/>
              <a:pPr/>
              <a:t>‹#›</a:t>
            </a:fld>
            <a:endParaRPr lang="el-GR"/>
          </a:p>
        </p:txBody>
      </p:sp>
      <p:sp>
        <p:nvSpPr>
          <p:cNvPr id="8" name="7 - Θέση περιεχομένου"/>
          <p:cNvSpPr>
            <a:spLocks noGrp="1"/>
          </p:cNvSpPr>
          <p:nvPr>
            <p:ph sz="quarter" idx="1"/>
          </p:nvPr>
        </p:nvSpPr>
        <p:spPr>
          <a:xfrm>
            <a:off x="612648" y="1600200"/>
            <a:ext cx="8153400" cy="44958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1"/>
      </p:bgRef>
    </p:bg>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7" name="6 - Ορθογώνιο"/>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l-GR" smtClean="0"/>
              <a:t>Kλικ για επεξεργασία του τίτλου</a:t>
            </a:r>
            <a:endParaRPr kumimoji="0" lang="en-US"/>
          </a:p>
        </p:txBody>
      </p:sp>
      <p:sp>
        <p:nvSpPr>
          <p:cNvPr id="12" name="11 - Θέση ημερομηνίας"/>
          <p:cNvSpPr>
            <a:spLocks noGrp="1"/>
          </p:cNvSpPr>
          <p:nvPr>
            <p:ph type="dt" sz="half" idx="10"/>
          </p:nvPr>
        </p:nvSpPr>
        <p:spPr/>
        <p:txBody>
          <a:bodyPr/>
          <a:lstStyle/>
          <a:p>
            <a:fld id="{32F5AE5C-85A3-4485-90AA-A56433F1F182}" type="datetimeFigureOut">
              <a:rPr lang="el-GR" smtClean="0"/>
              <a:pPr/>
              <a:t>16/6/2015</a:t>
            </a:fld>
            <a:endParaRPr lang="el-GR"/>
          </a:p>
        </p:txBody>
      </p:sp>
      <p:sp>
        <p:nvSpPr>
          <p:cNvPr id="13" name="12 - Θέση αριθμού διαφάνειας"/>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DBD5260-43B9-417D-BC02-D9BCCFF45130}" type="slidenum">
              <a:rPr lang="el-GR" smtClean="0"/>
              <a:pPr/>
              <a:t>‹#›</a:t>
            </a:fld>
            <a:endParaRPr lang="el-GR"/>
          </a:p>
        </p:txBody>
      </p:sp>
      <p:sp>
        <p:nvSpPr>
          <p:cNvPr id="14" name="13 - Θέση υποσέλιδου"/>
          <p:cNvSpPr>
            <a:spLocks noGrp="1"/>
          </p:cNvSpPr>
          <p:nvPr>
            <p:ph type="ftr" sz="quarter" idx="12"/>
          </p:nvPr>
        </p:nvSpPr>
        <p:spPr/>
        <p:txBody>
          <a:bodyPr/>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9" name="8 - Θέση περιεχομένου"/>
          <p:cNvSpPr>
            <a:spLocks noGrp="1"/>
          </p:cNvSpPr>
          <p:nvPr>
            <p:ph sz="quarter" idx="1"/>
          </p:nvPr>
        </p:nvSpPr>
        <p:spPr>
          <a:xfrm>
            <a:off x="609600" y="1589567"/>
            <a:ext cx="38862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1" name="10 - Θέση περιεχομένου"/>
          <p:cNvSpPr>
            <a:spLocks noGrp="1"/>
          </p:cNvSpPr>
          <p:nvPr>
            <p:ph sz="quarter" idx="2"/>
          </p:nvPr>
        </p:nvSpPr>
        <p:spPr>
          <a:xfrm>
            <a:off x="4844901" y="1589567"/>
            <a:ext cx="3886200" cy="45720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8" name="7 - Θέση ημερομηνίας"/>
          <p:cNvSpPr>
            <a:spLocks noGrp="1"/>
          </p:cNvSpPr>
          <p:nvPr>
            <p:ph type="dt" sz="half" idx="15"/>
          </p:nvPr>
        </p:nvSpPr>
        <p:spPr/>
        <p:txBody>
          <a:bodyPr rtlCol="0"/>
          <a:lstStyle/>
          <a:p>
            <a:fld id="{32F5AE5C-85A3-4485-90AA-A56433F1F182}" type="datetimeFigureOut">
              <a:rPr lang="el-GR" smtClean="0"/>
              <a:pPr/>
              <a:t>16/6/2015</a:t>
            </a:fld>
            <a:endParaRPr lang="el-GR"/>
          </a:p>
        </p:txBody>
      </p:sp>
      <p:sp>
        <p:nvSpPr>
          <p:cNvPr id="10" name="9 - Θέση αριθμού διαφάνειας"/>
          <p:cNvSpPr>
            <a:spLocks noGrp="1"/>
          </p:cNvSpPr>
          <p:nvPr>
            <p:ph type="sldNum" sz="quarter" idx="16"/>
          </p:nvPr>
        </p:nvSpPr>
        <p:spPr/>
        <p:txBody>
          <a:bodyPr rtlCol="0"/>
          <a:lstStyle/>
          <a:p>
            <a:fld id="{FDBD5260-43B9-417D-BC02-D9BCCFF45130}" type="slidenum">
              <a:rPr lang="el-GR" smtClean="0"/>
              <a:pPr/>
              <a:t>‹#›</a:t>
            </a:fld>
            <a:endParaRPr lang="el-GR"/>
          </a:p>
        </p:txBody>
      </p:sp>
      <p:sp>
        <p:nvSpPr>
          <p:cNvPr id="12" name="11 - Θέση υποσέλιδου"/>
          <p:cNvSpPr>
            <a:spLocks noGrp="1"/>
          </p:cNvSpPr>
          <p:nvPr>
            <p:ph type="ftr" sz="quarter" idx="17"/>
          </p:nvPr>
        </p:nvSpPr>
        <p:spPr/>
        <p:txBody>
          <a:bodyPr rtlCol="0"/>
          <a:lstStyle/>
          <a:p>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nchor="ctr"/>
          <a:lstStyle>
            <a:lvl1pPr>
              <a:defRPr/>
            </a:lvl1pPr>
          </a:lstStyle>
          <a:p>
            <a:r>
              <a:rPr kumimoji="0" lang="el-GR" smtClean="0"/>
              <a:t>Kλικ για επεξεργασία του τίτλου</a:t>
            </a:r>
            <a:endParaRPr kumimoji="0" lang="en-US"/>
          </a:p>
        </p:txBody>
      </p:sp>
      <p:sp>
        <p:nvSpPr>
          <p:cNvPr id="11" name="10 - Θέση περιεχομένου"/>
          <p:cNvSpPr>
            <a:spLocks noGrp="1"/>
          </p:cNvSpPr>
          <p:nvPr>
            <p:ph sz="quarter" idx="2"/>
          </p:nvPr>
        </p:nvSpPr>
        <p:spPr>
          <a:xfrm>
            <a:off x="609600" y="2438400"/>
            <a:ext cx="3886200" cy="35814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quarter" idx="4"/>
          </p:nvPr>
        </p:nvSpPr>
        <p:spPr>
          <a:xfrm>
            <a:off x="4800600" y="2438400"/>
            <a:ext cx="3886200" cy="35814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9 - Θέση ημερομηνίας"/>
          <p:cNvSpPr>
            <a:spLocks noGrp="1"/>
          </p:cNvSpPr>
          <p:nvPr>
            <p:ph type="dt" sz="half" idx="15"/>
          </p:nvPr>
        </p:nvSpPr>
        <p:spPr/>
        <p:txBody>
          <a:bodyPr rtlCol="0"/>
          <a:lstStyle/>
          <a:p>
            <a:fld id="{32F5AE5C-85A3-4485-90AA-A56433F1F182}" type="datetimeFigureOut">
              <a:rPr lang="el-GR" smtClean="0"/>
              <a:pPr/>
              <a:t>16/6/2015</a:t>
            </a:fld>
            <a:endParaRPr lang="el-GR"/>
          </a:p>
        </p:txBody>
      </p:sp>
      <p:sp>
        <p:nvSpPr>
          <p:cNvPr id="12" name="11 - Θέση αριθμού διαφάνειας"/>
          <p:cNvSpPr>
            <a:spLocks noGrp="1"/>
          </p:cNvSpPr>
          <p:nvPr>
            <p:ph type="sldNum" sz="quarter" idx="16"/>
          </p:nvPr>
        </p:nvSpPr>
        <p:spPr/>
        <p:txBody>
          <a:bodyPr rtlCol="0"/>
          <a:lstStyle/>
          <a:p>
            <a:fld id="{FDBD5260-43B9-417D-BC02-D9BCCFF45130}" type="slidenum">
              <a:rPr lang="el-GR" smtClean="0"/>
              <a:pPr/>
              <a:t>‹#›</a:t>
            </a:fld>
            <a:endParaRPr lang="el-GR"/>
          </a:p>
        </p:txBody>
      </p:sp>
      <p:sp>
        <p:nvSpPr>
          <p:cNvPr id="14" name="13 - Θέση υποσέλιδου"/>
          <p:cNvSpPr>
            <a:spLocks noGrp="1"/>
          </p:cNvSpPr>
          <p:nvPr>
            <p:ph type="ftr" sz="quarter" idx="17"/>
          </p:nvPr>
        </p:nvSpPr>
        <p:spPr/>
        <p:txBody>
          <a:bodyPr rtlCol="0"/>
          <a:lstStyle/>
          <a:p>
            <a:endParaRPr lang="el-GR"/>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l-GR" smtClean="0"/>
              <a:t>Kλικ για επεξεργασία των στυλ του υποδείγματος</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32F5AE5C-85A3-4485-90AA-A56433F1F182}" type="datetimeFigureOut">
              <a:rPr lang="el-GR" smtClean="0"/>
              <a:pPr/>
              <a:t>16/6/2015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lvl1pPr>
              <a:defRPr>
                <a:solidFill>
                  <a:srgbClr val="FFFFFF"/>
                </a:solidFill>
              </a:defRPr>
            </a:lvl1pPr>
          </a:lstStyle>
          <a:p>
            <a:fld id="{FDBD5260-43B9-417D-BC02-D9BCCFF4513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32F5AE5C-85A3-4485-90AA-A56433F1F182}" type="datetimeFigureOut">
              <a:rPr lang="el-GR" smtClean="0"/>
              <a:pPr/>
              <a:t>16/6/2015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a:xfrm>
            <a:off x="0" y="6248400"/>
            <a:ext cx="533400" cy="381000"/>
          </a:xfrm>
        </p:spPr>
        <p:txBody>
          <a:bodyPr/>
          <a:lstStyle>
            <a:lvl1pPr>
              <a:defRPr>
                <a:solidFill>
                  <a:schemeClr val="tx2"/>
                </a:solidFill>
              </a:defRPr>
            </a:lvl1pPr>
          </a:lstStyle>
          <a:p>
            <a:fld id="{FDBD5260-43B9-417D-BC02-D9BCCFF4513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nchor="ctr"/>
          <a:lstStyle>
            <a:lvl1pPr algn="l">
              <a:buNone/>
              <a:defRPr sz="4400" b="0"/>
            </a:lvl1pPr>
          </a:lstStyle>
          <a:p>
            <a:r>
              <a:rPr kumimoji="0" lang="el-GR" smtClean="0"/>
              <a:t>Kλικ για επεξεργασία του τίτλου</a:t>
            </a:r>
            <a:endParaRPr kumimoji="0" lang="en-US"/>
          </a:p>
        </p:txBody>
      </p:sp>
      <p:sp>
        <p:nvSpPr>
          <p:cNvPr id="5" name="4 - Θέση ημερομηνίας"/>
          <p:cNvSpPr>
            <a:spLocks noGrp="1"/>
          </p:cNvSpPr>
          <p:nvPr>
            <p:ph type="dt" sz="half" idx="10"/>
          </p:nvPr>
        </p:nvSpPr>
        <p:spPr/>
        <p:txBody>
          <a:bodyPr/>
          <a:lstStyle/>
          <a:p>
            <a:fld id="{32F5AE5C-85A3-4485-90AA-A56433F1F182}" type="datetimeFigureOut">
              <a:rPr lang="el-GR" smtClean="0"/>
              <a:pPr/>
              <a:t>16/6/2015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lvl1pPr>
              <a:defRPr>
                <a:solidFill>
                  <a:srgbClr val="FFFFFF"/>
                </a:solidFill>
              </a:defRPr>
            </a:lvl1pPr>
          </a:lstStyle>
          <a:p>
            <a:fld id="{FDBD5260-43B9-417D-BC02-D9BCCFF45130}" type="slidenum">
              <a:rPr lang="el-GR" smtClean="0"/>
              <a:pPr/>
              <a:t>‹#›</a:t>
            </a:fld>
            <a:endParaRPr lang="el-GR"/>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Ref idx="1003">
        <a:schemeClr val="bg2"/>
      </p:bgRef>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l-GR" smtClean="0"/>
              <a:t>Kλικ για επεξεργασία των στυλ του υποδείγματος</a:t>
            </a:r>
          </a:p>
        </p:txBody>
      </p:sp>
      <p:sp>
        <p:nvSpPr>
          <p:cNvPr id="8" name="7 - Ορθογώνιο"/>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 Ορθογώνιο"/>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 Τίτλος"/>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l-GR" smtClean="0"/>
              <a:t>Kλικ για επεξεργασία του τίτλου</a:t>
            </a:r>
            <a:endParaRPr kumimoji="0" lang="en-US"/>
          </a:p>
        </p:txBody>
      </p:sp>
      <p:sp>
        <p:nvSpPr>
          <p:cNvPr id="11" name="10 - Ορθογώνιο"/>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 Θέση ημερομηνίας"/>
          <p:cNvSpPr>
            <a:spLocks noGrp="1"/>
          </p:cNvSpPr>
          <p:nvPr>
            <p:ph type="dt" sz="half" idx="10"/>
          </p:nvPr>
        </p:nvSpPr>
        <p:spPr>
          <a:xfrm>
            <a:off x="6248400" y="6248400"/>
            <a:ext cx="2667000" cy="365125"/>
          </a:xfrm>
        </p:spPr>
        <p:txBody>
          <a:bodyPr rtlCol="0"/>
          <a:lstStyle/>
          <a:p>
            <a:fld id="{32F5AE5C-85A3-4485-90AA-A56433F1F182}" type="datetimeFigureOut">
              <a:rPr lang="el-GR" smtClean="0"/>
              <a:pPr/>
              <a:t>16/6/2015</a:t>
            </a:fld>
            <a:endParaRPr lang="el-GR"/>
          </a:p>
        </p:txBody>
      </p:sp>
      <p:sp>
        <p:nvSpPr>
          <p:cNvPr id="13" name="12 - Θέση αριθμού διαφάνειας"/>
          <p:cNvSpPr>
            <a:spLocks noGrp="1"/>
          </p:cNvSpPr>
          <p:nvPr>
            <p:ph type="sldNum" sz="quarter" idx="11"/>
          </p:nvPr>
        </p:nvSpPr>
        <p:spPr>
          <a:xfrm>
            <a:off x="0" y="4667249"/>
            <a:ext cx="1447800" cy="663578"/>
          </a:xfrm>
        </p:spPr>
        <p:txBody>
          <a:bodyPr rtlCol="0"/>
          <a:lstStyle>
            <a:lvl1pPr>
              <a:defRPr sz="2800"/>
            </a:lvl1pPr>
          </a:lstStyle>
          <a:p>
            <a:fld id="{FDBD5260-43B9-417D-BC02-D9BCCFF45130}" type="slidenum">
              <a:rPr lang="el-GR" smtClean="0"/>
              <a:pPr/>
              <a:t>‹#›</a:t>
            </a:fld>
            <a:endParaRPr lang="el-GR"/>
          </a:p>
        </p:txBody>
      </p:sp>
      <p:sp>
        <p:nvSpPr>
          <p:cNvPr id="14" name="13 - Θέση υποσέλιδου"/>
          <p:cNvSpPr>
            <a:spLocks noGrp="1"/>
          </p:cNvSpPr>
          <p:nvPr>
            <p:ph type="ftr" sz="quarter" idx="12"/>
          </p:nvPr>
        </p:nvSpPr>
        <p:spPr>
          <a:xfrm>
            <a:off x="1600200" y="6248206"/>
            <a:ext cx="4572000" cy="365125"/>
          </a:xfrm>
        </p:spPr>
        <p:txBody>
          <a:bodyPr rtlCol="0"/>
          <a:lstStyle/>
          <a:p>
            <a:endParaRPr lang="el-GR"/>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609600" y="228600"/>
            <a:ext cx="8153400" cy="9906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2F5AE5C-85A3-4485-90AA-A56433F1F182}" type="datetimeFigureOut">
              <a:rPr lang="el-GR" smtClean="0"/>
              <a:pPr/>
              <a:t>16/6/2015</a:t>
            </a:fld>
            <a:endParaRPr lang="el-GR"/>
          </a:p>
        </p:txBody>
      </p:sp>
      <p:sp>
        <p:nvSpPr>
          <p:cNvPr id="3" name="2 - Θέση υποσέλιδου"/>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l-GR"/>
          </a:p>
        </p:txBody>
      </p:sp>
      <p:sp>
        <p:nvSpPr>
          <p:cNvPr id="7" name="6 - Ορθογώνιο"/>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 Ορθογώνιο"/>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 Ορθογώνιο"/>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22 - Θέση αριθμού διαφάνειας"/>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DBD5260-43B9-417D-BC02-D9BCCFF4513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5" name="4 - Εικόνα" descr="agency-growth-finance.png"/>
          <p:cNvPicPr>
            <a:picLocks noChangeAspect="1"/>
          </p:cNvPicPr>
          <p:nvPr/>
        </p:nvPicPr>
        <p:blipFill>
          <a:blip r:embed="rId3" cstate="print"/>
          <a:stretch>
            <a:fillRect/>
          </a:stretch>
        </p:blipFill>
        <p:spPr>
          <a:xfrm>
            <a:off x="-17350" y="0"/>
            <a:ext cx="9161349" cy="3214687"/>
          </a:xfrm>
          <a:prstGeom prst="rect">
            <a:avLst/>
          </a:prstGeom>
        </p:spPr>
      </p:pic>
      <p:sp>
        <p:nvSpPr>
          <p:cNvPr id="3" name="2 - Υπότιτλος"/>
          <p:cNvSpPr>
            <a:spLocks noGrp="1"/>
          </p:cNvSpPr>
          <p:nvPr>
            <p:ph type="subTitle" idx="1"/>
          </p:nvPr>
        </p:nvSpPr>
        <p:spPr>
          <a:xfrm>
            <a:off x="6551712" y="6381328"/>
            <a:ext cx="2592288" cy="476672"/>
          </a:xfrm>
        </p:spPr>
        <p:txBody>
          <a:bodyPr>
            <a:noAutofit/>
          </a:bodyPr>
          <a:lstStyle/>
          <a:p>
            <a:pPr algn="ctr"/>
            <a:r>
              <a:rPr lang="el-GR" sz="1400" dirty="0" smtClean="0"/>
              <a:t>Ο.Τ.Ο.Ε. – Ημερίδα 18-06-2015</a:t>
            </a:r>
            <a:endParaRPr lang="el-GR" sz="1400" dirty="0"/>
          </a:p>
        </p:txBody>
      </p:sp>
      <p:sp>
        <p:nvSpPr>
          <p:cNvPr id="6" name="5 - Ορθογώνιο"/>
          <p:cNvSpPr/>
          <p:nvPr/>
        </p:nvSpPr>
        <p:spPr>
          <a:xfrm>
            <a:off x="857224" y="3429000"/>
            <a:ext cx="7215238" cy="2062103"/>
          </a:xfrm>
          <a:prstGeom prst="rect">
            <a:avLst/>
          </a:prstGeom>
          <a:solidFill>
            <a:schemeClr val="tx1">
              <a:lumMod val="85000"/>
              <a:alpha val="8000"/>
            </a:schemeClr>
          </a:solidFill>
          <a:effectLst>
            <a:outerShdw blurRad="50800" dist="38100" dir="5400000" algn="t" rotWithShape="0">
              <a:prstClr val="black">
                <a:alpha val="40000"/>
              </a:prstClr>
            </a:outerShdw>
            <a:softEdge rad="127000"/>
          </a:effectLst>
        </p:spPr>
        <p:txBody>
          <a:bodyPr wrap="square">
            <a:spAutoFit/>
          </a:bodyPr>
          <a:lstStyle/>
          <a:p>
            <a:pPr lvl="0" algn="ctr"/>
            <a:r>
              <a:rPr lang="el-GR" sz="3200" dirty="0" smtClean="0">
                <a:ln>
                  <a:solidFill>
                    <a:schemeClr val="bg2">
                      <a:lumMod val="75000"/>
                    </a:schemeClr>
                  </a:solidFill>
                </a:ln>
                <a:solidFill>
                  <a:srgbClr val="002060"/>
                </a:solidFill>
                <a:latin typeface="Franklin Gothic Heavy" pitchFamily="34" charset="0"/>
              </a:rPr>
              <a:t>Το τραπεζικό σύστημα στην Ελλάδα και οι προτάσεις  της ΟΤΟΕ για το ρόλο του και τη συμβολή του στην οικονομική ανάπτυξη</a:t>
            </a:r>
            <a:endParaRPr lang="el-GR" sz="3200" dirty="0">
              <a:ln>
                <a:solidFill>
                  <a:schemeClr val="bg2">
                    <a:lumMod val="75000"/>
                  </a:schemeClr>
                </a:solidFill>
              </a:ln>
              <a:solidFill>
                <a:srgbClr val="002060"/>
              </a:solidFill>
              <a:latin typeface="Franklin Gothic Heavy"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r>
              <a:rPr lang="el-GR" sz="2400" b="1" dirty="0" smtClean="0">
                <a:solidFill>
                  <a:schemeClr val="accent3"/>
                </a:solidFill>
              </a:rPr>
              <a:t>4. ΓΙΑ ΜΙΑ ΝΕΑ ΑΝΑΠΤΥΞΙΑΚΗ ΣΥΜΦΩΝΙΑ ΑΛΛΑΓΗΣ ΤΟΥ ΠΑΡΑΓΩΓΙΚΟΥ ΣΥΣΤΗΜΑΤΟΣ ΤΗΣ ΕΛΛΗΝΙΚΗΣ ΟΙΚΟΝΟΜΙΑΣ</a:t>
            </a:r>
            <a:endParaRPr lang="el-GR" sz="2400" dirty="0">
              <a:solidFill>
                <a:schemeClr val="accent3"/>
              </a:solidFill>
            </a:endParaRPr>
          </a:p>
        </p:txBody>
      </p:sp>
      <p:graphicFrame>
        <p:nvGraphicFramePr>
          <p:cNvPr id="4" name="3 - Διάγραμμα"/>
          <p:cNvGraphicFramePr/>
          <p:nvPr/>
        </p:nvGraphicFramePr>
        <p:xfrm>
          <a:off x="642910" y="1785926"/>
          <a:ext cx="8072494" cy="457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graphicEl>
                                              <a:dgm id="{8B73CFFA-1FC9-45B4-9E65-01327E78A205}"/>
                                            </p:graphicEl>
                                          </p:spTgt>
                                        </p:tgtEl>
                                        <p:attrNameLst>
                                          <p:attrName>style.visibility</p:attrName>
                                        </p:attrNameLst>
                                      </p:cBhvr>
                                      <p:to>
                                        <p:strVal val="visible"/>
                                      </p:to>
                                    </p:set>
                                    <p:anim calcmode="lin" valueType="num">
                                      <p:cBhvr additive="base">
                                        <p:cTn id="7" dur="500" fill="hold"/>
                                        <p:tgtEl>
                                          <p:spTgt spid="4">
                                            <p:graphicEl>
                                              <a:dgm id="{8B73CFFA-1FC9-45B4-9E65-01327E78A205}"/>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graphicEl>
                                              <a:dgm id="{8B73CFFA-1FC9-45B4-9E65-01327E78A205}"/>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graphicEl>
                                              <a:dgm id="{E23D5190-D519-4966-92AC-9FE0A562E73B}"/>
                                            </p:graphicEl>
                                          </p:spTgt>
                                        </p:tgtEl>
                                        <p:attrNameLst>
                                          <p:attrName>style.visibility</p:attrName>
                                        </p:attrNameLst>
                                      </p:cBhvr>
                                      <p:to>
                                        <p:strVal val="visible"/>
                                      </p:to>
                                    </p:set>
                                    <p:anim calcmode="lin" valueType="num">
                                      <p:cBhvr additive="base">
                                        <p:cTn id="13" dur="500" fill="hold"/>
                                        <p:tgtEl>
                                          <p:spTgt spid="4">
                                            <p:graphicEl>
                                              <a:dgm id="{E23D5190-D519-4966-92AC-9FE0A562E73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graphicEl>
                                              <a:dgm id="{E23D5190-D519-4966-92AC-9FE0A562E73B}"/>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graphicEl>
                                              <a:dgm id="{DE8BEDB6-3D2A-4DBD-81CF-F21B4575B970}"/>
                                            </p:graphicEl>
                                          </p:spTgt>
                                        </p:tgtEl>
                                        <p:attrNameLst>
                                          <p:attrName>style.visibility</p:attrName>
                                        </p:attrNameLst>
                                      </p:cBhvr>
                                      <p:to>
                                        <p:strVal val="visible"/>
                                      </p:to>
                                    </p:set>
                                    <p:anim calcmode="lin" valueType="num">
                                      <p:cBhvr additive="base">
                                        <p:cTn id="19" dur="500" fill="hold"/>
                                        <p:tgtEl>
                                          <p:spTgt spid="4">
                                            <p:graphicEl>
                                              <a:dgm id="{DE8BEDB6-3D2A-4DBD-81CF-F21B4575B97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graphicEl>
                                              <a:dgm id="{DE8BEDB6-3D2A-4DBD-81CF-F21B4575B97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rmAutofit/>
          </a:bodyPr>
          <a:lstStyle/>
          <a:p>
            <a:r>
              <a:rPr lang="el-GR" sz="2400" b="1" dirty="0" smtClean="0">
                <a:solidFill>
                  <a:schemeClr val="accent3"/>
                </a:solidFill>
              </a:rPr>
              <a:t>4α. ΓΙΑ ΜΙΑ ΝΕΑ ΑΝΑΠΤΥΞΙΑΚΗ ΣΥΜΦΩΝΙΑ ΑΛΛΑΓΗΣ ΤΟΥ ΠΑΡΑΓΩΓΙΚΟΥ ΣΥΣΤΗΜΑΤΟΣ ΤΗΣ ΕΛΛΗΝΙΚΗΣ ΟΙΚΟΝΟΜΙΑΣ</a:t>
            </a:r>
            <a:endParaRPr lang="el-GR" sz="2400" dirty="0">
              <a:solidFill>
                <a:schemeClr val="accent3"/>
              </a:solidFill>
            </a:endParaRPr>
          </a:p>
        </p:txBody>
      </p:sp>
      <p:graphicFrame>
        <p:nvGraphicFramePr>
          <p:cNvPr id="4" name="3 - Θέση περιεχομένου"/>
          <p:cNvGraphicFramePr>
            <a:graphicFrameLocks noGrp="1"/>
          </p:cNvGraphicFramePr>
          <p:nvPr>
            <p:ph sz="quarter" idx="1"/>
          </p:nvPr>
        </p:nvGraphicFramePr>
        <p:xfrm>
          <a:off x="285720" y="1643050"/>
          <a:ext cx="8643998" cy="4972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BBA60CE0-0153-4155-A737-B5A54C4F5893}"/>
                                            </p:graphicEl>
                                          </p:spTgt>
                                        </p:tgtEl>
                                        <p:attrNameLst>
                                          <p:attrName>style.visibility</p:attrName>
                                        </p:attrNameLst>
                                      </p:cBhvr>
                                      <p:to>
                                        <p:strVal val="visible"/>
                                      </p:to>
                                    </p:set>
                                    <p:animEffect transition="in" filter="fade">
                                      <p:cBhvr>
                                        <p:cTn id="7" dur="2000"/>
                                        <p:tgtEl>
                                          <p:spTgt spid="4">
                                            <p:graphicEl>
                                              <a:dgm id="{BBA60CE0-0153-4155-A737-B5A54C4F5893}"/>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AE824570-FECF-45A6-B45B-6D6CEB54A93B}"/>
                                            </p:graphicEl>
                                          </p:spTgt>
                                        </p:tgtEl>
                                        <p:attrNameLst>
                                          <p:attrName>style.visibility</p:attrName>
                                        </p:attrNameLst>
                                      </p:cBhvr>
                                      <p:to>
                                        <p:strVal val="visible"/>
                                      </p:to>
                                    </p:set>
                                    <p:animEffect transition="in" filter="fade">
                                      <p:cBhvr>
                                        <p:cTn id="12" dur="2000"/>
                                        <p:tgtEl>
                                          <p:spTgt spid="4">
                                            <p:graphicEl>
                                              <a:dgm id="{AE824570-FECF-45A6-B45B-6D6CEB54A93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D0659FE1-D7BD-45C1-BA5B-DD37D33CA8FC}"/>
                                            </p:graphicEl>
                                          </p:spTgt>
                                        </p:tgtEl>
                                        <p:attrNameLst>
                                          <p:attrName>style.visibility</p:attrName>
                                        </p:attrNameLst>
                                      </p:cBhvr>
                                      <p:to>
                                        <p:strVal val="visible"/>
                                      </p:to>
                                    </p:set>
                                    <p:animEffect transition="in" filter="fade">
                                      <p:cBhvr>
                                        <p:cTn id="17" dur="2000"/>
                                        <p:tgtEl>
                                          <p:spTgt spid="4">
                                            <p:graphicEl>
                                              <a:dgm id="{D0659FE1-D7BD-45C1-BA5B-DD37D33CA8FC}"/>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25B107FB-F257-4188-8217-BD36121AC6E0}"/>
                                            </p:graphicEl>
                                          </p:spTgt>
                                        </p:tgtEl>
                                        <p:attrNameLst>
                                          <p:attrName>style.visibility</p:attrName>
                                        </p:attrNameLst>
                                      </p:cBhvr>
                                      <p:to>
                                        <p:strVal val="visible"/>
                                      </p:to>
                                    </p:set>
                                    <p:animEffect transition="in" filter="fade">
                                      <p:cBhvr>
                                        <p:cTn id="22" dur="2000"/>
                                        <p:tgtEl>
                                          <p:spTgt spid="4">
                                            <p:graphicEl>
                                              <a:dgm id="{25B107FB-F257-4188-8217-BD36121AC6E0}"/>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3B7E5923-AB02-43B7-8B2A-0F22F358F74C}"/>
                                            </p:graphicEl>
                                          </p:spTgt>
                                        </p:tgtEl>
                                        <p:attrNameLst>
                                          <p:attrName>style.visibility</p:attrName>
                                        </p:attrNameLst>
                                      </p:cBhvr>
                                      <p:to>
                                        <p:strVal val="visible"/>
                                      </p:to>
                                    </p:set>
                                    <p:animEffect transition="in" filter="fade">
                                      <p:cBhvr>
                                        <p:cTn id="27" dur="2000"/>
                                        <p:tgtEl>
                                          <p:spTgt spid="4">
                                            <p:graphicEl>
                                              <a:dgm id="{3B7E5923-AB02-43B7-8B2A-0F22F358F74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85728"/>
            <a:ext cx="8534400" cy="758952"/>
          </a:xfrm>
        </p:spPr>
        <p:txBody>
          <a:bodyPr>
            <a:noAutofit/>
          </a:bodyPr>
          <a:lstStyle/>
          <a:p>
            <a:r>
              <a:rPr lang="el-GR" sz="2400" b="1" dirty="0" smtClean="0"/>
              <a:t>4β. Ενσωμάτωση αναπτυξιακού προσανατολισμού και μακροπρόθεσμων στόχων</a:t>
            </a:r>
            <a:endParaRPr lang="el-GR" sz="2400" b="1" dirty="0"/>
          </a:p>
        </p:txBody>
      </p:sp>
      <p:graphicFrame>
        <p:nvGraphicFramePr>
          <p:cNvPr id="4" name="3 - Θέση περιεχομένου"/>
          <p:cNvGraphicFramePr>
            <a:graphicFrameLocks noGrp="1"/>
          </p:cNvGraphicFramePr>
          <p:nvPr>
            <p:ph sz="quarter" idx="1"/>
          </p:nvPr>
        </p:nvGraphicFramePr>
        <p:xfrm>
          <a:off x="214282" y="1643050"/>
          <a:ext cx="8715436" cy="49292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european-union-european-parliament-elections.jpg"/>
          <p:cNvPicPr>
            <a:picLocks noChangeAspect="1"/>
          </p:cNvPicPr>
          <p:nvPr/>
        </p:nvPicPr>
        <p:blipFill>
          <a:blip r:embed="rId2">
            <a:lum bright="43000" contrast="-22000"/>
          </a:blip>
          <a:stretch>
            <a:fillRect/>
          </a:stretch>
        </p:blipFill>
        <p:spPr>
          <a:xfrm>
            <a:off x="0" y="0"/>
            <a:ext cx="9144000" cy="6858000"/>
          </a:xfrm>
          <a:prstGeom prst="rect">
            <a:avLst/>
          </a:prstGeom>
        </p:spPr>
      </p:pic>
      <p:sp>
        <p:nvSpPr>
          <p:cNvPr id="3"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
        <p:nvSpPr>
          <p:cNvPr id="7" name="6 - Τίτλος"/>
          <p:cNvSpPr>
            <a:spLocks noGrp="1"/>
          </p:cNvSpPr>
          <p:nvPr>
            <p:ph type="title"/>
          </p:nvPr>
        </p:nvSpPr>
        <p:spPr>
          <a:xfrm>
            <a:off x="714348" y="571480"/>
            <a:ext cx="8153400" cy="990600"/>
          </a:xfrm>
        </p:spPr>
        <p:txBody>
          <a:bodyPr>
            <a:normAutofit fontScale="90000"/>
          </a:bodyPr>
          <a:lstStyle/>
          <a:p>
            <a:pPr algn="ctr" rtl="0" eaLnBrk="1" latinLnBrk="0" hangingPunct="1"/>
            <a:r>
              <a:rPr lang="el-GR" sz="4400" b="1" kern="1200" dirty="0" smtClean="0">
                <a:solidFill>
                  <a:schemeClr val="bg1"/>
                </a:solidFill>
                <a:latin typeface="Calibri"/>
                <a:ea typeface="+mn-ea"/>
                <a:cs typeface="+mn-cs"/>
              </a:rPr>
              <a:t>ΤΟ ΕΥΡΩΠΑΙΚΟ </a:t>
            </a:r>
            <a:r>
              <a:rPr lang="el-GR" b="1" dirty="0" smtClean="0">
                <a:solidFill>
                  <a:schemeClr val="bg1"/>
                </a:solidFill>
                <a:latin typeface="Calibri"/>
                <a:ea typeface="+mn-ea"/>
                <a:cs typeface="+mn-cs"/>
              </a:rPr>
              <a:t>ΕΠΟΠΤΙΚΟ </a:t>
            </a:r>
            <a:br>
              <a:rPr lang="el-GR" b="1" dirty="0" smtClean="0">
                <a:solidFill>
                  <a:schemeClr val="bg1"/>
                </a:solidFill>
                <a:latin typeface="Calibri"/>
                <a:ea typeface="+mn-ea"/>
                <a:cs typeface="+mn-cs"/>
              </a:rPr>
            </a:br>
            <a:r>
              <a:rPr lang="el-GR" sz="4400" b="1" kern="1200" dirty="0" smtClean="0">
                <a:solidFill>
                  <a:schemeClr val="bg1"/>
                </a:solidFill>
                <a:latin typeface="Calibri"/>
                <a:ea typeface="+mn-ea"/>
                <a:cs typeface="+mn-cs"/>
              </a:rPr>
              <a:t>ΠΙΣΤΩΤΙΚΟ ΠΛΑΙΣΙΟ</a:t>
            </a:r>
          </a:p>
          <a:p>
            <a:pPr algn="ctr"/>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p:txBody>
          <a:bodyPr>
            <a:noAutofit/>
          </a:bodyPr>
          <a:lstStyle/>
          <a:p>
            <a:pPr algn="ctr"/>
            <a:r>
              <a:rPr lang="el-GR" sz="2400" b="1" u="sng" kern="1200" dirty="0" smtClean="0">
                <a:solidFill>
                  <a:schemeClr val="accent3"/>
                </a:solidFill>
                <a:latin typeface="Franklin Gothic Medium" pitchFamily="34" charset="0"/>
                <a:ea typeface="+mn-ea"/>
                <a:cs typeface="+mn-cs"/>
              </a:rPr>
              <a:t>ΕΠΙΔΡΑΣΕΙΣ ΚΑΙ ΠΡΟΚΛΗΣΕΙΣ </a:t>
            </a:r>
            <a:br>
              <a:rPr lang="el-GR" sz="2400" b="1" u="sng" kern="1200" dirty="0" smtClean="0">
                <a:solidFill>
                  <a:schemeClr val="accent3"/>
                </a:solidFill>
                <a:latin typeface="Franklin Gothic Medium" pitchFamily="34" charset="0"/>
                <a:ea typeface="+mn-ea"/>
                <a:cs typeface="+mn-cs"/>
              </a:rPr>
            </a:br>
            <a:r>
              <a:rPr lang="el-GR" sz="2400" b="1" u="sng" kern="1200" dirty="0" smtClean="0">
                <a:solidFill>
                  <a:schemeClr val="accent3"/>
                </a:solidFill>
                <a:latin typeface="Franklin Gothic Medium" pitchFamily="34" charset="0"/>
                <a:ea typeface="+mn-ea"/>
                <a:cs typeface="+mn-cs"/>
              </a:rPr>
              <a:t>ΤΗΣ ΕΥΡΩΠΑΙΚΗΣ ΤΡΑΠΕΖΙΚΗΣ ΕΝΩΣΗΣ </a:t>
            </a:r>
            <a:endParaRPr lang="el-GR" sz="2400" dirty="0">
              <a:solidFill>
                <a:schemeClr val="accent3"/>
              </a:solidFill>
              <a:latin typeface="Franklin Gothic Medium" pitchFamily="34" charset="0"/>
            </a:endParaRPr>
          </a:p>
        </p:txBody>
      </p:sp>
      <p:graphicFrame>
        <p:nvGraphicFramePr>
          <p:cNvPr id="6" name="5 - Διάγραμμα"/>
          <p:cNvGraphicFramePr/>
          <p:nvPr/>
        </p:nvGraphicFramePr>
        <p:xfrm>
          <a:off x="285720" y="1428736"/>
          <a:ext cx="8643998" cy="4635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357166"/>
            <a:ext cx="8534400" cy="758952"/>
          </a:xfrm>
        </p:spPr>
        <p:txBody>
          <a:bodyPr>
            <a:noAutofit/>
          </a:bodyPr>
          <a:lstStyle/>
          <a:p>
            <a:r>
              <a:rPr lang="el-GR" sz="2400" b="1" dirty="0" smtClean="0">
                <a:solidFill>
                  <a:schemeClr val="accent3"/>
                </a:solidFill>
              </a:rPr>
              <a:t>Δομικές Μεταβολές από την εφαρμογή της Τραπεζικής Ένωσης</a:t>
            </a:r>
            <a:endParaRPr lang="el-GR" sz="2400" b="1" dirty="0">
              <a:solidFill>
                <a:schemeClr val="accent3"/>
              </a:solidFill>
            </a:endParaRPr>
          </a:p>
        </p:txBody>
      </p:sp>
      <p:sp>
        <p:nvSpPr>
          <p:cNvPr id="3" name="2 - Θέση περιεχομένου"/>
          <p:cNvSpPr>
            <a:spLocks noGrp="1"/>
          </p:cNvSpPr>
          <p:nvPr>
            <p:ph sz="quarter" idx="1"/>
          </p:nvPr>
        </p:nvSpPr>
        <p:spPr>
          <a:xfrm>
            <a:off x="612648" y="1600200"/>
            <a:ext cx="8153400" cy="5043510"/>
          </a:xfrm>
          <a:blipFill>
            <a:blip r:embed="rId3" cstate="print">
              <a:lum bright="58000" contrast="-62000"/>
            </a:blip>
            <a:stretch>
              <a:fillRect/>
            </a:stretch>
          </a:blipFill>
        </p:spPr>
        <p:txBody>
          <a:bodyPr>
            <a:normAutofit fontScale="70000" lnSpcReduction="20000"/>
          </a:bodyPr>
          <a:lstStyle/>
          <a:p>
            <a:pPr algn="just" fontAlgn="base"/>
            <a:r>
              <a:rPr lang="el-GR" dirty="0" smtClean="0">
                <a:solidFill>
                  <a:schemeClr val="tx1">
                    <a:lumMod val="50000"/>
                  </a:schemeClr>
                </a:solidFill>
              </a:rPr>
              <a:t>Η αυστηροποίηση και η εισαγωγή νέων εποπτικών εργαλείων, αναμένεται να αυξήσει τα κόστη παροχής χρηματοδότησης των Τραπεζών στην παραγωγική οικονομία, εξαιτίας των υψηλότερων κεφαλαιακών απαιτήσεων που χρειάζεται να διακρατούν τα τραπεζικά ιδρύματα.</a:t>
            </a:r>
          </a:p>
          <a:p>
            <a:pPr algn="just" fontAlgn="base"/>
            <a:r>
              <a:rPr lang="el-GR" dirty="0" smtClean="0">
                <a:solidFill>
                  <a:schemeClr val="tx1">
                    <a:lumMod val="50000"/>
                  </a:schemeClr>
                </a:solidFill>
              </a:rPr>
              <a:t>Η εφαρμογή όλο και περισσότερο δεσμευτικών εποπτικών όρων στην τραπεζική αγορά, παρότι επιδιώκει να διαμορφώσει ένα ασφαλέστερο και ανθεκτικότερο τραπεζικό σύστημα, δίνει  παράλληλα κίνητρο σε πολλά τραπεζικά ιδρύματα, ελληνικά και ευρωπαϊκά, να επενδύσουν </a:t>
            </a:r>
            <a:r>
              <a:rPr lang="el-GR" b="1" u="sng" dirty="0" smtClean="0">
                <a:solidFill>
                  <a:schemeClr val="tx1">
                    <a:lumMod val="50000"/>
                  </a:schemeClr>
                </a:solidFill>
              </a:rPr>
              <a:t>σε μη-τραπεζικά ιδρύματα</a:t>
            </a:r>
            <a:r>
              <a:rPr lang="el-GR" dirty="0" smtClean="0">
                <a:solidFill>
                  <a:schemeClr val="tx1">
                    <a:lumMod val="50000"/>
                  </a:schemeClr>
                </a:solidFill>
              </a:rPr>
              <a:t> με υψηλότερο βαθμό μόχλευσης, τα οποία λειτουργούν εκτός του ενιαίου εποπτικού πλαισίου.</a:t>
            </a:r>
          </a:p>
          <a:p>
            <a:pPr algn="just"/>
            <a:r>
              <a:rPr lang="el-GR" b="1" dirty="0" smtClean="0">
                <a:solidFill>
                  <a:schemeClr val="tx1">
                    <a:lumMod val="50000"/>
                  </a:schemeClr>
                </a:solidFill>
              </a:rPr>
              <a:t>Κατά συνέπεια, η αναζήτηση χρηματοδότησης από τις επιχειρήσεις θα διενεργείται όλο και περισσότερο εκτός του «επίσημου» τραπεζικού τομέα</a:t>
            </a:r>
            <a:r>
              <a:rPr lang="el-GR" dirty="0" smtClean="0">
                <a:solidFill>
                  <a:schemeClr val="tx1">
                    <a:lumMod val="50000"/>
                  </a:schemeClr>
                </a:solidFill>
              </a:rPr>
              <a:t>, με αποτέλεσμα την υποβάθμιση του παραδοσιακά θεμελιώδους ρόλου του επίσημου τομέα των τραπεζών στην παροχή αναπτυξιακής χρηματοδότησης της πραγματικής οικονομίας. </a:t>
            </a:r>
            <a:endParaRPr lang="el-GR" b="1" dirty="0" smtClean="0">
              <a:solidFill>
                <a:schemeClr val="tx1">
                  <a:lumMod val="50000"/>
                </a:schemeClr>
              </a:solidFill>
            </a:endParaRPr>
          </a:p>
          <a:p>
            <a:pPr algn="just"/>
            <a:endParaRPr lang="el-GR" dirty="0">
              <a:solidFill>
                <a:schemeClr val="tx1">
                  <a:lumMod val="50000"/>
                </a:schemeClr>
              </a:solidFill>
            </a:endParaRPr>
          </a:p>
        </p:txBody>
      </p:sp>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428604"/>
            <a:ext cx="8534400" cy="758952"/>
          </a:xfrm>
        </p:spPr>
        <p:txBody>
          <a:bodyPr>
            <a:noAutofit/>
          </a:bodyPr>
          <a:lstStyle/>
          <a:p>
            <a:r>
              <a:rPr kumimoji="0" lang="el-GR" sz="2400" b="1" kern="1200" dirty="0" smtClean="0">
                <a:solidFill>
                  <a:schemeClr val="accent3"/>
                </a:solidFill>
                <a:latin typeface="+mj-lt"/>
                <a:ea typeface="+mj-ea"/>
                <a:cs typeface="+mj-cs"/>
              </a:rPr>
              <a:t>5. ΑΝΑΠΤΥΞΙΑΚΟ</a:t>
            </a:r>
            <a:r>
              <a:rPr lang="el-GR" sz="2400" b="1" dirty="0" smtClean="0">
                <a:solidFill>
                  <a:schemeClr val="accent3"/>
                </a:solidFill>
              </a:rPr>
              <a:t>Σ &amp;</a:t>
            </a:r>
            <a:r>
              <a:rPr kumimoji="0" lang="el-GR" sz="2400" b="1" kern="1200" dirty="0" smtClean="0">
                <a:solidFill>
                  <a:schemeClr val="accent3"/>
                </a:solidFill>
                <a:latin typeface="+mj-lt"/>
                <a:ea typeface="+mj-ea"/>
                <a:cs typeface="+mj-cs"/>
              </a:rPr>
              <a:t> ΠΕΡΙΦΕΡΕΙΑΚΟΣ ΠΡΟΣΑΝΑΤΟΛΙΣΜΟΣ ΤΟΥ ΤΡΑΠΕΖΙΚΟΥ ΤΟΜΕΑ ΚΑΙ ΤΗΣ ΕΥΡΩΠΑΙΚΗΣ ΤΡΑΠΕΖΙΚΗΣ ΕΝΩΣΗΣ</a:t>
            </a:r>
            <a:endParaRPr kumimoji="0" lang="el-GR" sz="2400" kern="1200" dirty="0">
              <a:solidFill>
                <a:schemeClr val="accent3"/>
              </a:solidFill>
              <a:latin typeface="+mj-lt"/>
              <a:ea typeface="+mj-ea"/>
              <a:cs typeface="+mj-cs"/>
            </a:endParaRPr>
          </a:p>
        </p:txBody>
      </p:sp>
      <p:sp>
        <p:nvSpPr>
          <p:cNvPr id="3" name="2 - Θέση περιεχομένου"/>
          <p:cNvSpPr>
            <a:spLocks noGrp="1"/>
          </p:cNvSpPr>
          <p:nvPr>
            <p:ph sz="quarter" idx="1"/>
          </p:nvPr>
        </p:nvSpPr>
        <p:spPr>
          <a:xfrm>
            <a:off x="428596" y="1857364"/>
            <a:ext cx="8503920" cy="4643470"/>
          </a:xfrm>
          <a:blipFill>
            <a:blip r:embed="rId3" cstate="print">
              <a:lum bright="51000" contrast="-67000"/>
            </a:blip>
            <a:stretch>
              <a:fillRect/>
            </a:stretch>
          </a:blipFill>
        </p:spPr>
        <p:txBody>
          <a:bodyPr>
            <a:noAutofit/>
          </a:bodyPr>
          <a:lstStyle/>
          <a:p>
            <a:pPr algn="just"/>
            <a:r>
              <a:rPr lang="el-GR" sz="1600" b="1" dirty="0" smtClean="0">
                <a:solidFill>
                  <a:schemeClr val="tx1">
                    <a:lumMod val="50000"/>
                  </a:schemeClr>
                </a:solidFill>
              </a:rPr>
              <a:t>Εάν πράγματι η Ευρώπη θέλει να αντεπεξέλθει επιτυχώς στις μελλοντικές προκλήσεις και να γίνει φορέας αναπτυξιακών αλλαγών, αντί να βιώνει τις αλλαγές παθητικά, πρέπει επειγόντως να λάβει σειρά μέτρων για τον χρηματοπιστωτικό τομέα. </a:t>
            </a:r>
          </a:p>
          <a:p>
            <a:pPr algn="just"/>
            <a:r>
              <a:rPr lang="el-GR" sz="1600" b="1" dirty="0" smtClean="0">
                <a:solidFill>
                  <a:schemeClr val="tx1">
                    <a:lumMod val="50000"/>
                  </a:schemeClr>
                </a:solidFill>
              </a:rPr>
              <a:t>Η ΟΤΟΕ υπογραμμίζει τις δραματικές επιπτώσεις που μπορεί να έχουν η συνέχιση της πιστωτικής στασιμότητας και η αύξησης του κόστους δανεισμού των μικρομεσαίων επιχειρήσεων και νοικοκυριών για το μέλλον της Ευρωπαϊκής Ένωσης. </a:t>
            </a:r>
          </a:p>
          <a:p>
            <a:pPr algn="just"/>
            <a:r>
              <a:rPr lang="el-GR" sz="1600" dirty="0" smtClean="0">
                <a:solidFill>
                  <a:schemeClr val="tx1">
                    <a:lumMod val="50000"/>
                  </a:schemeClr>
                </a:solidFill>
              </a:rPr>
              <a:t>Στο πλαίσιο της Ευρωπαϊκής Τραπεζικής Ένωσης, ως συστατικού στοιχείου της Ευρωπαϊκής Ολοκλήρωσης και της ΟΝΕ, </a:t>
            </a:r>
            <a:r>
              <a:rPr lang="el-GR" sz="1600" b="1" dirty="0" smtClean="0">
                <a:solidFill>
                  <a:schemeClr val="tx1">
                    <a:lumMod val="50000"/>
                  </a:schemeClr>
                </a:solidFill>
              </a:rPr>
              <a:t>είναι απαραίτητη η άμεση εφαρμογή  </a:t>
            </a:r>
            <a:r>
              <a:rPr lang="el-GR" sz="1600" b="1" u="sng" dirty="0" smtClean="0">
                <a:solidFill>
                  <a:schemeClr val="tx1">
                    <a:lumMod val="50000"/>
                  </a:schemeClr>
                </a:solidFill>
              </a:rPr>
              <a:t>ενιαίας, κοινής εγγύησης καταθέσεων </a:t>
            </a:r>
            <a:r>
              <a:rPr lang="el-GR" sz="1600" b="1" dirty="0" smtClean="0">
                <a:solidFill>
                  <a:schemeClr val="tx1">
                    <a:lumMod val="50000"/>
                  </a:schemeClr>
                </a:solidFill>
              </a:rPr>
              <a:t>σε όλη την Ευρωζώνη.</a:t>
            </a:r>
            <a:r>
              <a:rPr lang="el-GR" sz="1600" dirty="0" smtClean="0">
                <a:solidFill>
                  <a:schemeClr val="tx1">
                    <a:lumMod val="50000"/>
                  </a:schemeClr>
                </a:solidFill>
              </a:rPr>
              <a:t> Κάτι τέτοιο δεν έχει μέχρι σήμερα τεθεί σε εφαρμογή, στερώντας έτσι την πραγματοποίηση μιας πλήρους και πραγματικής τραπεζικής ένωσης, που θα υπηρετήσει τον πρωταρχικό της στόχο, χωρίς περιορισμούς και εξαιρέσεις. Το ίδιο μέτρο θα συμβάλει στην εμπέδωση της εμπιστοσύνης στο χρηματοπιστωτικό σύστημα σε όλες τις χώρες της Ε.Ε, χωρίς διακρίσεις και θα αποτρέψει συγκυριακές μετακινήσεις καταθέσεων από τη μια χώρα στην άλλη. </a:t>
            </a:r>
          </a:p>
          <a:p>
            <a:pPr algn="just"/>
            <a:endParaRPr lang="el-GR" sz="1600" dirty="0">
              <a:solidFill>
                <a:schemeClr val="tx1">
                  <a:lumMod val="50000"/>
                </a:schemeClr>
              </a:solidFill>
            </a:endParaRPr>
          </a:p>
        </p:txBody>
      </p:sp>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 Εικόνα" descr="Personal-development-plan-secrets.jpg"/>
          <p:cNvPicPr>
            <a:picLocks noChangeAspect="1"/>
          </p:cNvPicPr>
          <p:nvPr/>
        </p:nvPicPr>
        <p:blipFill>
          <a:blip r:embed="rId3" cstate="print"/>
          <a:stretch>
            <a:fillRect/>
          </a:stretch>
        </p:blipFill>
        <p:spPr>
          <a:xfrm>
            <a:off x="7215206" y="1928802"/>
            <a:ext cx="1928794" cy="3893350"/>
          </a:xfrm>
          <a:prstGeom prst="rect">
            <a:avLst/>
          </a:prstGeom>
        </p:spPr>
      </p:pic>
      <p:sp>
        <p:nvSpPr>
          <p:cNvPr id="2" name="1 - Τίτλος"/>
          <p:cNvSpPr>
            <a:spLocks noGrp="1"/>
          </p:cNvSpPr>
          <p:nvPr>
            <p:ph type="title"/>
          </p:nvPr>
        </p:nvSpPr>
        <p:spPr/>
        <p:txBody>
          <a:bodyPr>
            <a:noAutofit/>
          </a:bodyPr>
          <a:lstStyle/>
          <a:p>
            <a:r>
              <a:rPr lang="el-GR" sz="2400" b="1" dirty="0" smtClean="0">
                <a:solidFill>
                  <a:schemeClr val="accent3"/>
                </a:solidFill>
              </a:rPr>
              <a:t>Η λειτουργία των νέων εποπτικών δεικτών και ο συστημικός ρόλος της ΕΚΤ</a:t>
            </a:r>
            <a:endParaRPr lang="el-GR" sz="2400" b="1" dirty="0">
              <a:solidFill>
                <a:schemeClr val="accent3"/>
              </a:solidFill>
            </a:endParaRPr>
          </a:p>
        </p:txBody>
      </p:sp>
      <p:sp>
        <p:nvSpPr>
          <p:cNvPr id="3" name="2 - Θέση περιεχομένου"/>
          <p:cNvSpPr>
            <a:spLocks noGrp="1"/>
          </p:cNvSpPr>
          <p:nvPr>
            <p:ph sz="quarter" idx="1"/>
          </p:nvPr>
        </p:nvSpPr>
        <p:spPr>
          <a:xfrm>
            <a:off x="214282" y="1714488"/>
            <a:ext cx="7429552" cy="4500594"/>
          </a:xfrm>
        </p:spPr>
        <p:txBody>
          <a:bodyPr>
            <a:noAutofit/>
          </a:bodyPr>
          <a:lstStyle/>
          <a:p>
            <a:r>
              <a:rPr lang="el-GR" sz="1400" b="1" dirty="0" smtClean="0">
                <a:solidFill>
                  <a:schemeClr val="tx1">
                    <a:lumMod val="50000"/>
                  </a:schemeClr>
                </a:solidFill>
              </a:rPr>
              <a:t> Οι νέοι εποπτικοί δείκτες θα πρέπει να έχουν άμεση αναφορά στην οικονομική ανάπτυξη και στην κατάσταση της κάθε περιφέρειας, </a:t>
            </a:r>
            <a:endParaRPr lang="el-GR" sz="1400" dirty="0" smtClean="0">
              <a:solidFill>
                <a:schemeClr val="tx1">
                  <a:lumMod val="50000"/>
                </a:schemeClr>
              </a:solidFill>
            </a:endParaRPr>
          </a:p>
          <a:p>
            <a:r>
              <a:rPr lang="el-GR" sz="1400" b="1" dirty="0" smtClean="0">
                <a:solidFill>
                  <a:schemeClr val="tx1">
                    <a:lumMod val="50000"/>
                  </a:schemeClr>
                </a:solidFill>
              </a:rPr>
              <a:t> Η εφαρμογή των κρίσιμων αποφάσεων θα πρέπει να γίνει σταδιακά και σε μεγαλύτερο βάθος χρόνου, καθώς πολλές οικονομίες δεν είναι έτοιμες για αυτό. </a:t>
            </a:r>
            <a:endParaRPr lang="el-GR" sz="1400" dirty="0" smtClean="0">
              <a:solidFill>
                <a:schemeClr val="tx1">
                  <a:lumMod val="50000"/>
                </a:schemeClr>
              </a:solidFill>
            </a:endParaRPr>
          </a:p>
          <a:p>
            <a:r>
              <a:rPr lang="el-GR" sz="1400" b="1" dirty="0" smtClean="0">
                <a:solidFill>
                  <a:schemeClr val="tx1">
                    <a:lumMod val="50000"/>
                  </a:schemeClr>
                </a:solidFill>
              </a:rPr>
              <a:t>Εφαρμογή της αρχής της αναλογικότητας στο νέο ρυθμιστικό πλαίσιο για τον τραπεζικό τομέα</a:t>
            </a:r>
            <a:r>
              <a:rPr lang="el-GR" sz="1400" dirty="0" smtClean="0">
                <a:solidFill>
                  <a:schemeClr val="tx1">
                    <a:lumMod val="50000"/>
                  </a:schemeClr>
                </a:solidFill>
              </a:rPr>
              <a:t> —ιδίως όσον αφορά στην Οδηγία και στον Κανονισμό για τις κεφαλαιακές απαιτήσεις</a:t>
            </a:r>
          </a:p>
          <a:p>
            <a:r>
              <a:rPr lang="el-GR" sz="1400" dirty="0" smtClean="0">
                <a:solidFill>
                  <a:schemeClr val="tx1">
                    <a:lumMod val="50000"/>
                  </a:schemeClr>
                </a:solidFill>
              </a:rPr>
              <a:t>Στα πλαίσια των προτάσεων μας για το νέο ρόλο της ΕΚΤ η ΟΤΟΕ θεωρεί ότι  θα πρέπει να διαφυλάσσει απαρέγκλιτα και χωρίς μεροληψίες, τον διαχωρισμό των δύο σημαντικών λειτουργιών της, ως κεντρική, εποπτική και νομισματική αρχή, χωρίς να προκαλεί έμμεσες επιδράσεις, τόσο στην άσκηση επιλεγμένης πιστωτικής πολιτικής από τα πιστωτικά ιδρύματα προς τον πραγματικό τομέα της οικονομίας, όσο και ευρύτερα στην αναπτυξιακή διαδικασία και τις δυνατότητες των οικονομιών κάθε κράτους-μέλους,</a:t>
            </a:r>
          </a:p>
          <a:p>
            <a:r>
              <a:rPr lang="el-GR" sz="1400" dirty="0" smtClean="0">
                <a:solidFill>
                  <a:schemeClr val="tx1">
                    <a:lumMod val="50000"/>
                  </a:schemeClr>
                </a:solidFill>
              </a:rPr>
              <a:t>Η ΕΚΤ οφείλει να επεκτείνει τον κύκλο των Σημαντικών πιστωτικών ιδρυμάτων της Ευρωζώνης, χωρίς την ύπαρξη ελάχιστων ορίων στα μεγέθη τους, ειδικά για  τομείς του τραπεζικού κλάδου, που υπηρετούν την περιφερειακή ανάπτυξη, την κοινωνική οικονομία  και την διατήρηση παραδοσιακών συναλλακτικών αξιών (συνεταιριστικές τράπεζες, ταμιευτήρια κλπ).</a:t>
            </a:r>
          </a:p>
          <a:p>
            <a:r>
              <a:rPr lang="el-GR" sz="1400" dirty="0" smtClean="0">
                <a:solidFill>
                  <a:schemeClr val="tx1">
                    <a:lumMod val="50000"/>
                  </a:schemeClr>
                </a:solidFill>
              </a:rPr>
              <a:t>Θα πρέπει να προβλεφθεί επιπλέον η επέκταση του πλαισίου δημοκρατικού ελέγχου  και της λογοδοσίας από την ΕΚΤ, όπως ήδη προβλέπεται, ώστε να συμπεριλαμβάνεται και η αναλυτική επίδραση των αποφάσεων της στο μακροοικονομικό περιβάλλον της κάθε οικονομίας.</a:t>
            </a:r>
          </a:p>
          <a:p>
            <a:endParaRPr lang="el-GR" sz="1400" dirty="0" smtClean="0"/>
          </a:p>
          <a:p>
            <a:endParaRPr lang="el-GR" sz="1400" b="1" dirty="0" smtClean="0">
              <a:solidFill>
                <a:schemeClr val="tx1">
                  <a:lumMod val="50000"/>
                </a:schemeClr>
              </a:solidFill>
            </a:endParaRPr>
          </a:p>
          <a:p>
            <a:endParaRPr lang="el-GR" sz="1400" dirty="0">
              <a:solidFill>
                <a:schemeClr val="tx1">
                  <a:lumMod val="50000"/>
                </a:schemeClr>
              </a:solidFill>
            </a:endParaRPr>
          </a:p>
        </p:txBody>
      </p:sp>
      <p:sp>
        <p:nvSpPr>
          <p:cNvPr id="6"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Personal-development-plan-secrets.jpg"/>
          <p:cNvPicPr>
            <a:picLocks noChangeAspect="1"/>
          </p:cNvPicPr>
          <p:nvPr/>
        </p:nvPicPr>
        <p:blipFill>
          <a:blip r:embed="rId3" cstate="print"/>
          <a:stretch>
            <a:fillRect/>
          </a:stretch>
        </p:blipFill>
        <p:spPr>
          <a:xfrm>
            <a:off x="7215206" y="1928802"/>
            <a:ext cx="1928794" cy="3893350"/>
          </a:xfrm>
          <a:prstGeom prst="rect">
            <a:avLst/>
          </a:prstGeom>
        </p:spPr>
      </p:pic>
      <p:sp>
        <p:nvSpPr>
          <p:cNvPr id="2" name="1 - Τίτλος"/>
          <p:cNvSpPr>
            <a:spLocks noGrp="1"/>
          </p:cNvSpPr>
          <p:nvPr>
            <p:ph type="title"/>
          </p:nvPr>
        </p:nvSpPr>
        <p:spPr/>
        <p:txBody>
          <a:bodyPr>
            <a:noAutofit/>
          </a:bodyPr>
          <a:lstStyle/>
          <a:p>
            <a:r>
              <a:rPr lang="el-GR" sz="2400" b="1" dirty="0" smtClean="0">
                <a:solidFill>
                  <a:schemeClr val="accent3"/>
                </a:solidFill>
              </a:rPr>
              <a:t>Στόχοι της λειτουργίας ενός αποτελεσματικού τραπεζικού συστήματος</a:t>
            </a:r>
            <a:endParaRPr lang="el-GR" sz="2400" b="1" dirty="0">
              <a:solidFill>
                <a:schemeClr val="accent3"/>
              </a:solidFill>
            </a:endParaRPr>
          </a:p>
        </p:txBody>
      </p:sp>
      <p:sp>
        <p:nvSpPr>
          <p:cNvPr id="3" name="2 - Θέση περιεχομένου"/>
          <p:cNvSpPr>
            <a:spLocks noGrp="1"/>
          </p:cNvSpPr>
          <p:nvPr>
            <p:ph sz="quarter" idx="1"/>
          </p:nvPr>
        </p:nvSpPr>
        <p:spPr>
          <a:xfrm>
            <a:off x="0" y="1714488"/>
            <a:ext cx="7215238" cy="4643470"/>
          </a:xfrm>
        </p:spPr>
        <p:txBody>
          <a:bodyPr>
            <a:noAutofit/>
          </a:bodyPr>
          <a:lstStyle/>
          <a:p>
            <a:pPr lvl="0" hangingPunct="0"/>
            <a:r>
              <a:rPr lang="el-GR" sz="1600" dirty="0" smtClean="0">
                <a:solidFill>
                  <a:schemeClr val="tx1">
                    <a:lumMod val="50000"/>
                  </a:schemeClr>
                </a:solidFill>
              </a:rPr>
              <a:t>τον αυστηρό έλεγχο των χρηματιστηριακών προϊόντων υψηλής πολυπλοκότητας και των παραγώγων, έτσι ώστε η ύπαρξη τους να εξυπηρετεί αποκλειστικά την αντιστάθμιση των κινδύνων από τις συναλλαγές στην πραγματική οικονομία και όχι την χρηματοπιστωτική κερδοσκοπία. </a:t>
            </a:r>
          </a:p>
          <a:p>
            <a:pPr lvl="0" hangingPunct="0"/>
            <a:r>
              <a:rPr lang="el-GR" sz="1600" dirty="0" smtClean="0">
                <a:solidFill>
                  <a:schemeClr val="tx1">
                    <a:lumMod val="50000"/>
                  </a:schemeClr>
                </a:solidFill>
              </a:rPr>
              <a:t>τον απαραίτητο σαφή διαχωρισμό των τραπεζών σε εμπορικές και επενδυτικές, ώστε να μην μπαίνουν σε κίνδυνο οι καταθέσεις των πολιτών και η βιωσιμότητα των εμπορικών Τραπεζών. Οι “πολύ μεγάλες για να αποτύχουν” τράπεζες (</a:t>
            </a:r>
            <a:r>
              <a:rPr lang="en-US" sz="1600" dirty="0" smtClean="0">
                <a:solidFill>
                  <a:schemeClr val="tx1">
                    <a:lumMod val="50000"/>
                  </a:schemeClr>
                </a:solidFill>
              </a:rPr>
              <a:t>Too Big To Fail</a:t>
            </a:r>
            <a:r>
              <a:rPr lang="el-GR" sz="1600" dirty="0" smtClean="0">
                <a:solidFill>
                  <a:schemeClr val="tx1">
                    <a:lumMod val="50000"/>
                  </a:schemeClr>
                </a:solidFill>
              </a:rPr>
              <a:t>-</a:t>
            </a:r>
            <a:r>
              <a:rPr lang="en-US" sz="1600" dirty="0" smtClean="0">
                <a:solidFill>
                  <a:schemeClr val="tx1">
                    <a:lumMod val="50000"/>
                  </a:schemeClr>
                </a:solidFill>
              </a:rPr>
              <a:t>T</a:t>
            </a:r>
            <a:r>
              <a:rPr lang="el-GR" sz="1600" dirty="0" smtClean="0">
                <a:solidFill>
                  <a:schemeClr val="tx1">
                    <a:lumMod val="50000"/>
                  </a:schemeClr>
                </a:solidFill>
              </a:rPr>
              <a:t>.</a:t>
            </a:r>
            <a:r>
              <a:rPr lang="en-US" sz="1600" dirty="0" smtClean="0">
                <a:solidFill>
                  <a:schemeClr val="tx1">
                    <a:lumMod val="50000"/>
                  </a:schemeClr>
                </a:solidFill>
              </a:rPr>
              <a:t>B</a:t>
            </a:r>
            <a:r>
              <a:rPr lang="el-GR" sz="1600" dirty="0" smtClean="0">
                <a:solidFill>
                  <a:schemeClr val="tx1">
                    <a:lumMod val="50000"/>
                  </a:schemeClr>
                </a:solidFill>
              </a:rPr>
              <a:t>.</a:t>
            </a:r>
            <a:r>
              <a:rPr lang="en-US" sz="1600" dirty="0" smtClean="0">
                <a:solidFill>
                  <a:schemeClr val="tx1">
                    <a:lumMod val="50000"/>
                  </a:schemeClr>
                </a:solidFill>
              </a:rPr>
              <a:t>T</a:t>
            </a:r>
            <a:r>
              <a:rPr lang="el-GR" sz="1600" dirty="0" smtClean="0">
                <a:solidFill>
                  <a:schemeClr val="tx1">
                    <a:lumMod val="50000"/>
                  </a:schemeClr>
                </a:solidFill>
              </a:rPr>
              <a:t>.</a:t>
            </a:r>
            <a:r>
              <a:rPr lang="en-US" sz="1600" dirty="0" smtClean="0">
                <a:solidFill>
                  <a:schemeClr val="tx1">
                    <a:lumMod val="50000"/>
                  </a:schemeClr>
                </a:solidFill>
              </a:rPr>
              <a:t>F</a:t>
            </a:r>
            <a:r>
              <a:rPr lang="el-GR" sz="1600" dirty="0" smtClean="0">
                <a:solidFill>
                  <a:schemeClr val="tx1">
                    <a:lumMod val="50000"/>
                  </a:schemeClr>
                </a:solidFill>
              </a:rPr>
              <a:t>.) έπαιξαν κεντρικό ρόλο στην τροφοδότηση και την εξάπλωση της κρίσης του 2008 σε όλη του παγκόσμιο χρηματοπιστωτικό σύστημα. Στόχος αυτής της καίριας διαρθρωτικής μεταρρύθμισης είναι να αποσυνδεθεί ριζικά η μετάδοση που μπορούν να παίξουν παγκόσμιες ομάδες τραπεζών </a:t>
            </a:r>
            <a:r>
              <a:rPr lang="en-US" sz="1600" dirty="0" smtClean="0">
                <a:solidFill>
                  <a:schemeClr val="tx1">
                    <a:lumMod val="50000"/>
                  </a:schemeClr>
                </a:solidFill>
              </a:rPr>
              <a:t>TBTF</a:t>
            </a:r>
            <a:r>
              <a:rPr lang="el-GR" sz="1600" dirty="0" smtClean="0">
                <a:solidFill>
                  <a:schemeClr val="tx1">
                    <a:lumMod val="50000"/>
                  </a:schemeClr>
                </a:solidFill>
              </a:rPr>
              <a:t> όταν εμφανίζεται μια οικονομική κρίση. Με αυτό τον τρόπο, οι διαρθρωτικές μεταρρυθμίσεις θα μπορούσαν να συμβάλουν στη μείωση της άμεσης και "έμμεσης" δημόσιας στήριξης της οποίας  επωφελούνται οι τράπεζες Τ</a:t>
            </a:r>
            <a:r>
              <a:rPr lang="en-US" sz="1600" dirty="0" smtClean="0">
                <a:solidFill>
                  <a:schemeClr val="tx1">
                    <a:lumMod val="50000"/>
                  </a:schemeClr>
                </a:solidFill>
              </a:rPr>
              <a:t>BTF</a:t>
            </a:r>
            <a:r>
              <a:rPr lang="el-GR" sz="1600" dirty="0" smtClean="0">
                <a:solidFill>
                  <a:schemeClr val="tx1">
                    <a:lumMod val="50000"/>
                  </a:schemeClr>
                </a:solidFill>
              </a:rPr>
              <a:t>.</a:t>
            </a:r>
          </a:p>
          <a:p>
            <a:pPr lvl="0"/>
            <a:r>
              <a:rPr lang="el-GR" sz="1600" dirty="0" smtClean="0">
                <a:solidFill>
                  <a:schemeClr val="tx1">
                    <a:lumMod val="50000"/>
                  </a:schemeClr>
                </a:solidFill>
              </a:rPr>
              <a:t>την αναπτυξιακή εξειδίκευση των παρεχόμενων από τις Τράπεζες προϊόντων και υπηρεσιών, σύμφωνα με τις παραγωγικές δυνατότητες και προοπτικές της οικονομίας</a:t>
            </a:r>
          </a:p>
        </p:txBody>
      </p:sp>
      <p:sp>
        <p:nvSpPr>
          <p:cNvPr id="5"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Personal-development-plan-secrets.jpg"/>
          <p:cNvPicPr>
            <a:picLocks noChangeAspect="1"/>
          </p:cNvPicPr>
          <p:nvPr/>
        </p:nvPicPr>
        <p:blipFill>
          <a:blip r:embed="rId3" cstate="print"/>
          <a:stretch>
            <a:fillRect/>
          </a:stretch>
        </p:blipFill>
        <p:spPr>
          <a:xfrm>
            <a:off x="7643834" y="1928802"/>
            <a:ext cx="1500166" cy="3893350"/>
          </a:xfrm>
          <a:prstGeom prst="rect">
            <a:avLst/>
          </a:prstGeom>
        </p:spPr>
      </p:pic>
      <p:sp>
        <p:nvSpPr>
          <p:cNvPr id="3" name="2 - Θέση περιεχομένου"/>
          <p:cNvSpPr>
            <a:spLocks noGrp="1"/>
          </p:cNvSpPr>
          <p:nvPr>
            <p:ph sz="quarter" idx="1"/>
          </p:nvPr>
        </p:nvSpPr>
        <p:spPr>
          <a:xfrm>
            <a:off x="214282" y="1643050"/>
            <a:ext cx="7715304" cy="4714908"/>
          </a:xfrm>
        </p:spPr>
        <p:txBody>
          <a:bodyPr numCol="2">
            <a:normAutofit fontScale="47500" lnSpcReduction="20000"/>
          </a:bodyPr>
          <a:lstStyle/>
          <a:p>
            <a:pPr lvl="0"/>
            <a:r>
              <a:rPr lang="el-GR" sz="3200" dirty="0" smtClean="0">
                <a:solidFill>
                  <a:schemeClr val="tx1">
                    <a:lumMod val="50000"/>
                  </a:schemeClr>
                </a:solidFill>
              </a:rPr>
              <a:t>την συμβολή τους στη διασφάλιση συνθηκών ανόθευτου ανταγωνισμού για όλα τα πιστωτικά ιδρύματα, </a:t>
            </a:r>
          </a:p>
          <a:p>
            <a:pPr lvl="0"/>
            <a:r>
              <a:rPr lang="el-GR" sz="3200" dirty="0" smtClean="0">
                <a:solidFill>
                  <a:schemeClr val="tx1">
                    <a:lumMod val="50000"/>
                  </a:schemeClr>
                </a:solidFill>
              </a:rPr>
              <a:t>την ενίσχυση των τραπεζικών κεφαλαίων και την παροχή πιστώσεων στην πραγματική οικονομία, </a:t>
            </a:r>
          </a:p>
          <a:p>
            <a:pPr lvl="0"/>
            <a:r>
              <a:rPr lang="el-GR" sz="3200" dirty="0" smtClean="0">
                <a:solidFill>
                  <a:schemeClr val="tx1">
                    <a:lumMod val="50000"/>
                  </a:schemeClr>
                </a:solidFill>
              </a:rPr>
              <a:t>τη δημιουργία ενός πλαισίου ρύθμισης των συστημάτων αποδοχών που να προωθεί την συλλογική διαπραγμάτευση μεταξύ των κοινωνικών συνομιλητών, </a:t>
            </a:r>
          </a:p>
          <a:p>
            <a:pPr lvl="0"/>
            <a:r>
              <a:rPr lang="el-GR" sz="3200" dirty="0" smtClean="0">
                <a:solidFill>
                  <a:schemeClr val="tx1">
                    <a:lumMod val="50000"/>
                  </a:schemeClr>
                </a:solidFill>
              </a:rPr>
              <a:t>την υιοθέτηση κατάλληλων αρχών δεοντολογίας για τις καθημερινές δραστηριότητες και τη βελτίωση της εταιρικής διακυβέρνησης.</a:t>
            </a:r>
          </a:p>
          <a:p>
            <a:pPr lvl="0"/>
            <a:r>
              <a:rPr lang="el-GR" sz="3200" dirty="0" smtClean="0">
                <a:solidFill>
                  <a:schemeClr val="tx1">
                    <a:lumMod val="50000"/>
                  </a:schemeClr>
                </a:solidFill>
              </a:rPr>
              <a:t>τη δημιουργία ενός ειδικού εγγυητικού κεφαλαίου από όλες τις τράπεζες (μέσω της φορολόγησης των χρηματοπιστωτικών συναλλαγών ή με άλλο πρόσφορο τρόπο), το οποίο θα έχει τη δυνατότητα διάσωσης των τραπεζών και εγγύησης όλων των καταθέσεων από τις ίδιες, ενισχύοντας τις υπάρχουσες εθνικές και ευρωπαϊκές δομές διάσωσης.</a:t>
            </a:r>
          </a:p>
          <a:p>
            <a:pPr lvl="0"/>
            <a:r>
              <a:rPr lang="el-GR" sz="3200" dirty="0" smtClean="0">
                <a:solidFill>
                  <a:schemeClr val="tx1">
                    <a:lumMod val="50000"/>
                  </a:schemeClr>
                </a:solidFill>
              </a:rPr>
              <a:t>την προώθηση και τη διαφύλαξη της «βιοποικιλότητας» του χρηματοπιστωτικού συστήματος, μέσω εξειδικευμένων πιστωτικών οργανισμών, που θα τηρούν τους γενικούς κανόνες. </a:t>
            </a:r>
          </a:p>
          <a:p>
            <a:pPr lvl="0"/>
            <a:r>
              <a:rPr lang="el-GR" sz="3200" dirty="0" smtClean="0">
                <a:solidFill>
                  <a:schemeClr val="tx1">
                    <a:lumMod val="50000"/>
                  </a:schemeClr>
                </a:solidFill>
              </a:rPr>
              <a:t>την παροχή πλήρους πληροφόρησης και καλών συμβουλών στους πελάτες των τραπεζών, ώστε να είναι σε θέση να αξιολογήσουν </a:t>
            </a:r>
            <a:r>
              <a:rPr lang="el-GR" sz="3200" b="1" dirty="0" smtClean="0">
                <a:solidFill>
                  <a:schemeClr val="tx1">
                    <a:lumMod val="50000"/>
                  </a:schemeClr>
                </a:solidFill>
              </a:rPr>
              <a:t>την  πολυπλοκότητα και τον κίνδυνο των προϊόντων </a:t>
            </a:r>
            <a:endParaRPr lang="el-GR" sz="3200" dirty="0" smtClean="0">
              <a:solidFill>
                <a:schemeClr val="tx1">
                  <a:lumMod val="50000"/>
                </a:schemeClr>
              </a:solidFill>
            </a:endParaRPr>
          </a:p>
          <a:p>
            <a:pPr lvl="0"/>
            <a:r>
              <a:rPr lang="el-GR" sz="3200" dirty="0" smtClean="0">
                <a:solidFill>
                  <a:schemeClr val="tx1">
                    <a:lumMod val="50000"/>
                  </a:schemeClr>
                </a:solidFill>
              </a:rPr>
              <a:t>την αποφυγή επιθετικών πωλήσεων βάσει στόχων, που και αντιπαραγωγικές είναι για την προστασία των πελατών και έχουν σοβαρές συνέπειες στην οργάνωση της  εργασίας, στην υγεία και στην απαραίτητη ισορροπία οικογενειακού και εργασιακού βίου των εργαζομένων</a:t>
            </a:r>
          </a:p>
          <a:p>
            <a:pPr lvl="0"/>
            <a:r>
              <a:rPr lang="el-GR" sz="3200" dirty="0" smtClean="0">
                <a:solidFill>
                  <a:schemeClr val="tx1">
                    <a:lumMod val="50000"/>
                  </a:schemeClr>
                </a:solidFill>
              </a:rPr>
              <a:t>την επαρκή κατάρτιση και ενημέρωση τόσο των εργαζομένων του χρηματοοικονομικού κλάδου, όσο και των καταναλωτών</a:t>
            </a:r>
            <a:endParaRPr lang="el-GR" dirty="0"/>
          </a:p>
        </p:txBody>
      </p:sp>
      <p:sp>
        <p:nvSpPr>
          <p:cNvPr id="4" name="1 - Τίτλος"/>
          <p:cNvSpPr>
            <a:spLocks noGrp="1"/>
          </p:cNvSpPr>
          <p:nvPr>
            <p:ph type="title"/>
          </p:nvPr>
        </p:nvSpPr>
        <p:spPr>
          <a:xfrm>
            <a:off x="142844" y="214290"/>
            <a:ext cx="9001156" cy="990600"/>
          </a:xfrm>
        </p:spPr>
        <p:txBody>
          <a:bodyPr>
            <a:noAutofit/>
          </a:bodyPr>
          <a:lstStyle/>
          <a:p>
            <a:r>
              <a:rPr lang="el-GR" sz="2400" b="1" dirty="0" smtClean="0">
                <a:solidFill>
                  <a:schemeClr val="accent3"/>
                </a:solidFill>
              </a:rPr>
              <a:t>Στόχοι της λειτουργίας ενός αποτελεσματικού τραπεζικού συστήματος (συν)</a:t>
            </a:r>
            <a:endParaRPr lang="el-GR" sz="2400" b="1" dirty="0">
              <a:solidFill>
                <a:schemeClr val="accent3"/>
              </a:solidFill>
            </a:endParaRPr>
          </a:p>
        </p:txBody>
      </p:sp>
      <p:sp>
        <p:nvSpPr>
          <p:cNvPr id="5"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285720" y="357166"/>
            <a:ext cx="8534400" cy="758952"/>
          </a:xfrm>
        </p:spPr>
        <p:txBody>
          <a:bodyPr>
            <a:normAutofit/>
          </a:bodyPr>
          <a:lstStyle/>
          <a:p>
            <a:r>
              <a:rPr lang="el-GR" sz="2400" b="1" dirty="0" smtClean="0">
                <a:solidFill>
                  <a:schemeClr val="accent5"/>
                </a:solidFill>
              </a:rPr>
              <a:t>Το οικονομικό περιβάλλον που διαμορφώθηκε στην Ελλάδα από:</a:t>
            </a:r>
            <a:endParaRPr lang="el-GR" sz="2400" b="1" dirty="0">
              <a:solidFill>
                <a:schemeClr val="accent5"/>
              </a:solidFill>
            </a:endParaRPr>
          </a:p>
        </p:txBody>
      </p:sp>
      <p:graphicFrame>
        <p:nvGraphicFramePr>
          <p:cNvPr id="5" name="4 - Διάγραμμα"/>
          <p:cNvGraphicFramePr/>
          <p:nvPr/>
        </p:nvGraphicFramePr>
        <p:xfrm>
          <a:off x="214282" y="1785926"/>
          <a:ext cx="8643998" cy="4857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A9CBF3F5-F93C-458F-805A-FFD5E572BFBE}"/>
                                            </p:graphicEl>
                                          </p:spTgt>
                                        </p:tgtEl>
                                        <p:attrNameLst>
                                          <p:attrName>style.visibility</p:attrName>
                                        </p:attrNameLst>
                                      </p:cBhvr>
                                      <p:to>
                                        <p:strVal val="visible"/>
                                      </p:to>
                                    </p:set>
                                    <p:anim calcmode="lin" valueType="num">
                                      <p:cBhvr additive="base">
                                        <p:cTn id="7" dur="500" fill="hold"/>
                                        <p:tgtEl>
                                          <p:spTgt spid="5">
                                            <p:graphicEl>
                                              <a:dgm id="{A9CBF3F5-F93C-458F-805A-FFD5E572BFBE}"/>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A9CBF3F5-F93C-458F-805A-FFD5E572BFBE}"/>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CA906A5C-D0B7-482B-B7E6-986A6F75DF7C}"/>
                                            </p:graphicEl>
                                          </p:spTgt>
                                        </p:tgtEl>
                                        <p:attrNameLst>
                                          <p:attrName>style.visibility</p:attrName>
                                        </p:attrNameLst>
                                      </p:cBhvr>
                                      <p:to>
                                        <p:strVal val="visible"/>
                                      </p:to>
                                    </p:set>
                                    <p:anim calcmode="lin" valueType="num">
                                      <p:cBhvr additive="base">
                                        <p:cTn id="11" dur="500" fill="hold"/>
                                        <p:tgtEl>
                                          <p:spTgt spid="5">
                                            <p:graphicEl>
                                              <a:dgm id="{CA906A5C-D0B7-482B-B7E6-986A6F75DF7C}"/>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CA906A5C-D0B7-482B-B7E6-986A6F75DF7C}"/>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dgm id="{6CD04C9C-3ACD-4651-A758-5D833AC1E446}"/>
                                            </p:graphicEl>
                                          </p:spTgt>
                                        </p:tgtEl>
                                        <p:attrNameLst>
                                          <p:attrName>style.visibility</p:attrName>
                                        </p:attrNameLst>
                                      </p:cBhvr>
                                      <p:to>
                                        <p:strVal val="visible"/>
                                      </p:to>
                                    </p:set>
                                    <p:anim calcmode="lin" valueType="num">
                                      <p:cBhvr additive="base">
                                        <p:cTn id="17" dur="500" fill="hold"/>
                                        <p:tgtEl>
                                          <p:spTgt spid="5">
                                            <p:graphicEl>
                                              <a:dgm id="{6CD04C9C-3ACD-4651-A758-5D833AC1E446}"/>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6CD04C9C-3ACD-4651-A758-5D833AC1E446}"/>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graphicEl>
                                              <a:dgm id="{24F9EFD3-179C-4CE4-BB59-FAB43415238C}"/>
                                            </p:graphicEl>
                                          </p:spTgt>
                                        </p:tgtEl>
                                        <p:attrNameLst>
                                          <p:attrName>style.visibility</p:attrName>
                                        </p:attrNameLst>
                                      </p:cBhvr>
                                      <p:to>
                                        <p:strVal val="visible"/>
                                      </p:to>
                                    </p:set>
                                    <p:anim calcmode="lin" valueType="num">
                                      <p:cBhvr additive="base">
                                        <p:cTn id="21" dur="500" fill="hold"/>
                                        <p:tgtEl>
                                          <p:spTgt spid="5">
                                            <p:graphicEl>
                                              <a:dgm id="{24F9EFD3-179C-4CE4-BB59-FAB43415238C}"/>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graphicEl>
                                              <a:dgm id="{24F9EFD3-179C-4CE4-BB59-FAB43415238C}"/>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graphicEl>
                                              <a:dgm id="{048EB99E-8C87-4196-B726-1BE315BB094D}"/>
                                            </p:graphicEl>
                                          </p:spTgt>
                                        </p:tgtEl>
                                        <p:attrNameLst>
                                          <p:attrName>style.visibility</p:attrName>
                                        </p:attrNameLst>
                                      </p:cBhvr>
                                      <p:to>
                                        <p:strVal val="visible"/>
                                      </p:to>
                                    </p:set>
                                    <p:anim calcmode="lin" valueType="num">
                                      <p:cBhvr additive="base">
                                        <p:cTn id="27" dur="500" fill="hold"/>
                                        <p:tgtEl>
                                          <p:spTgt spid="5">
                                            <p:graphicEl>
                                              <a:dgm id="{048EB99E-8C87-4196-B726-1BE315BB094D}"/>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048EB99E-8C87-4196-B726-1BE315BB094D}"/>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988BD24C-31C9-491D-B856-932D370AEE78}"/>
                                            </p:graphicEl>
                                          </p:spTgt>
                                        </p:tgtEl>
                                        <p:attrNameLst>
                                          <p:attrName>style.visibility</p:attrName>
                                        </p:attrNameLst>
                                      </p:cBhvr>
                                      <p:to>
                                        <p:strVal val="visible"/>
                                      </p:to>
                                    </p:set>
                                    <p:anim calcmode="lin" valueType="num">
                                      <p:cBhvr additive="base">
                                        <p:cTn id="31" dur="500" fill="hold"/>
                                        <p:tgtEl>
                                          <p:spTgt spid="5">
                                            <p:graphicEl>
                                              <a:dgm id="{988BD24C-31C9-491D-B856-932D370AEE78}"/>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988BD24C-31C9-491D-B856-932D370AEE78}"/>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FFD9832D-98E1-4C15-A0C7-0C0B5A4C0EC7}"/>
                                            </p:graphicEl>
                                          </p:spTgt>
                                        </p:tgtEl>
                                        <p:attrNameLst>
                                          <p:attrName>style.visibility</p:attrName>
                                        </p:attrNameLst>
                                      </p:cBhvr>
                                      <p:to>
                                        <p:strVal val="visible"/>
                                      </p:to>
                                    </p:set>
                                    <p:anim calcmode="lin" valueType="num">
                                      <p:cBhvr additive="base">
                                        <p:cTn id="37" dur="500" fill="hold"/>
                                        <p:tgtEl>
                                          <p:spTgt spid="5">
                                            <p:graphicEl>
                                              <a:dgm id="{FFD9832D-98E1-4C15-A0C7-0C0B5A4C0EC7}"/>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FFD9832D-98E1-4C15-A0C7-0C0B5A4C0EC7}"/>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graphicEl>
                                              <a:dgm id="{D4F905F8-4231-4C59-BC7B-4ABE8C1ED757}"/>
                                            </p:graphicEl>
                                          </p:spTgt>
                                        </p:tgtEl>
                                        <p:attrNameLst>
                                          <p:attrName>style.visibility</p:attrName>
                                        </p:attrNameLst>
                                      </p:cBhvr>
                                      <p:to>
                                        <p:strVal val="visible"/>
                                      </p:to>
                                    </p:set>
                                    <p:anim calcmode="lin" valueType="num">
                                      <p:cBhvr additive="base">
                                        <p:cTn id="41" dur="500" fill="hold"/>
                                        <p:tgtEl>
                                          <p:spTgt spid="5">
                                            <p:graphicEl>
                                              <a:dgm id="{D4F905F8-4231-4C59-BC7B-4ABE8C1ED757}"/>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graphicEl>
                                              <a:dgm id="{D4F905F8-4231-4C59-BC7B-4ABE8C1ED757}"/>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228600"/>
            <a:ext cx="8858312" cy="990600"/>
          </a:xfrm>
        </p:spPr>
        <p:txBody>
          <a:bodyPr>
            <a:normAutofit/>
          </a:bodyPr>
          <a:lstStyle/>
          <a:p>
            <a:pPr algn="ctr"/>
            <a:r>
              <a:rPr lang="el-GR" sz="3200" dirty="0" smtClean="0">
                <a:solidFill>
                  <a:schemeClr val="accent3"/>
                </a:solidFill>
              </a:rPr>
              <a:t>Για ένα </a:t>
            </a:r>
            <a:r>
              <a:rPr lang="el-GR" sz="3200" b="1" dirty="0" smtClean="0">
                <a:solidFill>
                  <a:schemeClr val="accent3"/>
                </a:solidFill>
              </a:rPr>
              <a:t>Ευρωπαϊκό Κοινωνικό Σύμφωνο</a:t>
            </a:r>
            <a:endParaRPr lang="el-GR" sz="3200" b="1" dirty="0">
              <a:solidFill>
                <a:schemeClr val="accent3"/>
              </a:solidFill>
            </a:endParaRPr>
          </a:p>
        </p:txBody>
      </p:sp>
      <p:graphicFrame>
        <p:nvGraphicFramePr>
          <p:cNvPr id="5" name="4 - Θέση περιεχομένου"/>
          <p:cNvGraphicFramePr>
            <a:graphicFrameLocks noGrp="1"/>
          </p:cNvGraphicFramePr>
          <p:nvPr>
            <p:ph sz="quarter" idx="1"/>
          </p:nvPr>
        </p:nvGraphicFramePr>
        <p:xfrm>
          <a:off x="571472" y="1714488"/>
          <a:ext cx="8153400" cy="4757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142852"/>
            <a:ext cx="8153400" cy="990600"/>
          </a:xfrm>
        </p:spPr>
        <p:txBody>
          <a:bodyPr>
            <a:noAutofit/>
          </a:bodyPr>
          <a:lstStyle/>
          <a:p>
            <a:pPr algn="ctr"/>
            <a:r>
              <a:rPr lang="el-GR" sz="3600" dirty="0" smtClean="0">
                <a:solidFill>
                  <a:schemeClr val="accent3">
                    <a:lumMod val="50000"/>
                  </a:schemeClr>
                </a:solidFill>
              </a:rPr>
              <a:t>Τράπεζες </a:t>
            </a:r>
            <a:r>
              <a:rPr lang="el-GR" sz="3600" b="1" dirty="0" smtClean="0">
                <a:solidFill>
                  <a:schemeClr val="accent3">
                    <a:lumMod val="50000"/>
                  </a:schemeClr>
                </a:solidFill>
              </a:rPr>
              <a:t>και</a:t>
            </a:r>
            <a:r>
              <a:rPr lang="el-GR" sz="3600" dirty="0" smtClean="0">
                <a:solidFill>
                  <a:schemeClr val="accent3">
                    <a:lumMod val="50000"/>
                  </a:schemeClr>
                </a:solidFill>
              </a:rPr>
              <a:t> Ανάπτυξη ή </a:t>
            </a:r>
            <a:br>
              <a:rPr lang="el-GR" sz="3600" dirty="0" smtClean="0">
                <a:solidFill>
                  <a:schemeClr val="accent3">
                    <a:lumMod val="50000"/>
                  </a:schemeClr>
                </a:solidFill>
              </a:rPr>
            </a:br>
            <a:r>
              <a:rPr lang="el-GR" sz="3600" dirty="0" smtClean="0">
                <a:solidFill>
                  <a:schemeClr val="accent3">
                    <a:lumMod val="50000"/>
                  </a:schemeClr>
                </a:solidFill>
              </a:rPr>
              <a:t>Τράπεζες </a:t>
            </a:r>
            <a:r>
              <a:rPr lang="el-GR" sz="3600" b="1" dirty="0" smtClean="0">
                <a:solidFill>
                  <a:schemeClr val="accent3">
                    <a:lumMod val="50000"/>
                  </a:schemeClr>
                </a:solidFill>
              </a:rPr>
              <a:t>για την </a:t>
            </a:r>
            <a:r>
              <a:rPr lang="el-GR" sz="3600" dirty="0" smtClean="0">
                <a:solidFill>
                  <a:schemeClr val="accent3">
                    <a:lumMod val="50000"/>
                  </a:schemeClr>
                </a:solidFill>
              </a:rPr>
              <a:t>Ανάπτυξη;</a:t>
            </a:r>
            <a:endParaRPr lang="el-GR" sz="3600" dirty="0">
              <a:solidFill>
                <a:schemeClr val="accent3">
                  <a:lumMod val="50000"/>
                </a:schemeClr>
              </a:solidFill>
            </a:endParaRPr>
          </a:p>
        </p:txBody>
      </p:sp>
      <p:sp>
        <p:nvSpPr>
          <p:cNvPr id="3" name="2 - Θέση περιεχομένου"/>
          <p:cNvSpPr>
            <a:spLocks noGrp="1"/>
          </p:cNvSpPr>
          <p:nvPr>
            <p:ph sz="quarter" idx="1"/>
          </p:nvPr>
        </p:nvSpPr>
        <p:spPr>
          <a:xfrm>
            <a:off x="612648" y="1600200"/>
            <a:ext cx="8153400" cy="4829196"/>
          </a:xfrm>
          <a:blipFill>
            <a:blip r:embed="rId3" cstate="print">
              <a:lum bright="65000" contrast="-51000"/>
            </a:blip>
            <a:stretch>
              <a:fillRect/>
            </a:stretch>
          </a:blipFill>
        </p:spPr>
        <p:txBody>
          <a:bodyPr>
            <a:noAutofit/>
          </a:bodyPr>
          <a:lstStyle/>
          <a:p>
            <a:r>
              <a:rPr lang="el-GR" sz="1400" dirty="0" smtClean="0"/>
              <a:t>Οι </a:t>
            </a:r>
            <a:r>
              <a:rPr lang="el-GR" sz="1400" b="1" dirty="0" smtClean="0"/>
              <a:t> τράπεζες αποτελούν επιχειρήσεις που δεν εμπορεύονται αγαθά, αλλά  </a:t>
            </a:r>
            <a:r>
              <a:rPr lang="el-GR" sz="1400" dirty="0" smtClean="0"/>
              <a:t>το κυρίαρχο οικονομικό μέσο για τη διενέργεια συναλλαγών, το</a:t>
            </a:r>
            <a:r>
              <a:rPr lang="el-GR" sz="1400" b="1" dirty="0" smtClean="0"/>
              <a:t> χρήμα, διαθέτουν μάλιστα  το αποκλειστικό μονοπώλιο της δημιουργίας του, μέσω της πίστωσης</a:t>
            </a:r>
            <a:r>
              <a:rPr lang="el-GR" sz="1400" dirty="0" smtClean="0"/>
              <a:t>.</a:t>
            </a:r>
            <a:endParaRPr lang="el-GR" sz="1400" b="1" dirty="0" smtClean="0"/>
          </a:p>
          <a:p>
            <a:r>
              <a:rPr lang="el-GR" sz="1400" dirty="0" smtClean="0"/>
              <a:t>Με όποια μορφή λειτουργίας κι αν εμφανίζεται ιστορικά το πιστωτικό σύστημα, οι τράπεζες δεν αποτέλεσαν ποτέ άμεσες και απλές οντότητες.</a:t>
            </a:r>
          </a:p>
          <a:p>
            <a:r>
              <a:rPr lang="el-GR" sz="1400" b="1" dirty="0" smtClean="0"/>
              <a:t>Ένας τέτοιος καθοριστικός ρόλος τις καθιστά, πρωταγωνίστριες στην εγχώρια αναπτυξιακή διαδικασία και λειτουργία, με τις ανάλογες εταιρικές, κοινωνικές και οικονομικές ευθύνες για την ποιότητα και αποτελεσματικότητα της λειτουργίας τους</a:t>
            </a:r>
          </a:p>
          <a:p>
            <a:r>
              <a:rPr lang="el-GR" sz="1400" dirty="0" smtClean="0"/>
              <a:t>Η ασκούμενη, χρηματοπιστωτική πολιτική και ο βαθμός ανάπτυξης του πιστωτικού συστήματος, επηρεάζουν καθοριστικά την κατανομή και το κόστος των πιστώσεων και των κεφαλαίων ανάμεσα στους  επιμέρους τομείς της οικονομίας .</a:t>
            </a:r>
            <a:endParaRPr lang="el-GR" sz="1400" b="1" dirty="0" smtClean="0"/>
          </a:p>
          <a:p>
            <a:r>
              <a:rPr lang="el-GR" sz="1400" b="1" dirty="0" smtClean="0"/>
              <a:t>Το επίπεδο ανάπτυξης του χρηματοπιστωτικού συστήματος είναι αυτό που μπορεί να προσδιορίσει τον ρυθμό της οικονομικής ανάπτυξης, την τεχνολογική πρόοδο και τη συσσώρευση κεφαλαίου, αναβαθμίζοντας τη συνολική παραγωγικότητα των συντελεστών παραγωγής και τη διάρθρωση της οικονομίας.</a:t>
            </a:r>
          </a:p>
          <a:p>
            <a:r>
              <a:rPr lang="el-GR" sz="1400" b="1" dirty="0" smtClean="0"/>
              <a:t>Η πολιτική ανάπτυξης της ελληνικής οικονομίας πρέπει να είναι μια δυναμική διαδικασία, μια διαδικασία εισαγωγής νέων θεσμών και φορέων.</a:t>
            </a:r>
            <a:r>
              <a:rPr lang="el-GR" sz="1400" dirty="0" smtClean="0"/>
              <a:t> Η τρέχουσα συγκυρία τόσο για την οικονομία όσο και για τις τράπεζες, φαίνεται να αποτελεί πρώτης τάξεως ευκαιρία για τη </a:t>
            </a:r>
            <a:r>
              <a:rPr lang="el-GR" sz="1400" b="1" dirty="0" smtClean="0"/>
              <a:t>δημιουργία μιας νέας δυναμικής δομής στο χρηματοοικονομικό σύστημα της χώρας.</a:t>
            </a:r>
          </a:p>
          <a:p>
            <a:endParaRPr lang="el-GR" sz="1400" b="1" dirty="0" smtClean="0"/>
          </a:p>
          <a:p>
            <a:endParaRPr lang="el-GR" sz="1400" dirty="0">
              <a:solidFill>
                <a:schemeClr val="tx1">
                  <a:lumMod val="50000"/>
                </a:schemeClr>
              </a:solidFill>
            </a:endParaRPr>
          </a:p>
        </p:txBody>
      </p:sp>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42910" y="142852"/>
            <a:ext cx="8153400" cy="990600"/>
          </a:xfrm>
        </p:spPr>
        <p:txBody>
          <a:bodyPr>
            <a:noAutofit/>
          </a:bodyPr>
          <a:lstStyle/>
          <a:p>
            <a:pPr algn="ctr"/>
            <a:r>
              <a:rPr lang="el-GR" sz="3600" dirty="0" smtClean="0">
                <a:solidFill>
                  <a:schemeClr val="accent3">
                    <a:lumMod val="50000"/>
                  </a:schemeClr>
                </a:solidFill>
              </a:rPr>
              <a:t>Τράπεζες </a:t>
            </a:r>
            <a:r>
              <a:rPr lang="el-GR" sz="3600" b="1" dirty="0" smtClean="0">
                <a:solidFill>
                  <a:schemeClr val="accent3">
                    <a:lumMod val="50000"/>
                  </a:schemeClr>
                </a:solidFill>
              </a:rPr>
              <a:t>και</a:t>
            </a:r>
            <a:r>
              <a:rPr lang="el-GR" sz="3600" dirty="0" smtClean="0">
                <a:solidFill>
                  <a:schemeClr val="accent3">
                    <a:lumMod val="50000"/>
                  </a:schemeClr>
                </a:solidFill>
              </a:rPr>
              <a:t> Ανάπτυξη ή </a:t>
            </a:r>
            <a:br>
              <a:rPr lang="el-GR" sz="3600" dirty="0" smtClean="0">
                <a:solidFill>
                  <a:schemeClr val="accent3">
                    <a:lumMod val="50000"/>
                  </a:schemeClr>
                </a:solidFill>
              </a:rPr>
            </a:br>
            <a:r>
              <a:rPr lang="el-GR" sz="3600" dirty="0" smtClean="0">
                <a:solidFill>
                  <a:schemeClr val="accent3">
                    <a:lumMod val="50000"/>
                  </a:schemeClr>
                </a:solidFill>
              </a:rPr>
              <a:t>Τράπεζες </a:t>
            </a:r>
            <a:r>
              <a:rPr lang="el-GR" sz="3600" b="1" dirty="0" smtClean="0">
                <a:solidFill>
                  <a:schemeClr val="accent3">
                    <a:lumMod val="50000"/>
                  </a:schemeClr>
                </a:solidFill>
              </a:rPr>
              <a:t>για την </a:t>
            </a:r>
            <a:r>
              <a:rPr lang="el-GR" sz="3600" dirty="0" smtClean="0">
                <a:solidFill>
                  <a:schemeClr val="accent3">
                    <a:lumMod val="50000"/>
                  </a:schemeClr>
                </a:solidFill>
              </a:rPr>
              <a:t>Ανάπτυξη;</a:t>
            </a:r>
            <a:endParaRPr lang="el-GR" sz="3600" dirty="0">
              <a:solidFill>
                <a:schemeClr val="accent3">
                  <a:lumMod val="50000"/>
                </a:schemeClr>
              </a:solidFill>
            </a:endParaRPr>
          </a:p>
        </p:txBody>
      </p:sp>
      <p:sp>
        <p:nvSpPr>
          <p:cNvPr id="3" name="2 - Θέση περιεχομένου"/>
          <p:cNvSpPr>
            <a:spLocks noGrp="1"/>
          </p:cNvSpPr>
          <p:nvPr>
            <p:ph sz="quarter" idx="1"/>
          </p:nvPr>
        </p:nvSpPr>
        <p:spPr>
          <a:xfrm>
            <a:off x="214282" y="1600200"/>
            <a:ext cx="8929718" cy="4829196"/>
          </a:xfrm>
          <a:blipFill>
            <a:blip r:embed="rId3" cstate="print">
              <a:lum bright="55000" contrast="-62000"/>
            </a:blip>
            <a:stretch>
              <a:fillRect/>
            </a:stretch>
          </a:blipFill>
        </p:spPr>
        <p:txBody>
          <a:bodyPr>
            <a:noAutofit/>
          </a:bodyPr>
          <a:lstStyle/>
          <a:p>
            <a:r>
              <a:rPr lang="el-GR" sz="1400" dirty="0" smtClean="0"/>
              <a:t>Η νέα χρηματοοικονομική δομή θα είναι αποτελεσματική, εάν καταφέρει να μεταφέρει στην οικονομία, στην κοινωνία και την επιχειρηματικότητα τη φιλοσοφία ότι εφεξής </a:t>
            </a:r>
            <a:r>
              <a:rPr lang="el-GR" sz="1400" b="1" dirty="0" smtClean="0"/>
              <a:t>η αποτελεσματικότητα και η αποδοτικότητα  των δημόσιων ή των ιδιωτικών χρηματοοικονομικών και χρηματοπιστωτικών οργανισμών δεν θα στηρίζεται σε αυτορρυθμιζόμενα μοντέλα ισορροπίας, που εξυπηρετούν μονοδιάστατα την χρηματοοικονομική σταθερότητα. Θα στηρίζεται σε στρατηγικούς αναπτυξιακούς κοινωνικούς και οικονομικούς στόχους,  αλλαγής του παραγωγικού συστήματος της ελληνικής οικονομίας.</a:t>
            </a:r>
          </a:p>
          <a:p>
            <a:r>
              <a:rPr lang="el-GR" sz="1400" dirty="0" smtClean="0">
                <a:solidFill>
                  <a:schemeClr val="tx1">
                    <a:lumMod val="50000"/>
                  </a:schemeClr>
                </a:solidFill>
              </a:rPr>
              <a:t>Η ορθή και άμεση αντιμετώπιση των προκλήσεων του ελληνικού τραπεζικού συστήματος, ενταγμένη σε ένα ευρύτερο πλαίσιο αναγκαίων αλλαγών και προσαρμογής του επιχειρηματικού μοντέλου λειτουργίας των τραπεζών στην εσωτερική αναπτυξιακή τροχιά της χώρας, θα προασπίσει τις ανάγκες του πραγματικού τομέα της οικονομίας για επαρκή χρηματοδότηση. Παράλληλα, θα τροφοδοτήσει τη χρηματοπιστωτική και την χρηματοοικονομική σταθερότητα, με τη δημιουργία ενός ενάρετου  κύκλου ανάπτυξης, στηριγμένου στις πραγματικές ανάγκες της ελληνικής οικονομίας. Μιας οικονομίας που εδώ και καιρό αναζητά εναγωνίως μια νέα βιώσιμη αναπτυξιακή, οικονομική και παραγωγική κατεύθυνση.</a:t>
            </a:r>
          </a:p>
          <a:p>
            <a:r>
              <a:rPr lang="el-GR" sz="1400" b="1" i="1" dirty="0" smtClean="0">
                <a:solidFill>
                  <a:schemeClr val="tx1">
                    <a:lumMod val="50000"/>
                  </a:schemeClr>
                </a:solidFill>
              </a:rPr>
              <a:t>Η ΟΤΟΕ πιστεύει ότι στην εποχή μιας βαθιάς οικονομικής, κοινωνικής και περιβαλλοντικής κρίσης, ως συνέπεια των αδιεξόδων της οικονομίας του άκρατου ανταγωνισμού και της ανεξέλεγκτης αγοράς, προέχει η ικανοποίηση των βασικών και πραγματικών ανθρώπινων αναγκών σε αγαθά και υπηρεσίες, μέσα από μια αναπτυξιακή  επιχειρηματική δράση, που να δημιουργεί θέσεις εργασίας, να προστατεύει το περιβάλλον  και να ενισχύει την κοινωνική συνοχή. Αυτός πρέπει να είναι ο στόχος  της ζητούμενης αναπτυξιακής πορείας της ελληνικής οικονομίας. </a:t>
            </a:r>
            <a:endParaRPr lang="el-GR" sz="1400" dirty="0" smtClean="0">
              <a:solidFill>
                <a:schemeClr val="tx1">
                  <a:lumMod val="50000"/>
                </a:schemeClr>
              </a:solidFill>
            </a:endParaRPr>
          </a:p>
        </p:txBody>
      </p:sp>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 - Εικόνα" descr="agency-growth-finance.png"/>
          <p:cNvPicPr>
            <a:picLocks noChangeAspect="1"/>
          </p:cNvPicPr>
          <p:nvPr/>
        </p:nvPicPr>
        <p:blipFill>
          <a:blip r:embed="rId3" cstate="print">
            <a:lum bright="54000"/>
          </a:blip>
          <a:stretch>
            <a:fillRect/>
          </a:stretch>
        </p:blipFill>
        <p:spPr>
          <a:xfrm>
            <a:off x="500002" y="428604"/>
            <a:ext cx="8643998" cy="2928959"/>
          </a:xfrm>
          <a:prstGeom prst="rect">
            <a:avLst/>
          </a:prstGeom>
        </p:spPr>
      </p:pic>
      <p:sp>
        <p:nvSpPr>
          <p:cNvPr id="6" name="5 - Ορθογώνιο"/>
          <p:cNvSpPr/>
          <p:nvPr/>
        </p:nvSpPr>
        <p:spPr>
          <a:xfrm>
            <a:off x="857224" y="4786322"/>
            <a:ext cx="7215238" cy="1015663"/>
          </a:xfrm>
          <a:prstGeom prst="rect">
            <a:avLst/>
          </a:prstGeom>
          <a:solidFill>
            <a:schemeClr val="tx1">
              <a:lumMod val="85000"/>
              <a:alpha val="8000"/>
            </a:schemeClr>
          </a:solidFill>
          <a:effectLst>
            <a:outerShdw blurRad="50800" dist="38100" dir="5400000" algn="t" rotWithShape="0">
              <a:prstClr val="black">
                <a:alpha val="40000"/>
              </a:prstClr>
            </a:outerShdw>
            <a:softEdge rad="127000"/>
          </a:effectLst>
        </p:spPr>
        <p:txBody>
          <a:bodyPr wrap="square">
            <a:spAutoFit/>
          </a:bodyPr>
          <a:lstStyle/>
          <a:p>
            <a:pPr lvl="0" algn="ctr"/>
            <a:r>
              <a:rPr lang="el-GR" sz="2000" dirty="0" smtClean="0">
                <a:ln>
                  <a:solidFill>
                    <a:schemeClr val="bg2">
                      <a:lumMod val="75000"/>
                    </a:schemeClr>
                  </a:solidFill>
                </a:ln>
                <a:latin typeface="Franklin Gothic Heavy" pitchFamily="34" charset="0"/>
              </a:rPr>
              <a:t>Το τραπεζικό σύστημα στην Ελλάδα και οι προτάσεις  της ΟΤΟΕ για το ρόλο του και τη συμβολή του στην οικονομική ανάπτυξη</a:t>
            </a:r>
            <a:endParaRPr lang="el-GR" sz="2000" dirty="0">
              <a:ln>
                <a:solidFill>
                  <a:schemeClr val="bg2">
                    <a:lumMod val="75000"/>
                  </a:schemeClr>
                </a:solidFill>
              </a:ln>
              <a:latin typeface="Franklin Gothic Heavy"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Διάγραμμα"/>
          <p:cNvGraphicFramePr/>
          <p:nvPr/>
        </p:nvGraphicFramePr>
        <p:xfrm>
          <a:off x="285720" y="1643050"/>
          <a:ext cx="8643998" cy="4786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1 - Τίτλος"/>
          <p:cNvSpPr>
            <a:spLocks noGrp="1"/>
          </p:cNvSpPr>
          <p:nvPr>
            <p:ph type="title"/>
          </p:nvPr>
        </p:nvSpPr>
        <p:spPr/>
        <p:txBody>
          <a:bodyPr>
            <a:noAutofit/>
          </a:bodyPr>
          <a:lstStyle/>
          <a:p>
            <a:pPr algn="ctr"/>
            <a:r>
              <a:rPr lang="el-GR" sz="2800" b="1" dirty="0" smtClean="0">
                <a:solidFill>
                  <a:schemeClr val="accent3"/>
                </a:solidFill>
              </a:rPr>
              <a:t>ΟΙ ΠΡΟΚΛΗΣΕΙΣ ΤΟΥ ΤΡΑΠΕΖΙΚΟΥ ΣΥΣΤΗΜΑΤΟΣ</a:t>
            </a:r>
            <a:endParaRPr lang="el-GR" sz="2800" b="1" dirty="0">
              <a:solidFill>
                <a:schemeClr val="accent3"/>
              </a:solidFill>
            </a:endParaRPr>
          </a:p>
        </p:txBody>
      </p:sp>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57E4C265-2F80-4A68-B418-705D4A101C58}"/>
                                            </p:graphicEl>
                                          </p:spTgt>
                                        </p:tgtEl>
                                        <p:attrNameLst>
                                          <p:attrName>style.visibility</p:attrName>
                                        </p:attrNameLst>
                                      </p:cBhvr>
                                      <p:to>
                                        <p:strVal val="visible"/>
                                      </p:to>
                                    </p:set>
                                    <p:anim calcmode="lin" valueType="num">
                                      <p:cBhvr additive="base">
                                        <p:cTn id="7" dur="500" fill="hold"/>
                                        <p:tgtEl>
                                          <p:spTgt spid="6">
                                            <p:graphicEl>
                                              <a:dgm id="{57E4C265-2F80-4A68-B418-705D4A101C58}"/>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57E4C265-2F80-4A68-B418-705D4A101C58}"/>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5BE6810A-EEBA-4391-88F1-728E84FCC3C2}"/>
                                            </p:graphicEl>
                                          </p:spTgt>
                                        </p:tgtEl>
                                        <p:attrNameLst>
                                          <p:attrName>style.visibility</p:attrName>
                                        </p:attrNameLst>
                                      </p:cBhvr>
                                      <p:to>
                                        <p:strVal val="visible"/>
                                      </p:to>
                                    </p:set>
                                    <p:anim calcmode="lin" valueType="num">
                                      <p:cBhvr additive="base">
                                        <p:cTn id="13" dur="500" fill="hold"/>
                                        <p:tgtEl>
                                          <p:spTgt spid="6">
                                            <p:graphicEl>
                                              <a:dgm id="{5BE6810A-EEBA-4391-88F1-728E84FCC3C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5BE6810A-EEBA-4391-88F1-728E84FCC3C2}"/>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graphicEl>
                                              <a:dgm id="{AC8DAAC5-2D2F-432C-80CB-B821A5B63712}"/>
                                            </p:graphicEl>
                                          </p:spTgt>
                                        </p:tgtEl>
                                        <p:attrNameLst>
                                          <p:attrName>style.visibility</p:attrName>
                                        </p:attrNameLst>
                                      </p:cBhvr>
                                      <p:to>
                                        <p:strVal val="visible"/>
                                      </p:to>
                                    </p:set>
                                    <p:anim calcmode="lin" valueType="num">
                                      <p:cBhvr additive="base">
                                        <p:cTn id="17" dur="500" fill="hold"/>
                                        <p:tgtEl>
                                          <p:spTgt spid="6">
                                            <p:graphicEl>
                                              <a:dgm id="{AC8DAAC5-2D2F-432C-80CB-B821A5B63712}"/>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graphicEl>
                                              <a:dgm id="{AC8DAAC5-2D2F-432C-80CB-B821A5B63712}"/>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graphicEl>
                                              <a:dgm id="{9CCE0F44-1BDE-4523-A8E6-C8970B98AC87}"/>
                                            </p:graphicEl>
                                          </p:spTgt>
                                        </p:tgtEl>
                                        <p:attrNameLst>
                                          <p:attrName>style.visibility</p:attrName>
                                        </p:attrNameLst>
                                      </p:cBhvr>
                                      <p:to>
                                        <p:strVal val="visible"/>
                                      </p:to>
                                    </p:set>
                                    <p:anim calcmode="lin" valueType="num">
                                      <p:cBhvr additive="base">
                                        <p:cTn id="23" dur="500" fill="hold"/>
                                        <p:tgtEl>
                                          <p:spTgt spid="6">
                                            <p:graphicEl>
                                              <a:dgm id="{9CCE0F44-1BDE-4523-A8E6-C8970B98AC87}"/>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graphicEl>
                                              <a:dgm id="{9CCE0F44-1BDE-4523-A8E6-C8970B98AC87}"/>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graphicEl>
                                              <a:dgm id="{50F3F2B2-399B-4328-BC9A-ABB359AFEF40}"/>
                                            </p:graphicEl>
                                          </p:spTgt>
                                        </p:tgtEl>
                                        <p:attrNameLst>
                                          <p:attrName>style.visibility</p:attrName>
                                        </p:attrNameLst>
                                      </p:cBhvr>
                                      <p:to>
                                        <p:strVal val="visible"/>
                                      </p:to>
                                    </p:set>
                                    <p:anim calcmode="lin" valueType="num">
                                      <p:cBhvr additive="base">
                                        <p:cTn id="27" dur="500" fill="hold"/>
                                        <p:tgtEl>
                                          <p:spTgt spid="6">
                                            <p:graphicEl>
                                              <a:dgm id="{50F3F2B2-399B-4328-BC9A-ABB359AFEF40}"/>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graphicEl>
                                              <a:dgm id="{50F3F2B2-399B-4328-BC9A-ABB359AFEF40}"/>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graphicEl>
                                              <a:dgm id="{B68B4FB7-A6C5-4266-8227-4C7A7339008F}"/>
                                            </p:graphicEl>
                                          </p:spTgt>
                                        </p:tgtEl>
                                        <p:attrNameLst>
                                          <p:attrName>style.visibility</p:attrName>
                                        </p:attrNameLst>
                                      </p:cBhvr>
                                      <p:to>
                                        <p:strVal val="visible"/>
                                      </p:to>
                                    </p:set>
                                    <p:anim calcmode="lin" valueType="num">
                                      <p:cBhvr additive="base">
                                        <p:cTn id="33" dur="500" fill="hold"/>
                                        <p:tgtEl>
                                          <p:spTgt spid="6">
                                            <p:graphicEl>
                                              <a:dgm id="{B68B4FB7-A6C5-4266-8227-4C7A7339008F}"/>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6">
                                            <p:graphicEl>
                                              <a:dgm id="{B68B4FB7-A6C5-4266-8227-4C7A7339008F}"/>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graphicEl>
                                              <a:dgm id="{0D1FF256-16AD-42B5-866A-6860DA2D71DD}"/>
                                            </p:graphicEl>
                                          </p:spTgt>
                                        </p:tgtEl>
                                        <p:attrNameLst>
                                          <p:attrName>style.visibility</p:attrName>
                                        </p:attrNameLst>
                                      </p:cBhvr>
                                      <p:to>
                                        <p:strVal val="visible"/>
                                      </p:to>
                                    </p:set>
                                    <p:anim calcmode="lin" valueType="num">
                                      <p:cBhvr additive="base">
                                        <p:cTn id="37" dur="500" fill="hold"/>
                                        <p:tgtEl>
                                          <p:spTgt spid="6">
                                            <p:graphicEl>
                                              <a:dgm id="{0D1FF256-16AD-42B5-866A-6860DA2D71D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graphicEl>
                                              <a:dgm id="{0D1FF256-16AD-42B5-866A-6860DA2D71DD}"/>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graphicEl>
                                              <a:dgm id="{3A29876C-9282-4C9A-B7AB-6A1C543BA7E8}"/>
                                            </p:graphicEl>
                                          </p:spTgt>
                                        </p:tgtEl>
                                        <p:attrNameLst>
                                          <p:attrName>style.visibility</p:attrName>
                                        </p:attrNameLst>
                                      </p:cBhvr>
                                      <p:to>
                                        <p:strVal val="visible"/>
                                      </p:to>
                                    </p:set>
                                    <p:anim calcmode="lin" valueType="num">
                                      <p:cBhvr additive="base">
                                        <p:cTn id="43" dur="500" fill="hold"/>
                                        <p:tgtEl>
                                          <p:spTgt spid="6">
                                            <p:graphicEl>
                                              <a:dgm id="{3A29876C-9282-4C9A-B7AB-6A1C543BA7E8}"/>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3A29876C-9282-4C9A-B7AB-6A1C543BA7E8}"/>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6">
                                            <p:graphicEl>
                                              <a:dgm id="{E26219BD-9D1D-41E7-8C86-81240288FCF6}"/>
                                            </p:graphicEl>
                                          </p:spTgt>
                                        </p:tgtEl>
                                        <p:attrNameLst>
                                          <p:attrName>style.visibility</p:attrName>
                                        </p:attrNameLst>
                                      </p:cBhvr>
                                      <p:to>
                                        <p:strVal val="visible"/>
                                      </p:to>
                                    </p:set>
                                    <p:anim calcmode="lin" valueType="num">
                                      <p:cBhvr additive="base">
                                        <p:cTn id="47" dur="500" fill="hold"/>
                                        <p:tgtEl>
                                          <p:spTgt spid="6">
                                            <p:graphicEl>
                                              <a:dgm id="{E26219BD-9D1D-41E7-8C86-81240288FCF6}"/>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graphicEl>
                                              <a:dgm id="{E26219BD-9D1D-41E7-8C86-81240288FCF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 Διάγραμμα"/>
          <p:cNvGraphicFramePr/>
          <p:nvPr/>
        </p:nvGraphicFramePr>
        <p:xfrm>
          <a:off x="285720" y="1643050"/>
          <a:ext cx="8643998" cy="4786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1 - Τίτλος"/>
          <p:cNvSpPr>
            <a:spLocks noGrp="1"/>
          </p:cNvSpPr>
          <p:nvPr>
            <p:ph type="title"/>
          </p:nvPr>
        </p:nvSpPr>
        <p:spPr>
          <a:xfrm>
            <a:off x="612648" y="142852"/>
            <a:ext cx="8153400" cy="1076348"/>
          </a:xfrm>
        </p:spPr>
        <p:txBody>
          <a:bodyPr>
            <a:noAutofit/>
          </a:bodyPr>
          <a:lstStyle/>
          <a:p>
            <a:pPr algn="ctr"/>
            <a:r>
              <a:rPr lang="el-GR" sz="2400" b="1" dirty="0" smtClean="0">
                <a:solidFill>
                  <a:schemeClr val="accent3"/>
                </a:solidFill>
              </a:rPr>
              <a:t>ΟΙ ΠΡΟΤΑΣΕΙΣ ΤΗΣ ΟΤΟΕ ΓΙΑ ΤΟ ΡΟΛΟ ΚΑΙ ΤΗ ΣΥΜΒΟΛΗ ΤΟΥ ΤΡΑΠΕΖΙΚΟΥ ΣΥΣΤΗΜΑΤΟΣ ΣΤΗΝ ΟΙΚΟΝΟΜΙΚΗ ΑΝΑΠΤΥΞΗ </a:t>
            </a:r>
            <a:endParaRPr lang="el-GR" sz="2400" b="1" dirty="0">
              <a:solidFill>
                <a:schemeClr val="accent3"/>
              </a:solidFill>
            </a:endParaRPr>
          </a:p>
        </p:txBody>
      </p:sp>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1D24896A-B2DB-4E68-8C5E-ECBF2E9D02D7}"/>
                                            </p:graphicEl>
                                          </p:spTgt>
                                        </p:tgtEl>
                                        <p:attrNameLst>
                                          <p:attrName>style.visibility</p:attrName>
                                        </p:attrNameLst>
                                      </p:cBhvr>
                                      <p:to>
                                        <p:strVal val="visible"/>
                                      </p:to>
                                    </p:set>
                                    <p:anim calcmode="lin" valueType="num">
                                      <p:cBhvr additive="base">
                                        <p:cTn id="7" dur="500" fill="hold"/>
                                        <p:tgtEl>
                                          <p:spTgt spid="6">
                                            <p:graphicEl>
                                              <a:dgm id="{1D24896A-B2DB-4E68-8C5E-ECBF2E9D02D7}"/>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1D24896A-B2DB-4E68-8C5E-ECBF2E9D02D7}"/>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F0042F54-5759-4CA9-A1F8-F4011518E250}"/>
                                            </p:graphicEl>
                                          </p:spTgt>
                                        </p:tgtEl>
                                        <p:attrNameLst>
                                          <p:attrName>style.visibility</p:attrName>
                                        </p:attrNameLst>
                                      </p:cBhvr>
                                      <p:to>
                                        <p:strVal val="visible"/>
                                      </p:to>
                                    </p:set>
                                    <p:anim calcmode="lin" valueType="num">
                                      <p:cBhvr additive="base">
                                        <p:cTn id="13" dur="500" fill="hold"/>
                                        <p:tgtEl>
                                          <p:spTgt spid="6">
                                            <p:graphicEl>
                                              <a:dgm id="{F0042F54-5759-4CA9-A1F8-F4011518E25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F0042F54-5759-4CA9-A1F8-F4011518E250}"/>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graphicEl>
                                              <a:dgm id="{060D78F7-1935-4789-93B1-8C7B7CAC64D7}"/>
                                            </p:graphicEl>
                                          </p:spTgt>
                                        </p:tgtEl>
                                        <p:attrNameLst>
                                          <p:attrName>style.visibility</p:attrName>
                                        </p:attrNameLst>
                                      </p:cBhvr>
                                      <p:to>
                                        <p:strVal val="visible"/>
                                      </p:to>
                                    </p:set>
                                    <p:anim calcmode="lin" valueType="num">
                                      <p:cBhvr additive="base">
                                        <p:cTn id="19" dur="500" fill="hold"/>
                                        <p:tgtEl>
                                          <p:spTgt spid="6">
                                            <p:graphicEl>
                                              <a:dgm id="{060D78F7-1935-4789-93B1-8C7B7CAC64D7}"/>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graphicEl>
                                              <a:dgm id="{060D78F7-1935-4789-93B1-8C7B7CAC64D7}"/>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graphicEl>
                                              <a:dgm id="{DD5D2607-F931-43E2-88F2-C4D11103A5C3}"/>
                                            </p:graphicEl>
                                          </p:spTgt>
                                        </p:tgtEl>
                                        <p:attrNameLst>
                                          <p:attrName>style.visibility</p:attrName>
                                        </p:attrNameLst>
                                      </p:cBhvr>
                                      <p:to>
                                        <p:strVal val="visible"/>
                                      </p:to>
                                    </p:set>
                                    <p:anim calcmode="lin" valueType="num">
                                      <p:cBhvr additive="base">
                                        <p:cTn id="25" dur="500" fill="hold"/>
                                        <p:tgtEl>
                                          <p:spTgt spid="6">
                                            <p:graphicEl>
                                              <a:dgm id="{DD5D2607-F931-43E2-88F2-C4D11103A5C3}"/>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graphicEl>
                                              <a:dgm id="{DD5D2607-F931-43E2-88F2-C4D11103A5C3}"/>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graphicEl>
                                              <a:dgm id="{5CAF58E7-A142-4195-8009-AE3C539B0F8B}"/>
                                            </p:graphicEl>
                                          </p:spTgt>
                                        </p:tgtEl>
                                        <p:attrNameLst>
                                          <p:attrName>style.visibility</p:attrName>
                                        </p:attrNameLst>
                                      </p:cBhvr>
                                      <p:to>
                                        <p:strVal val="visible"/>
                                      </p:to>
                                    </p:set>
                                    <p:anim calcmode="lin" valueType="num">
                                      <p:cBhvr additive="base">
                                        <p:cTn id="31" dur="500" fill="hold"/>
                                        <p:tgtEl>
                                          <p:spTgt spid="6">
                                            <p:graphicEl>
                                              <a:dgm id="{5CAF58E7-A142-4195-8009-AE3C539B0F8B}"/>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graphicEl>
                                              <a:dgm id="{5CAF58E7-A142-4195-8009-AE3C539B0F8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1571612"/>
            <a:ext cx="8153400" cy="990600"/>
          </a:xfrm>
        </p:spPr>
        <p:txBody>
          <a:bodyPr>
            <a:noAutofit/>
          </a:bodyPr>
          <a:lstStyle/>
          <a:p>
            <a:pPr algn="ctr"/>
            <a:r>
              <a:rPr lang="el-GR" sz="2000" b="1" dirty="0" smtClean="0"/>
              <a:t>ΔΙΑΡΘΡΩΣΗ ΤΟΥ ΜΗ ΕΞΥΠΗΡΕΤΟΥΜΕΝΟΥ ΙΔΙΩΤΙΚΟΥ ΧΡΕΟΥΣ</a:t>
            </a:r>
            <a:endParaRPr lang="el-GR" sz="2000" dirty="0"/>
          </a:p>
        </p:txBody>
      </p:sp>
      <p:graphicFrame>
        <p:nvGraphicFramePr>
          <p:cNvPr id="4" name="3 - Πίνακας"/>
          <p:cNvGraphicFramePr>
            <a:graphicFrameLocks noGrp="1"/>
          </p:cNvGraphicFramePr>
          <p:nvPr/>
        </p:nvGraphicFramePr>
        <p:xfrm>
          <a:off x="-1" y="2574947"/>
          <a:ext cx="9144002" cy="2278380"/>
        </p:xfrm>
        <a:graphic>
          <a:graphicData uri="http://schemas.openxmlformats.org/drawingml/2006/table">
            <a:tbl>
              <a:tblPr/>
              <a:tblGrid>
                <a:gridCol w="1843555"/>
                <a:gridCol w="1301189"/>
                <a:gridCol w="1326384"/>
                <a:gridCol w="1326384"/>
                <a:gridCol w="1314882"/>
                <a:gridCol w="1015804"/>
                <a:gridCol w="1015804"/>
              </a:tblGrid>
              <a:tr h="732653">
                <a:tc>
                  <a:txBody>
                    <a:bodyPr/>
                    <a:lstStyle/>
                    <a:p>
                      <a:pPr algn="ctr">
                        <a:lnSpc>
                          <a:spcPct val="115000"/>
                        </a:lnSpc>
                        <a:spcAft>
                          <a:spcPts val="0"/>
                        </a:spcAft>
                      </a:pPr>
                      <a:r>
                        <a:rPr lang="el-GR" sz="1300" b="1" dirty="0">
                          <a:solidFill>
                            <a:srgbClr val="FFFFFF"/>
                          </a:solidFill>
                          <a:latin typeface="Franklin Gothic Medium"/>
                          <a:ea typeface="Times New Roman"/>
                          <a:cs typeface="Arial"/>
                        </a:rPr>
                        <a:t>Ατομικές καταστάσεις 5 εμπορικών τραπεζών, 31/12/2014, ποσά σε </a:t>
                      </a:r>
                      <a:r>
                        <a:rPr lang="el-GR" sz="1300" b="1" dirty="0" err="1">
                          <a:solidFill>
                            <a:srgbClr val="FFFFFF"/>
                          </a:solidFill>
                          <a:latin typeface="Franklin Gothic Medium"/>
                          <a:ea typeface="Times New Roman"/>
                          <a:cs typeface="Arial"/>
                        </a:rPr>
                        <a:t>χιλ€</a:t>
                      </a:r>
                      <a:endParaRPr lang="el-GR" sz="1300" dirty="0">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lnSpc>
                          <a:spcPct val="115000"/>
                        </a:lnSpc>
                        <a:spcAft>
                          <a:spcPts val="0"/>
                        </a:spcAft>
                      </a:pPr>
                      <a:r>
                        <a:rPr lang="el-GR" sz="1300" b="1">
                          <a:solidFill>
                            <a:srgbClr val="FFFFFF"/>
                          </a:solidFill>
                          <a:latin typeface="Franklin Gothic Medium"/>
                          <a:ea typeface="Times New Roman"/>
                          <a:cs typeface="Arial"/>
                        </a:rPr>
                        <a:t>Σύνολο Δανείων και απαιτήσεων </a:t>
                      </a:r>
                      <a:endParaRPr lang="el-GR" sz="1300">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lnSpc>
                          <a:spcPct val="115000"/>
                        </a:lnSpc>
                        <a:spcAft>
                          <a:spcPts val="0"/>
                        </a:spcAft>
                      </a:pPr>
                      <a:r>
                        <a:rPr lang="el-GR" sz="1300" b="1">
                          <a:solidFill>
                            <a:srgbClr val="FFFFFF"/>
                          </a:solidFill>
                          <a:latin typeface="Franklin Gothic Medium"/>
                          <a:ea typeface="Times New Roman"/>
                          <a:cs typeface="Arial"/>
                        </a:rPr>
                        <a:t>Σύνολο εξασφαλίσεων (χωρίς τις προσωπικές εγγυήσεις)</a:t>
                      </a:r>
                      <a:endParaRPr lang="el-GR" sz="1300">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lnSpc>
                          <a:spcPct val="115000"/>
                        </a:lnSpc>
                        <a:spcAft>
                          <a:spcPts val="0"/>
                        </a:spcAft>
                      </a:pPr>
                      <a:r>
                        <a:rPr lang="el-GR" sz="1300" b="1">
                          <a:solidFill>
                            <a:srgbClr val="FFFFFF"/>
                          </a:solidFill>
                          <a:latin typeface="Franklin Gothic Medium"/>
                          <a:ea typeface="Times New Roman"/>
                          <a:cs typeface="Arial"/>
                        </a:rPr>
                        <a:t>Εξυπηρετούμενα δάνεια και απαιτήσεις</a:t>
                      </a:r>
                      <a:endParaRPr lang="el-GR" sz="1300">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lnSpc>
                          <a:spcPct val="115000"/>
                        </a:lnSpc>
                        <a:spcAft>
                          <a:spcPts val="0"/>
                        </a:spcAft>
                      </a:pPr>
                      <a:r>
                        <a:rPr lang="el-GR" sz="1300" b="1">
                          <a:solidFill>
                            <a:srgbClr val="FFFFFF"/>
                          </a:solidFill>
                          <a:latin typeface="Franklin Gothic Medium"/>
                          <a:ea typeface="Times New Roman"/>
                          <a:cs typeface="Arial"/>
                        </a:rPr>
                        <a:t>Μη εξυπηρετούμενα δάνεια και απομειωμένα</a:t>
                      </a:r>
                      <a:endParaRPr lang="el-GR" sz="1300">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lnSpc>
                          <a:spcPct val="115000"/>
                        </a:lnSpc>
                        <a:spcAft>
                          <a:spcPts val="0"/>
                        </a:spcAft>
                      </a:pPr>
                      <a:r>
                        <a:rPr lang="el-GR" sz="1300" b="1">
                          <a:solidFill>
                            <a:srgbClr val="FFFFFF"/>
                          </a:solidFill>
                          <a:latin typeface="Franklin Gothic Medium"/>
                          <a:ea typeface="Times New Roman"/>
                          <a:cs typeface="Arial"/>
                        </a:rPr>
                        <a:t>Προβλέψεις </a:t>
                      </a:r>
                      <a:endParaRPr lang="el-GR" sz="1300">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a:lnSpc>
                          <a:spcPct val="115000"/>
                        </a:lnSpc>
                        <a:spcAft>
                          <a:spcPts val="0"/>
                        </a:spcAft>
                      </a:pPr>
                      <a:r>
                        <a:rPr lang="el-GR" sz="1300" b="1" dirty="0">
                          <a:solidFill>
                            <a:schemeClr val="bg1"/>
                          </a:solidFill>
                          <a:latin typeface="Franklin Gothic Medium"/>
                          <a:ea typeface="Times New Roman"/>
                          <a:cs typeface="Arial"/>
                        </a:rPr>
                        <a:t>Δάνεια και απαιτήσεις χωρίς πρόβλεψη</a:t>
                      </a:r>
                      <a:endParaRPr lang="el-GR" sz="1300" dirty="0">
                        <a:solidFill>
                          <a:schemeClr val="bg1"/>
                        </a:solidFill>
                        <a:latin typeface="Calibri"/>
                        <a:ea typeface="Calibri"/>
                        <a:cs typeface="Times New Roman"/>
                      </a:endParaRPr>
                    </a:p>
                  </a:txBody>
                  <a:tcPr marL="63709" marR="6370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59272">
                <a:tc>
                  <a:txBody>
                    <a:bodyPr/>
                    <a:lstStyle/>
                    <a:p>
                      <a:pPr algn="just">
                        <a:lnSpc>
                          <a:spcPct val="115000"/>
                        </a:lnSpc>
                        <a:spcAft>
                          <a:spcPts val="0"/>
                        </a:spcAft>
                      </a:pPr>
                      <a:r>
                        <a:rPr lang="el-GR" sz="1300" b="1">
                          <a:latin typeface="Franklin Gothic Medium"/>
                          <a:ea typeface="Times New Roman"/>
                          <a:cs typeface="Arial"/>
                        </a:rPr>
                        <a:t>ΣΥΝΟΛΑ (ιδ.τομέας)</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b="1">
                          <a:latin typeface="Franklin Gothic Medium"/>
                          <a:ea typeface="Times New Roman"/>
                          <a:cs typeface="Arial"/>
                        </a:rPr>
                        <a:t>210.697.294</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b="1">
                          <a:latin typeface="Franklin Gothic Medium"/>
                          <a:ea typeface="Times New Roman"/>
                          <a:cs typeface="Arial"/>
                        </a:rPr>
                        <a:t>122.136.217</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b="1">
                          <a:latin typeface="Franklin Gothic Medium"/>
                          <a:ea typeface="Times New Roman"/>
                          <a:cs typeface="Arial"/>
                        </a:rPr>
                        <a:t>102.838.398</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b="1">
                          <a:latin typeface="Franklin Gothic Medium"/>
                          <a:ea typeface="Times New Roman"/>
                          <a:cs typeface="Arial"/>
                        </a:rPr>
                        <a:t>86.602.686</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42.977.440</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b="1" dirty="0">
                          <a:solidFill>
                            <a:schemeClr val="bg1"/>
                          </a:solidFill>
                          <a:latin typeface="Franklin Gothic Medium"/>
                          <a:ea typeface="Times New Roman"/>
                          <a:cs typeface="Arial"/>
                        </a:rPr>
                        <a:t>43.175.773</a:t>
                      </a:r>
                      <a:endParaRPr lang="el-GR" sz="1300" dirty="0">
                        <a:solidFill>
                          <a:schemeClr val="bg1"/>
                        </a:solidFill>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59272">
                <a:tc>
                  <a:txBody>
                    <a:bodyPr/>
                    <a:lstStyle/>
                    <a:p>
                      <a:pPr algn="just">
                        <a:lnSpc>
                          <a:spcPct val="115000"/>
                        </a:lnSpc>
                        <a:spcAft>
                          <a:spcPts val="0"/>
                        </a:spcAft>
                      </a:pPr>
                      <a:r>
                        <a:rPr lang="el-GR" sz="1300" b="1">
                          <a:latin typeface="Franklin Gothic Medium"/>
                          <a:ea typeface="Times New Roman"/>
                          <a:cs typeface="Arial"/>
                        </a:rPr>
                        <a:t>ΕΠΙΧΕΙΡΗΜΑΤΙΚΑ </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116.996.502</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58.650.453</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56.213.959</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51.907.919</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27.909.123</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dirty="0">
                          <a:solidFill>
                            <a:schemeClr val="bg1"/>
                          </a:solidFill>
                          <a:latin typeface="Franklin Gothic Medium"/>
                          <a:ea typeface="Times New Roman"/>
                          <a:cs typeface="Arial"/>
                        </a:rPr>
                        <a:t>23.998.795</a:t>
                      </a:r>
                      <a:endParaRPr lang="el-GR" sz="1300" dirty="0">
                        <a:solidFill>
                          <a:schemeClr val="bg1"/>
                        </a:solidFill>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59272">
                <a:tc>
                  <a:txBody>
                    <a:bodyPr/>
                    <a:lstStyle/>
                    <a:p>
                      <a:pPr algn="just">
                        <a:lnSpc>
                          <a:spcPct val="115000"/>
                        </a:lnSpc>
                        <a:spcAft>
                          <a:spcPts val="0"/>
                        </a:spcAft>
                      </a:pPr>
                      <a:r>
                        <a:rPr lang="el-GR" sz="1300" b="1">
                          <a:latin typeface="Franklin Gothic Medium"/>
                          <a:ea typeface="Times New Roman"/>
                          <a:cs typeface="Arial"/>
                        </a:rPr>
                        <a:t>ΣΤΕΓΑΣΤΙΚΑ</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69.617.291</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60.486.201</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38.082.757</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21.397.349</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5.626.939</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dirty="0">
                          <a:solidFill>
                            <a:schemeClr val="bg1"/>
                          </a:solidFill>
                          <a:latin typeface="Franklin Gothic Medium"/>
                          <a:ea typeface="Times New Roman"/>
                          <a:cs typeface="Arial"/>
                        </a:rPr>
                        <a:t>15.770.410</a:t>
                      </a:r>
                      <a:endParaRPr lang="el-GR" sz="1300" dirty="0">
                        <a:solidFill>
                          <a:schemeClr val="bg1"/>
                        </a:solidFill>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59272">
                <a:tc>
                  <a:txBody>
                    <a:bodyPr/>
                    <a:lstStyle/>
                    <a:p>
                      <a:pPr algn="just">
                        <a:lnSpc>
                          <a:spcPct val="115000"/>
                        </a:lnSpc>
                        <a:spcAft>
                          <a:spcPts val="0"/>
                        </a:spcAft>
                      </a:pPr>
                      <a:r>
                        <a:rPr lang="el-GR" sz="1300" b="1">
                          <a:latin typeface="Franklin Gothic Medium"/>
                          <a:ea typeface="Times New Roman"/>
                          <a:cs typeface="Arial"/>
                        </a:rPr>
                        <a:t>ΚΑΤΑΝΑΛΩΤΙΚΑ </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18.644.731</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2.897.176</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6.093.128</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10.803.486</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a:latin typeface="Franklin Gothic Medium"/>
                          <a:ea typeface="Times New Roman"/>
                          <a:cs typeface="Arial"/>
                        </a:rPr>
                        <a:t>7.442.617</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l-GR" sz="1300" dirty="0">
                          <a:solidFill>
                            <a:schemeClr val="bg1"/>
                          </a:solidFill>
                          <a:latin typeface="Franklin Gothic Medium"/>
                          <a:ea typeface="Times New Roman"/>
                          <a:cs typeface="Arial"/>
                        </a:rPr>
                        <a:t>3.360.869</a:t>
                      </a:r>
                      <a:endParaRPr lang="el-GR" sz="1300" dirty="0">
                        <a:solidFill>
                          <a:schemeClr val="bg1"/>
                        </a:solidFill>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r h="159272">
                <a:tc>
                  <a:txBody>
                    <a:bodyPr/>
                    <a:lstStyle/>
                    <a:p>
                      <a:pPr algn="just">
                        <a:lnSpc>
                          <a:spcPct val="115000"/>
                        </a:lnSpc>
                        <a:spcAft>
                          <a:spcPts val="0"/>
                        </a:spcAft>
                      </a:pPr>
                      <a:r>
                        <a:rPr lang="el-GR" sz="1300" b="1">
                          <a:latin typeface="Franklin Gothic Medium"/>
                          <a:ea typeface="Times New Roman"/>
                          <a:cs typeface="Arial"/>
                        </a:rPr>
                        <a:t>ΛΟΙΠΑ ΠΡΟΙΟΝΤΑ </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5.438.770</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102.388</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2.543.054</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2.493.728</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a:latin typeface="Franklin Gothic Medium"/>
                          <a:ea typeface="Times New Roman"/>
                          <a:cs typeface="Arial"/>
                        </a:rPr>
                        <a:t>35.330</a:t>
                      </a:r>
                      <a:endParaRPr lang="el-GR" sz="1300">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FEE"/>
                    </a:solidFill>
                  </a:tcPr>
                </a:tc>
                <a:tc>
                  <a:txBody>
                    <a:bodyPr/>
                    <a:lstStyle/>
                    <a:p>
                      <a:pPr algn="ctr">
                        <a:lnSpc>
                          <a:spcPct val="115000"/>
                        </a:lnSpc>
                        <a:spcAft>
                          <a:spcPts val="0"/>
                        </a:spcAft>
                      </a:pPr>
                      <a:r>
                        <a:rPr lang="el-GR" sz="1300" dirty="0">
                          <a:solidFill>
                            <a:schemeClr val="bg1"/>
                          </a:solidFill>
                          <a:latin typeface="Franklin Gothic Medium"/>
                          <a:ea typeface="Times New Roman"/>
                          <a:cs typeface="Arial"/>
                        </a:rPr>
                        <a:t>2.458.398</a:t>
                      </a:r>
                      <a:endParaRPr lang="el-GR" sz="1300" dirty="0">
                        <a:solidFill>
                          <a:schemeClr val="bg1"/>
                        </a:solidFill>
                        <a:latin typeface="Calibri"/>
                        <a:ea typeface="Calibri"/>
                        <a:cs typeface="Times New Roman"/>
                      </a:endParaRPr>
                    </a:p>
                  </a:txBody>
                  <a:tcPr marL="63709" marR="6370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r>
            </a:tbl>
          </a:graphicData>
        </a:graphic>
      </p:graphicFrame>
      <p:sp>
        <p:nvSpPr>
          <p:cNvPr id="5" name="6 - Τίτλος"/>
          <p:cNvSpPr txBox="1">
            <a:spLocks/>
          </p:cNvSpPr>
          <p:nvPr/>
        </p:nvSpPr>
        <p:spPr>
          <a:xfrm>
            <a:off x="612648" y="228600"/>
            <a:ext cx="8153400" cy="990600"/>
          </a:xfrm>
          <a:prstGeom prst="rect">
            <a:avLst/>
          </a:prstGeom>
        </p:spPr>
        <p:txBody>
          <a:bodyPr vert="horz"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smtClean="0">
                <a:ln>
                  <a:noFill/>
                </a:ln>
                <a:solidFill>
                  <a:schemeClr val="accent3">
                    <a:shade val="75000"/>
                  </a:schemeClr>
                </a:solidFill>
                <a:effectLst/>
                <a:uLnTx/>
                <a:uFillTx/>
                <a:latin typeface="+mj-lt"/>
                <a:ea typeface="+mj-ea"/>
                <a:cs typeface="+mj-cs"/>
              </a:rPr>
              <a:t>1. ΑΠΟΤΕΛΕΣΜΑΤΙΚΗ ΔΙΕΥΘΕΤΗΣΗ </a:t>
            </a:r>
            <a:br>
              <a:rPr kumimoji="0" lang="el-GR" sz="2800" b="1" i="0" u="none" strike="noStrike" kern="1200" cap="none" spc="0" normalizeH="0" baseline="0" noProof="0" smtClean="0">
                <a:ln>
                  <a:noFill/>
                </a:ln>
                <a:solidFill>
                  <a:schemeClr val="accent3">
                    <a:shade val="75000"/>
                  </a:schemeClr>
                </a:solidFill>
                <a:effectLst/>
                <a:uLnTx/>
                <a:uFillTx/>
                <a:latin typeface="+mj-lt"/>
                <a:ea typeface="+mj-ea"/>
                <a:cs typeface="+mj-cs"/>
              </a:rPr>
            </a:br>
            <a:r>
              <a:rPr kumimoji="0" lang="el-GR" sz="2800" b="1" i="0" u="none" strike="noStrike" kern="1200" cap="none" spc="0" normalizeH="0" baseline="0" noProof="0" smtClean="0">
                <a:ln>
                  <a:noFill/>
                </a:ln>
                <a:solidFill>
                  <a:schemeClr val="accent3">
                    <a:shade val="75000"/>
                  </a:schemeClr>
                </a:solidFill>
                <a:effectLst/>
                <a:uLnTx/>
                <a:uFillTx/>
                <a:latin typeface="+mj-lt"/>
                <a:ea typeface="+mj-ea"/>
                <a:cs typeface="+mj-cs"/>
              </a:rPr>
              <a:t>ΤΟΥ ΜΗ ΕΞΥΠΗΡΕΤΟΥΜΕΝΟΥ ΙΔΙΩΤΙΚΟΥ ΧΡΕΟΥΣ</a:t>
            </a:r>
            <a:endParaRPr kumimoji="0" lang="el-GR" sz="2800" b="1"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 Τίτλος"/>
          <p:cNvSpPr>
            <a:spLocks noGrp="1"/>
          </p:cNvSpPr>
          <p:nvPr>
            <p:ph type="title"/>
          </p:nvPr>
        </p:nvSpPr>
        <p:spPr/>
        <p:txBody>
          <a:bodyPr>
            <a:noAutofit/>
          </a:bodyPr>
          <a:lstStyle/>
          <a:p>
            <a:r>
              <a:rPr kumimoji="0" lang="el-GR" sz="2800" b="1" kern="1200" dirty="0" smtClean="0">
                <a:solidFill>
                  <a:schemeClr val="accent3">
                    <a:shade val="75000"/>
                  </a:schemeClr>
                </a:solidFill>
                <a:latin typeface="+mj-lt"/>
                <a:ea typeface="+mj-ea"/>
                <a:cs typeface="+mj-cs"/>
              </a:rPr>
              <a:t>1. ΑΠΟΤΕΛΕΣΜΑΤΙΚΗ ΔΙΕΥΘΕΤΗΣΗ </a:t>
            </a:r>
            <a:br>
              <a:rPr kumimoji="0" lang="el-GR" sz="2800" b="1" kern="1200" dirty="0" smtClean="0">
                <a:solidFill>
                  <a:schemeClr val="accent3">
                    <a:shade val="75000"/>
                  </a:schemeClr>
                </a:solidFill>
                <a:latin typeface="+mj-lt"/>
                <a:ea typeface="+mj-ea"/>
                <a:cs typeface="+mj-cs"/>
              </a:rPr>
            </a:br>
            <a:r>
              <a:rPr kumimoji="0" lang="el-GR" sz="2800" b="1" kern="1200" dirty="0" smtClean="0">
                <a:solidFill>
                  <a:schemeClr val="accent3">
                    <a:shade val="75000"/>
                  </a:schemeClr>
                </a:solidFill>
                <a:latin typeface="+mj-lt"/>
                <a:ea typeface="+mj-ea"/>
                <a:cs typeface="+mj-cs"/>
              </a:rPr>
              <a:t>ΤΟΥ ΜΗ ΕΞΥΠΗΡΕΤΟΥΜΕΝΟΥ ΙΔΙΩΤΙΚΟΥ ΧΡΕΟΥΣ</a:t>
            </a:r>
            <a:endParaRPr lang="el-GR" sz="2800" b="1" dirty="0"/>
          </a:p>
        </p:txBody>
      </p:sp>
      <p:graphicFrame>
        <p:nvGraphicFramePr>
          <p:cNvPr id="8" name="7 - Διάγραμμα"/>
          <p:cNvGraphicFramePr/>
          <p:nvPr/>
        </p:nvGraphicFramePr>
        <p:xfrm>
          <a:off x="428596" y="1785926"/>
          <a:ext cx="8215370" cy="46434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5 - Ορθογώνιο"/>
          <p:cNvSpPr/>
          <p:nvPr/>
        </p:nvSpPr>
        <p:spPr>
          <a:xfrm>
            <a:off x="0" y="6643710"/>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graphicEl>
                                              <a:dgm id="{AA3CC809-04C6-493A-AB6B-BA2C3A1F5BAC}"/>
                                            </p:graphicEl>
                                          </p:spTgt>
                                        </p:tgtEl>
                                        <p:attrNameLst>
                                          <p:attrName>style.visibility</p:attrName>
                                        </p:attrNameLst>
                                      </p:cBhvr>
                                      <p:to>
                                        <p:strVal val="visible"/>
                                      </p:to>
                                    </p:set>
                                    <p:anim calcmode="lin" valueType="num">
                                      <p:cBhvr additive="base">
                                        <p:cTn id="7" dur="500" fill="hold"/>
                                        <p:tgtEl>
                                          <p:spTgt spid="8">
                                            <p:graphicEl>
                                              <a:dgm id="{AA3CC809-04C6-493A-AB6B-BA2C3A1F5BA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graphicEl>
                                              <a:dgm id="{AA3CC809-04C6-493A-AB6B-BA2C3A1F5BA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graphicEl>
                                              <a:dgm id="{568E8912-B9D3-4FF1-91FF-D5ED35AADE70}"/>
                                            </p:graphicEl>
                                          </p:spTgt>
                                        </p:tgtEl>
                                        <p:attrNameLst>
                                          <p:attrName>style.visibility</p:attrName>
                                        </p:attrNameLst>
                                      </p:cBhvr>
                                      <p:to>
                                        <p:strVal val="visible"/>
                                      </p:to>
                                    </p:set>
                                    <p:anim calcmode="lin" valueType="num">
                                      <p:cBhvr additive="base">
                                        <p:cTn id="13" dur="500" fill="hold"/>
                                        <p:tgtEl>
                                          <p:spTgt spid="8">
                                            <p:graphicEl>
                                              <a:dgm id="{568E8912-B9D3-4FF1-91FF-D5ED35AADE7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graphicEl>
                                              <a:dgm id="{568E8912-B9D3-4FF1-91FF-D5ED35AADE70}"/>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graphicEl>
                                              <a:dgm id="{DEAF893C-363F-47F7-B78B-AD55BAC14A0A}"/>
                                            </p:graphicEl>
                                          </p:spTgt>
                                        </p:tgtEl>
                                        <p:attrNameLst>
                                          <p:attrName>style.visibility</p:attrName>
                                        </p:attrNameLst>
                                      </p:cBhvr>
                                      <p:to>
                                        <p:strVal val="visible"/>
                                      </p:to>
                                    </p:set>
                                    <p:anim calcmode="lin" valueType="num">
                                      <p:cBhvr additive="base">
                                        <p:cTn id="19" dur="500" fill="hold"/>
                                        <p:tgtEl>
                                          <p:spTgt spid="8">
                                            <p:graphicEl>
                                              <a:dgm id="{DEAF893C-363F-47F7-B78B-AD55BAC14A0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graphicEl>
                                              <a:dgm id="{DEAF893C-363F-47F7-B78B-AD55BAC14A0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graphicEl>
                                              <a:dgm id="{B125271A-1AB3-47FE-A709-F3545056648B}"/>
                                            </p:graphicEl>
                                          </p:spTgt>
                                        </p:tgtEl>
                                        <p:attrNameLst>
                                          <p:attrName>style.visibility</p:attrName>
                                        </p:attrNameLst>
                                      </p:cBhvr>
                                      <p:to>
                                        <p:strVal val="visible"/>
                                      </p:to>
                                    </p:set>
                                    <p:anim calcmode="lin" valueType="num">
                                      <p:cBhvr additive="base">
                                        <p:cTn id="25" dur="500" fill="hold"/>
                                        <p:tgtEl>
                                          <p:spTgt spid="8">
                                            <p:graphicEl>
                                              <a:dgm id="{B125271A-1AB3-47FE-A709-F3545056648B}"/>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graphicEl>
                                              <a:dgm id="{B125271A-1AB3-47FE-A709-F3545056648B}"/>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graphicEl>
                                              <a:dgm id="{486119EC-8E52-49E9-B672-753AEFB733CC}"/>
                                            </p:graphicEl>
                                          </p:spTgt>
                                        </p:tgtEl>
                                        <p:attrNameLst>
                                          <p:attrName>style.visibility</p:attrName>
                                        </p:attrNameLst>
                                      </p:cBhvr>
                                      <p:to>
                                        <p:strVal val="visible"/>
                                      </p:to>
                                    </p:set>
                                    <p:anim calcmode="lin" valueType="num">
                                      <p:cBhvr additive="base">
                                        <p:cTn id="31" dur="500" fill="hold"/>
                                        <p:tgtEl>
                                          <p:spTgt spid="8">
                                            <p:graphicEl>
                                              <a:dgm id="{486119EC-8E52-49E9-B672-753AEFB733CC}"/>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graphicEl>
                                              <a:dgm id="{486119EC-8E52-49E9-B672-753AEFB733C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400" b="1" baseline="0" dirty="0" smtClean="0">
                <a:solidFill>
                  <a:schemeClr val="accent3"/>
                </a:solidFill>
              </a:rPr>
              <a:t>1</a:t>
            </a:r>
            <a:r>
              <a:rPr lang="el-GR" sz="2400" b="1" baseline="30000" dirty="0" smtClean="0">
                <a:solidFill>
                  <a:schemeClr val="accent3"/>
                </a:solidFill>
              </a:rPr>
              <a:t>α</a:t>
            </a:r>
            <a:r>
              <a:rPr lang="el-GR" sz="2400" b="1" baseline="0" dirty="0" smtClean="0">
                <a:solidFill>
                  <a:schemeClr val="accent3"/>
                </a:solidFill>
              </a:rPr>
              <a:t>. Όροι και </a:t>
            </a:r>
            <a:r>
              <a:rPr lang="el-GR" sz="2400" b="1" baseline="0" dirty="0" err="1" smtClean="0">
                <a:solidFill>
                  <a:schemeClr val="accent3"/>
                </a:solidFill>
              </a:rPr>
              <a:t>Προυποθέσεις</a:t>
            </a:r>
            <a:r>
              <a:rPr lang="el-GR" sz="2400" b="1" baseline="0" dirty="0" smtClean="0">
                <a:solidFill>
                  <a:schemeClr val="accent3"/>
                </a:solidFill>
              </a:rPr>
              <a:t>  </a:t>
            </a:r>
            <a:endParaRPr lang="el-GR" sz="2400" b="1" dirty="0">
              <a:solidFill>
                <a:schemeClr val="accent3"/>
              </a:solidFill>
            </a:endParaRPr>
          </a:p>
        </p:txBody>
      </p:sp>
      <p:sp>
        <p:nvSpPr>
          <p:cNvPr id="3" name="2 - Θέση περιεχομένου"/>
          <p:cNvSpPr>
            <a:spLocks noGrp="1"/>
          </p:cNvSpPr>
          <p:nvPr>
            <p:ph sz="quarter" idx="1"/>
          </p:nvPr>
        </p:nvSpPr>
        <p:spPr>
          <a:xfrm>
            <a:off x="2786050" y="1643050"/>
            <a:ext cx="6072230" cy="3357586"/>
          </a:xfrm>
        </p:spPr>
        <p:txBody>
          <a:bodyPr>
            <a:noAutofit/>
          </a:bodyPr>
          <a:lstStyle/>
          <a:p>
            <a:r>
              <a:rPr lang="el-GR" sz="1400" b="1" dirty="0" smtClean="0">
                <a:solidFill>
                  <a:schemeClr val="tx1">
                    <a:lumMod val="50000"/>
                  </a:schemeClr>
                </a:solidFill>
              </a:rPr>
              <a:t>Ειδικότερα οι επιχειρήσεις πρέπει να αξιολογηθούν:</a:t>
            </a:r>
          </a:p>
          <a:p>
            <a:pPr lvl="1"/>
            <a:r>
              <a:rPr lang="el-GR" sz="1400" b="1" dirty="0" smtClean="0">
                <a:solidFill>
                  <a:schemeClr val="tx1">
                    <a:lumMod val="50000"/>
                  </a:schemeClr>
                </a:solidFill>
              </a:rPr>
              <a:t>για τη διατήρηση των θέσεων εργασίας κατά το πρόσφατο παρελθόν αλλά και να δεσμευτούν για τη δημιουργία νέων θέσεων εργασίας,</a:t>
            </a:r>
            <a:endParaRPr lang="el-GR" sz="1400" dirty="0" smtClean="0">
              <a:solidFill>
                <a:schemeClr val="tx1">
                  <a:lumMod val="50000"/>
                </a:schemeClr>
              </a:solidFill>
            </a:endParaRPr>
          </a:p>
          <a:p>
            <a:pPr lvl="1"/>
            <a:r>
              <a:rPr lang="el-GR" sz="1400" b="1" dirty="0" smtClean="0">
                <a:solidFill>
                  <a:schemeClr val="tx1">
                    <a:lumMod val="50000"/>
                  </a:schemeClr>
                </a:solidFill>
              </a:rPr>
              <a:t>για την άμεση θετική συμβολή του κλάδου και της επιχείρησης στη στήριξη της νέας αναπτυξιακής και παραγωγικής συμφωνίας, για την ανάταξη της ελληνικής οικονομίας.</a:t>
            </a:r>
          </a:p>
          <a:p>
            <a:r>
              <a:rPr lang="el-GR" sz="1400" b="1" dirty="0" smtClean="0">
                <a:solidFill>
                  <a:schemeClr val="tx1">
                    <a:lumMod val="50000"/>
                  </a:schemeClr>
                </a:solidFill>
              </a:rPr>
              <a:t>Συνολικά, οι λύσεις που θα εφαρμοστούν δεν πρέπει να επιτρέψουν φαινόμενα</a:t>
            </a:r>
            <a:r>
              <a:rPr lang="el-GR" sz="1400" dirty="0" smtClean="0">
                <a:solidFill>
                  <a:schemeClr val="tx1">
                    <a:lumMod val="50000"/>
                  </a:schemeClr>
                </a:solidFill>
              </a:rPr>
              <a:t>: </a:t>
            </a:r>
          </a:p>
          <a:p>
            <a:pPr lvl="1"/>
            <a:r>
              <a:rPr lang="el-GR" sz="1400" dirty="0" smtClean="0">
                <a:solidFill>
                  <a:schemeClr val="tx1">
                    <a:lumMod val="50000"/>
                  </a:schemeClr>
                </a:solidFill>
              </a:rPr>
              <a:t>ριζικών αναδιαρθρώσεων στην κατεύθυνση της υπέρμετρης συγκεντροποίησης επιχειρηματικών κλάδων που είναι συστημικά σημαντικοί για την παραγωγική αναδιάταξη της οικονομίας, </a:t>
            </a:r>
          </a:p>
          <a:p>
            <a:pPr lvl="1"/>
            <a:r>
              <a:rPr lang="el-GR" sz="1400" dirty="0" smtClean="0">
                <a:solidFill>
                  <a:schemeClr val="tx1">
                    <a:lumMod val="50000"/>
                  </a:schemeClr>
                </a:solidFill>
              </a:rPr>
              <a:t>μη ομαλών συναλλακτικών συμπεριφορών από δανειολήπτες, που ενώ διαθέτουν πόρους για την αποπληρωμή των μη εξυπηρετούμενων οφειλών τους, δεν ανταποκρίνονται στις υποχρεώσεις τους, </a:t>
            </a:r>
          </a:p>
          <a:p>
            <a:pPr lvl="1"/>
            <a:r>
              <a:rPr lang="el-GR" sz="1400" dirty="0" smtClean="0">
                <a:solidFill>
                  <a:schemeClr val="tx1">
                    <a:lumMod val="50000"/>
                  </a:schemeClr>
                </a:solidFill>
              </a:rPr>
              <a:t>ευνοϊκής και αδιαφανούς μεταχείρισης συγκεκριμένων δανειοληπτών από τις Τράπεζες, </a:t>
            </a:r>
          </a:p>
          <a:p>
            <a:pPr lvl="1"/>
            <a:r>
              <a:rPr lang="el-GR" sz="1400" dirty="0" smtClean="0">
                <a:solidFill>
                  <a:schemeClr val="tx1">
                    <a:lumMod val="50000"/>
                  </a:schemeClr>
                </a:solidFill>
              </a:rPr>
              <a:t>άνισης μεταχείρισης των μέχρι σήμερα συνεπών δανειοληπτών. Πρέπει επίσης να προσαρμοστούν τα επιτόκια και οι τρόποι αποπληρωμής στα νέα οικονομικά δεδομένα, ώστε να μη δημιουργηθούν νέα αποθέματα κόκκινων δάνειων και να ελαφρυνθεί η επιβάρυνση των δανειοληπτών.</a:t>
            </a:r>
          </a:p>
          <a:p>
            <a:endParaRPr lang="el-GR" sz="1400" dirty="0">
              <a:solidFill>
                <a:schemeClr val="tx1">
                  <a:lumMod val="50000"/>
                </a:schemeClr>
              </a:solidFill>
            </a:endParaRPr>
          </a:p>
        </p:txBody>
      </p:sp>
      <p:pic>
        <p:nvPicPr>
          <p:cNvPr id="5" name="4 - Εικόνα" descr="1425941256367.jpg"/>
          <p:cNvPicPr>
            <a:picLocks noChangeAspect="1"/>
          </p:cNvPicPr>
          <p:nvPr/>
        </p:nvPicPr>
        <p:blipFill>
          <a:blip r:embed="rId3" cstate="print"/>
          <a:stretch>
            <a:fillRect/>
          </a:stretch>
        </p:blipFill>
        <p:spPr>
          <a:xfrm>
            <a:off x="571472" y="2500306"/>
            <a:ext cx="1857375" cy="2476500"/>
          </a:xfrm>
          <a:prstGeom prst="rect">
            <a:avLst/>
          </a:prstGeom>
          <a:ln w="228600" cap="sq" cmpd="thickThin">
            <a:solidFill>
              <a:srgbClr val="000000"/>
            </a:solidFill>
            <a:prstDash val="solid"/>
            <a:miter lim="800000"/>
          </a:ln>
          <a:effectLst>
            <a:innerShdw blurRad="76200">
              <a:srgbClr val="000000"/>
            </a:innerShdw>
          </a:effectLst>
        </p:spPr>
      </p:pic>
      <p:sp>
        <p:nvSpPr>
          <p:cNvPr id="6"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158" y="428604"/>
            <a:ext cx="8534400" cy="758952"/>
          </a:xfrm>
        </p:spPr>
        <p:txBody>
          <a:bodyPr>
            <a:noAutofit/>
          </a:bodyPr>
          <a:lstStyle/>
          <a:p>
            <a:r>
              <a:rPr lang="el-GR" sz="2400" b="1" dirty="0" smtClean="0">
                <a:solidFill>
                  <a:schemeClr val="accent3"/>
                </a:solidFill>
              </a:rPr>
              <a:t>2. ΟΛΟΚΛΗΡΩΣΗ ΤΗΣ ΑΝΑΚΕΦΑΛΑΙΟΠΟΙΗΣΗΣ ΤΩΝ ΜΗ ΣΥΣΤΗΜΙΚΩΝ ΤΡΑΠΕΖΩΝ. ΔΗΜΙΟΥΡΓΙΑ ΜΙΑΣ ΝΕΑΣ ΑΝΑΠΤΥΞΙΑΚΗΣ ΔΟΜΗΣ ΤΟΥ ΤΡΑΠΕΖΙΚΟΥ ΣΥΣΤΗΜΑΤΟΣ </a:t>
            </a:r>
            <a:br>
              <a:rPr lang="el-GR" sz="2400" b="1" dirty="0" smtClean="0">
                <a:solidFill>
                  <a:schemeClr val="accent3"/>
                </a:solidFill>
              </a:rPr>
            </a:br>
            <a:endParaRPr lang="el-GR" sz="2400" b="1" dirty="0">
              <a:solidFill>
                <a:schemeClr val="accent3"/>
              </a:solidFill>
            </a:endParaRPr>
          </a:p>
        </p:txBody>
      </p:sp>
      <p:sp>
        <p:nvSpPr>
          <p:cNvPr id="3" name="2 - Θέση περιεχομένου"/>
          <p:cNvSpPr>
            <a:spLocks noGrp="1"/>
          </p:cNvSpPr>
          <p:nvPr>
            <p:ph sz="quarter" idx="1"/>
          </p:nvPr>
        </p:nvSpPr>
        <p:spPr>
          <a:xfrm>
            <a:off x="142844" y="1785926"/>
            <a:ext cx="5286412" cy="4643470"/>
          </a:xfrm>
        </p:spPr>
        <p:txBody>
          <a:bodyPr>
            <a:normAutofit fontScale="62500" lnSpcReduction="20000"/>
          </a:bodyPr>
          <a:lstStyle/>
          <a:p>
            <a:r>
              <a:rPr lang="el-GR" b="1" u="sng" dirty="0" smtClean="0">
                <a:solidFill>
                  <a:schemeClr val="tx1">
                    <a:lumMod val="50000"/>
                  </a:schemeClr>
                </a:solidFill>
              </a:rPr>
              <a:t>Η ΟΤΟΕ προτείνει τη δημιουργία ενός νέου πυλώνα στο ελληνικό τραπεζικό σύστημα. Ο νέος τραπεζικός πυλώνας θα λειτουργεί συμπληρωματικά με τις υφιστάμενες </a:t>
            </a:r>
            <a:r>
              <a:rPr lang="el-GR" b="1" u="sng" dirty="0" err="1" smtClean="0">
                <a:solidFill>
                  <a:schemeClr val="tx1">
                    <a:lumMod val="50000"/>
                  </a:schemeClr>
                </a:solidFill>
              </a:rPr>
              <a:t>συστημικές</a:t>
            </a:r>
            <a:r>
              <a:rPr lang="el-GR" b="1" u="sng" dirty="0" smtClean="0">
                <a:solidFill>
                  <a:schemeClr val="tx1">
                    <a:lumMod val="50000"/>
                  </a:schemeClr>
                </a:solidFill>
              </a:rPr>
              <a:t> τράπεζες, </a:t>
            </a:r>
            <a:r>
              <a:rPr lang="el-GR" dirty="0" smtClean="0">
                <a:solidFill>
                  <a:schemeClr val="tx1">
                    <a:lumMod val="50000"/>
                  </a:schemeClr>
                </a:solidFill>
              </a:rPr>
              <a:t>αξιοποιώντας  τα ιδιαίτερα περιφερειακά αναπτυξιακά χαρακτηριστικά, που ιστορικά διαθέτουν </a:t>
            </a:r>
            <a:r>
              <a:rPr lang="el-GR" b="1" dirty="0" smtClean="0">
                <a:solidFill>
                  <a:schemeClr val="accent6">
                    <a:lumMod val="75000"/>
                  </a:schemeClr>
                </a:solidFill>
              </a:rPr>
              <a:t>η συνεταιριστική πίστη και η εξειδικευμένη εμπορική τραπεζική</a:t>
            </a:r>
            <a:r>
              <a:rPr lang="el-GR" dirty="0" smtClean="0">
                <a:solidFill>
                  <a:schemeClr val="tx1">
                    <a:lumMod val="50000"/>
                  </a:schemeClr>
                </a:solidFill>
              </a:rPr>
              <a:t>, σε εθνικό και ευρωπαϊκό επίπεδο.  </a:t>
            </a:r>
          </a:p>
          <a:p>
            <a:r>
              <a:rPr lang="el-GR" b="1" dirty="0" smtClean="0">
                <a:solidFill>
                  <a:schemeClr val="tx1">
                    <a:lumMod val="50000"/>
                  </a:schemeClr>
                </a:solidFill>
              </a:rPr>
              <a:t>Σκοπός της πρότασής μας είναι </a:t>
            </a:r>
            <a:r>
              <a:rPr lang="el-GR" u="sng" dirty="0" smtClean="0">
                <a:solidFill>
                  <a:schemeClr val="tx1">
                    <a:lumMod val="50000"/>
                  </a:schemeClr>
                </a:solidFill>
              </a:rPr>
              <a:t>η συγκρότηση του νέου τραπεζικού πυλώνα</a:t>
            </a:r>
            <a:r>
              <a:rPr lang="el-GR" dirty="0" smtClean="0">
                <a:solidFill>
                  <a:schemeClr val="tx1">
                    <a:lumMod val="50000"/>
                  </a:schemeClr>
                </a:solidFill>
              </a:rPr>
              <a:t>, να λειτουργήσει με στόχο: </a:t>
            </a:r>
          </a:p>
          <a:p>
            <a:pPr lvl="1"/>
            <a:r>
              <a:rPr lang="el-GR" dirty="0" smtClean="0">
                <a:solidFill>
                  <a:schemeClr val="tx1">
                    <a:lumMod val="50000"/>
                  </a:schemeClr>
                </a:solidFill>
              </a:rPr>
              <a:t>την ενίσχυση της παρουσίας του τραπεζικού τομέα, στην υπάρχουσα χρηματοπιστωτική δομή, </a:t>
            </a:r>
          </a:p>
          <a:p>
            <a:pPr lvl="1"/>
            <a:r>
              <a:rPr lang="el-GR" dirty="0" smtClean="0">
                <a:solidFill>
                  <a:schemeClr val="tx1">
                    <a:lumMod val="50000"/>
                  </a:schemeClr>
                </a:solidFill>
              </a:rPr>
              <a:t>την ανάδειξη ενός εξειδικευμένου και σημαντικού χρηματοπιστωτικού εργαλείου  για την περιφερειακή ανάπτυξη, σύμφωνα και με τις προτάσεις της ΟΤΟΕ για τις Συνεταιριστικές Τράπεζες,</a:t>
            </a:r>
          </a:p>
          <a:p>
            <a:pPr lvl="1"/>
            <a:r>
              <a:rPr lang="el-GR" dirty="0" smtClean="0">
                <a:solidFill>
                  <a:schemeClr val="tx1">
                    <a:lumMod val="50000"/>
                  </a:schemeClr>
                </a:solidFill>
              </a:rPr>
              <a:t>τη διασφάλιση των θέσεων εργασίας στον τραπεζικό κλάδο. </a:t>
            </a:r>
          </a:p>
          <a:p>
            <a:endParaRPr lang="el-GR" dirty="0">
              <a:solidFill>
                <a:schemeClr val="tx1">
                  <a:lumMod val="50000"/>
                </a:schemeClr>
              </a:solidFill>
            </a:endParaRPr>
          </a:p>
        </p:txBody>
      </p:sp>
      <p:pic>
        <p:nvPicPr>
          <p:cNvPr id="7" name="6 - Εικόνα" descr="DSCF9998.JPG"/>
          <p:cNvPicPr>
            <a:picLocks noChangeAspect="1"/>
          </p:cNvPicPr>
          <p:nvPr/>
        </p:nvPicPr>
        <p:blipFill>
          <a:blip r:embed="rId3" cstate="print"/>
          <a:stretch>
            <a:fillRect/>
          </a:stretch>
        </p:blipFill>
        <p:spPr>
          <a:xfrm>
            <a:off x="5786446" y="2500306"/>
            <a:ext cx="3071801" cy="2928958"/>
          </a:xfrm>
          <a:prstGeom prst="rect">
            <a:avLst/>
          </a:prstGeom>
          <a:ln w="228600" cap="sq" cmpd="thickThin">
            <a:solidFill>
              <a:srgbClr val="000000"/>
            </a:solidFill>
            <a:prstDash val="solid"/>
            <a:miter lim="800000"/>
          </a:ln>
          <a:effectLst>
            <a:innerShdw blurRad="76200">
              <a:srgbClr val="000000"/>
            </a:innerShdw>
          </a:effectLst>
        </p:spPr>
      </p:pic>
      <p:sp>
        <p:nvSpPr>
          <p:cNvPr id="5"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00100" y="214290"/>
            <a:ext cx="7772400" cy="1273862"/>
          </a:xfrm>
        </p:spPr>
        <p:txBody>
          <a:bodyPr>
            <a:normAutofit/>
          </a:bodyPr>
          <a:lstStyle/>
          <a:p>
            <a:pPr algn="ctr"/>
            <a:r>
              <a:rPr lang="el-GR" sz="2400" b="1" dirty="0" smtClean="0">
                <a:solidFill>
                  <a:schemeClr val="accent3"/>
                </a:solidFill>
              </a:rPr>
              <a:t>3. ΑΝΑΠΤΥΞΙΑΚΗ ΑΡΧΙΤΕΚΤΟΝΙΚΗ ΚΑΙ ΛΕΙΤΟΥΡΓΙΑ ΤΟΥ ΕΛΛΗΝΙΚΟΥ ΤΡΑΠΕΖΙΚΟΥ ΣΥΣΤΗΜΑΤΟΣ</a:t>
            </a:r>
            <a:br>
              <a:rPr lang="el-GR" sz="2400" b="1" dirty="0" smtClean="0">
                <a:solidFill>
                  <a:schemeClr val="accent3"/>
                </a:solidFill>
              </a:rPr>
            </a:br>
            <a:endParaRPr lang="el-GR" sz="2400" dirty="0">
              <a:solidFill>
                <a:schemeClr val="accent3"/>
              </a:solidFill>
            </a:endParaRPr>
          </a:p>
        </p:txBody>
      </p:sp>
      <p:graphicFrame>
        <p:nvGraphicFramePr>
          <p:cNvPr id="5" name="4 - Θέση περιεχομένου"/>
          <p:cNvGraphicFramePr>
            <a:graphicFrameLocks noGrp="1"/>
          </p:cNvGraphicFramePr>
          <p:nvPr>
            <p:ph sz="quarter" idx="1"/>
          </p:nvPr>
        </p:nvGraphicFramePr>
        <p:xfrm>
          <a:off x="612775" y="1600200"/>
          <a:ext cx="8153400" cy="4900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5 - Ορθογώνιο"/>
          <p:cNvSpPr/>
          <p:nvPr/>
        </p:nvSpPr>
        <p:spPr>
          <a:xfrm>
            <a:off x="0" y="6611779"/>
            <a:ext cx="1832553" cy="246221"/>
          </a:xfrm>
          <a:prstGeom prst="rect">
            <a:avLst/>
          </a:prstGeom>
        </p:spPr>
        <p:txBody>
          <a:bodyPr wrap="none">
            <a:spAutoFit/>
          </a:bodyPr>
          <a:lstStyle>
            <a:lvl1pPr marL="0" algn="l" rtl="0" latinLnBrk="0">
              <a:defRPr lang="el-GR" sz="1800" kern="1200">
                <a:solidFill>
                  <a:schemeClr val="tx1"/>
                </a:solidFill>
                <a:latin typeface="+mn-lt"/>
                <a:ea typeface="+mn-ea"/>
                <a:cs typeface="+mn-cs"/>
              </a:defRPr>
            </a:lvl1pPr>
            <a:lvl2pPr marL="457200" algn="l" rtl="0" latinLnBrk="0">
              <a:defRPr lang="el-GR" sz="1800" kern="1200">
                <a:solidFill>
                  <a:schemeClr val="tx1"/>
                </a:solidFill>
                <a:latin typeface="+mn-lt"/>
                <a:ea typeface="+mn-ea"/>
                <a:cs typeface="+mn-cs"/>
              </a:defRPr>
            </a:lvl2pPr>
            <a:lvl3pPr marL="914400" algn="l" rtl="0" latinLnBrk="0">
              <a:defRPr lang="el-GR" sz="1800" kern="1200">
                <a:solidFill>
                  <a:schemeClr val="tx1"/>
                </a:solidFill>
                <a:latin typeface="+mn-lt"/>
                <a:ea typeface="+mn-ea"/>
                <a:cs typeface="+mn-cs"/>
              </a:defRPr>
            </a:lvl3pPr>
            <a:lvl4pPr marL="1371600" algn="l" rtl="0" latinLnBrk="0">
              <a:defRPr lang="el-GR" sz="1800" kern="1200">
                <a:solidFill>
                  <a:schemeClr val="tx1"/>
                </a:solidFill>
                <a:latin typeface="+mn-lt"/>
                <a:ea typeface="+mn-ea"/>
                <a:cs typeface="+mn-cs"/>
              </a:defRPr>
            </a:lvl4pPr>
            <a:lvl5pPr marL="1828800" algn="l" rtl="0" latinLnBrk="0">
              <a:defRPr lang="el-GR" sz="1800" kern="1200">
                <a:solidFill>
                  <a:schemeClr val="tx1"/>
                </a:solidFill>
                <a:latin typeface="+mn-lt"/>
                <a:ea typeface="+mn-ea"/>
                <a:cs typeface="+mn-cs"/>
              </a:defRPr>
            </a:lvl5pPr>
            <a:lvl6pPr marL="2286000" algn="l" rtl="0" latinLnBrk="0">
              <a:defRPr lang="el-GR" sz="1800" kern="1200">
                <a:solidFill>
                  <a:schemeClr val="tx1"/>
                </a:solidFill>
                <a:latin typeface="+mn-lt"/>
                <a:ea typeface="+mn-ea"/>
                <a:cs typeface="+mn-cs"/>
              </a:defRPr>
            </a:lvl6pPr>
            <a:lvl7pPr marL="2743200" algn="l" rtl="0" latinLnBrk="0">
              <a:defRPr lang="el-GR" sz="1800" kern="1200">
                <a:solidFill>
                  <a:schemeClr val="tx1"/>
                </a:solidFill>
                <a:latin typeface="+mn-lt"/>
                <a:ea typeface="+mn-ea"/>
                <a:cs typeface="+mn-cs"/>
              </a:defRPr>
            </a:lvl7pPr>
            <a:lvl8pPr marL="3200400" algn="l" rtl="0" latinLnBrk="0">
              <a:defRPr lang="el-GR" sz="1800" kern="1200">
                <a:solidFill>
                  <a:schemeClr val="tx1"/>
                </a:solidFill>
                <a:latin typeface="+mn-lt"/>
                <a:ea typeface="+mn-ea"/>
                <a:cs typeface="+mn-cs"/>
              </a:defRPr>
            </a:lvl8pPr>
            <a:lvl9pPr marL="3657600" algn="l" rtl="0" latinLnBrk="0">
              <a:defRPr lang="el-GR" sz="1800" kern="1200">
                <a:solidFill>
                  <a:schemeClr val="tx1"/>
                </a:solidFill>
                <a:latin typeface="+mn-lt"/>
                <a:ea typeface="+mn-ea"/>
                <a:cs typeface="+mn-cs"/>
              </a:defRPr>
            </a:lvl9pPr>
            <a:extLst/>
          </a:lstStyle>
          <a:p>
            <a:r>
              <a:rPr sz="1000" smtClean="0"/>
              <a:t>Ο.Τ.Ο.Ε. – Ημερίδα 18/06/2015</a:t>
            </a:r>
            <a:endParaRPr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CA31C71D-B2D2-4439-9E55-BC1FF948B050}"/>
                                            </p:graphicEl>
                                          </p:spTgt>
                                        </p:tgtEl>
                                        <p:attrNameLst>
                                          <p:attrName>style.visibility</p:attrName>
                                        </p:attrNameLst>
                                      </p:cBhvr>
                                      <p:to>
                                        <p:strVal val="visible"/>
                                      </p:to>
                                    </p:set>
                                    <p:anim calcmode="lin" valueType="num">
                                      <p:cBhvr additive="base">
                                        <p:cTn id="7" dur="500" fill="hold"/>
                                        <p:tgtEl>
                                          <p:spTgt spid="5">
                                            <p:graphicEl>
                                              <a:dgm id="{CA31C71D-B2D2-4439-9E55-BC1FF948B05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CA31C71D-B2D2-4439-9E55-BC1FF948B050}"/>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9729AB8E-19EE-4F16-B4F0-1D56AAA4B5BF}"/>
                                            </p:graphicEl>
                                          </p:spTgt>
                                        </p:tgtEl>
                                        <p:attrNameLst>
                                          <p:attrName>style.visibility</p:attrName>
                                        </p:attrNameLst>
                                      </p:cBhvr>
                                      <p:to>
                                        <p:strVal val="visible"/>
                                      </p:to>
                                    </p:set>
                                    <p:anim calcmode="lin" valueType="num">
                                      <p:cBhvr additive="base">
                                        <p:cTn id="13" dur="500" fill="hold"/>
                                        <p:tgtEl>
                                          <p:spTgt spid="5">
                                            <p:graphicEl>
                                              <a:dgm id="{9729AB8E-19EE-4F16-B4F0-1D56AAA4B5BF}"/>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9729AB8E-19EE-4F16-B4F0-1D56AAA4B5BF}"/>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graphicEl>
                                              <a:dgm id="{54BE6084-C2FE-49EF-AFA1-29A2066BF02C}"/>
                                            </p:graphicEl>
                                          </p:spTgt>
                                        </p:tgtEl>
                                        <p:attrNameLst>
                                          <p:attrName>style.visibility</p:attrName>
                                        </p:attrNameLst>
                                      </p:cBhvr>
                                      <p:to>
                                        <p:strVal val="visible"/>
                                      </p:to>
                                    </p:set>
                                    <p:anim calcmode="lin" valueType="num">
                                      <p:cBhvr additive="base">
                                        <p:cTn id="17" dur="500" fill="hold"/>
                                        <p:tgtEl>
                                          <p:spTgt spid="5">
                                            <p:graphicEl>
                                              <a:dgm id="{54BE6084-C2FE-49EF-AFA1-29A2066BF02C}"/>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dgm id="{54BE6084-C2FE-49EF-AFA1-29A2066BF02C}"/>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dgm id="{1949FDAD-A5F2-4CEF-8633-A2863DC5F90F}"/>
                                            </p:graphicEl>
                                          </p:spTgt>
                                        </p:tgtEl>
                                        <p:attrNameLst>
                                          <p:attrName>style.visibility</p:attrName>
                                        </p:attrNameLst>
                                      </p:cBhvr>
                                      <p:to>
                                        <p:strVal val="visible"/>
                                      </p:to>
                                    </p:set>
                                    <p:anim calcmode="lin" valueType="num">
                                      <p:cBhvr additive="base">
                                        <p:cTn id="23" dur="500" fill="hold"/>
                                        <p:tgtEl>
                                          <p:spTgt spid="5">
                                            <p:graphicEl>
                                              <a:dgm id="{1949FDAD-A5F2-4CEF-8633-A2863DC5F90F}"/>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1949FDAD-A5F2-4CEF-8633-A2863DC5F90F}"/>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43D9C643-EDED-45A1-A9CC-4E09C04D0743}"/>
                                            </p:graphicEl>
                                          </p:spTgt>
                                        </p:tgtEl>
                                        <p:attrNameLst>
                                          <p:attrName>style.visibility</p:attrName>
                                        </p:attrNameLst>
                                      </p:cBhvr>
                                      <p:to>
                                        <p:strVal val="visible"/>
                                      </p:to>
                                    </p:set>
                                    <p:anim calcmode="lin" valueType="num">
                                      <p:cBhvr additive="base">
                                        <p:cTn id="27" dur="500" fill="hold"/>
                                        <p:tgtEl>
                                          <p:spTgt spid="5">
                                            <p:graphicEl>
                                              <a:dgm id="{43D9C643-EDED-45A1-A9CC-4E09C04D0743}"/>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43D9C643-EDED-45A1-A9CC-4E09C04D0743}"/>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graphicEl>
                                              <a:dgm id="{D9BF1835-4BB6-4799-BD76-2ED60182FABB}"/>
                                            </p:graphicEl>
                                          </p:spTgt>
                                        </p:tgtEl>
                                        <p:attrNameLst>
                                          <p:attrName>style.visibility</p:attrName>
                                        </p:attrNameLst>
                                      </p:cBhvr>
                                      <p:to>
                                        <p:strVal val="visible"/>
                                      </p:to>
                                    </p:set>
                                    <p:anim calcmode="lin" valueType="num">
                                      <p:cBhvr additive="base">
                                        <p:cTn id="33" dur="500" fill="hold"/>
                                        <p:tgtEl>
                                          <p:spTgt spid="5">
                                            <p:graphicEl>
                                              <a:dgm id="{D9BF1835-4BB6-4799-BD76-2ED60182FABB}"/>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graphicEl>
                                              <a:dgm id="{D9BF1835-4BB6-4799-BD76-2ED60182FABB}"/>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graphicEl>
                                              <a:dgm id="{77D37E7E-D3B3-4BF6-88AE-658F220E6A6F}"/>
                                            </p:graphicEl>
                                          </p:spTgt>
                                        </p:tgtEl>
                                        <p:attrNameLst>
                                          <p:attrName>style.visibility</p:attrName>
                                        </p:attrNameLst>
                                      </p:cBhvr>
                                      <p:to>
                                        <p:strVal val="visible"/>
                                      </p:to>
                                    </p:set>
                                    <p:anim calcmode="lin" valueType="num">
                                      <p:cBhvr additive="base">
                                        <p:cTn id="37" dur="500" fill="hold"/>
                                        <p:tgtEl>
                                          <p:spTgt spid="5">
                                            <p:graphicEl>
                                              <a:dgm id="{77D37E7E-D3B3-4BF6-88AE-658F220E6A6F}"/>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77D37E7E-D3B3-4BF6-88AE-658F220E6A6F}"/>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Αστικό">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1069</TotalTime>
  <Words>5312</Words>
  <Application>Microsoft Office PowerPoint</Application>
  <PresentationFormat>Προβολή στην οθόνη (4:3)</PresentationFormat>
  <Paragraphs>301</Paragraphs>
  <Slides>23</Slides>
  <Notes>22</Notes>
  <HiddenSlides>0</HiddenSlides>
  <MMClips>0</MMClips>
  <ScaleCrop>false</ScaleCrop>
  <HeadingPairs>
    <vt:vector size="4" baseType="variant">
      <vt:variant>
        <vt:lpstr>Θέμα</vt:lpstr>
      </vt:variant>
      <vt:variant>
        <vt:i4>1</vt:i4>
      </vt:variant>
      <vt:variant>
        <vt:lpstr>Τίτλοι διαφανειών</vt:lpstr>
      </vt:variant>
      <vt:variant>
        <vt:i4>23</vt:i4>
      </vt:variant>
    </vt:vector>
  </HeadingPairs>
  <TitlesOfParts>
    <vt:vector size="24" baseType="lpstr">
      <vt:lpstr>Διάμεσος</vt:lpstr>
      <vt:lpstr>Διαφάνεια 1</vt:lpstr>
      <vt:lpstr>Το οικονομικό περιβάλλον που διαμορφώθηκε στην Ελλάδα από:</vt:lpstr>
      <vt:lpstr>ΟΙ ΠΡΟΚΛΗΣΕΙΣ ΤΟΥ ΤΡΑΠΕΖΙΚΟΥ ΣΥΣΤΗΜΑΤΟΣ</vt:lpstr>
      <vt:lpstr>ΟΙ ΠΡΟΤΑΣΕΙΣ ΤΗΣ ΟΤΟΕ ΓΙΑ ΤΟ ΡΟΛΟ ΚΑΙ ΤΗ ΣΥΜΒΟΛΗ ΤΟΥ ΤΡΑΠΕΖΙΚΟΥ ΣΥΣΤΗΜΑΤΟΣ ΣΤΗΝ ΟΙΚΟΝΟΜΙΚΗ ΑΝΑΠΤΥΞΗ </vt:lpstr>
      <vt:lpstr>ΔΙΑΡΘΡΩΣΗ ΤΟΥ ΜΗ ΕΞΥΠΗΡΕΤΟΥΜΕΝΟΥ ΙΔΙΩΤΙΚΟΥ ΧΡΕΟΥΣ</vt:lpstr>
      <vt:lpstr>1. ΑΠΟΤΕΛΕΣΜΑΤΙΚΗ ΔΙΕΥΘΕΤΗΣΗ  ΤΟΥ ΜΗ ΕΞΥΠΗΡΕΤΟΥΜΕΝΟΥ ΙΔΙΩΤΙΚΟΥ ΧΡΕΟΥΣ</vt:lpstr>
      <vt:lpstr>1α. Όροι και Προυποθέσεις  </vt:lpstr>
      <vt:lpstr>2. ΟΛΟΚΛΗΡΩΣΗ ΤΗΣ ΑΝΑΚΕΦΑΛΑΙΟΠΟΙΗΣΗΣ ΤΩΝ ΜΗ ΣΥΣΤΗΜΙΚΩΝ ΤΡΑΠΕΖΩΝ. ΔΗΜΙΟΥΡΓΙΑ ΜΙΑΣ ΝΕΑΣ ΑΝΑΠΤΥΞΙΑΚΗΣ ΔΟΜΗΣ ΤΟΥ ΤΡΑΠΕΖΙΚΟΥ ΣΥΣΤΗΜΑΤΟΣ  </vt:lpstr>
      <vt:lpstr>3. ΑΝΑΠΤΥΞΙΑΚΗ ΑΡΧΙΤΕΚΤΟΝΙΚΗ ΚΑΙ ΛΕΙΤΟΥΡΓΙΑ ΤΟΥ ΕΛΛΗΝΙΚΟΥ ΤΡΑΠΕΖΙΚΟΥ ΣΥΣΤΗΜΑΤΟΣ </vt:lpstr>
      <vt:lpstr>4. ΓΙΑ ΜΙΑ ΝΕΑ ΑΝΑΠΤΥΞΙΑΚΗ ΣΥΜΦΩΝΙΑ ΑΛΛΑΓΗΣ ΤΟΥ ΠΑΡΑΓΩΓΙΚΟΥ ΣΥΣΤΗΜΑΤΟΣ ΤΗΣ ΕΛΛΗΝΙΚΗΣ ΟΙΚΟΝΟΜΙΑΣ</vt:lpstr>
      <vt:lpstr>4α. ΓΙΑ ΜΙΑ ΝΕΑ ΑΝΑΠΤΥΞΙΑΚΗ ΣΥΜΦΩΝΙΑ ΑΛΛΑΓΗΣ ΤΟΥ ΠΑΡΑΓΩΓΙΚΟΥ ΣΥΣΤΗΜΑΤΟΣ ΤΗΣ ΕΛΛΗΝΙΚΗΣ ΟΙΚΟΝΟΜΙΑΣ</vt:lpstr>
      <vt:lpstr>4β. Ενσωμάτωση αναπτυξιακού προσανατολισμού και μακροπρόθεσμων στόχων</vt:lpstr>
      <vt:lpstr>ΤΟ ΕΥΡΩΠΑΙΚΟ ΕΠΟΠΤΙΚΟ  ΠΙΣΤΩΤΙΚΟ ΠΛΑΙΣΙΟ </vt:lpstr>
      <vt:lpstr>ΕΠΙΔΡΑΣΕΙΣ ΚΑΙ ΠΡΟΚΛΗΣΕΙΣ  ΤΗΣ ΕΥΡΩΠΑΙΚΗΣ ΤΡΑΠΕΖΙΚΗΣ ΕΝΩΣΗΣ </vt:lpstr>
      <vt:lpstr>Δομικές Μεταβολές από την εφαρμογή της Τραπεζικής Ένωσης</vt:lpstr>
      <vt:lpstr>5. ΑΝΑΠΤΥΞΙΑΚΟΣ &amp; ΠΕΡΙΦΕΡΕΙΑΚΟΣ ΠΡΟΣΑΝΑΤΟΛΙΣΜΟΣ ΤΟΥ ΤΡΑΠΕΖΙΚΟΥ ΤΟΜΕΑ ΚΑΙ ΤΗΣ ΕΥΡΩΠΑΙΚΗΣ ΤΡΑΠΕΖΙΚΗΣ ΕΝΩΣΗΣ</vt:lpstr>
      <vt:lpstr>Η λειτουργία των νέων εποπτικών δεικτών και ο συστημικός ρόλος της ΕΚΤ</vt:lpstr>
      <vt:lpstr>Στόχοι της λειτουργίας ενός αποτελεσματικού τραπεζικού συστήματος</vt:lpstr>
      <vt:lpstr>Στόχοι της λειτουργίας ενός αποτελεσματικού τραπεζικού συστήματος (συν)</vt:lpstr>
      <vt:lpstr>Για ένα Ευρωπαϊκό Κοινωνικό Σύμφωνο</vt:lpstr>
      <vt:lpstr>Τράπεζες και Ανάπτυξη ή  Τράπεζες για την Ανάπτυξη;</vt:lpstr>
      <vt:lpstr>Τράπεζες και Ανάπτυξη ή  Τράπεζες για την Ανάπτυξη;</vt:lpstr>
      <vt:lpstr>Διαφάνεια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ΟΤΟΕ-Γραμματεία Πιστωτικού Συστήματος</dc:creator>
  <cp:lastModifiedBy>ΟΤΟΕ-Γραμματεία Πιστωτικού Συστήματος</cp:lastModifiedBy>
  <cp:revision>73</cp:revision>
  <dcterms:created xsi:type="dcterms:W3CDTF">2015-06-02T06:47:26Z</dcterms:created>
  <dcterms:modified xsi:type="dcterms:W3CDTF">2015-06-16T08:59:23Z</dcterms:modified>
</cp:coreProperties>
</file>