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2" r:id="rId1"/>
  </p:sldMasterIdLst>
  <p:notesMasterIdLst>
    <p:notesMasterId r:id="rId38"/>
  </p:notesMasterIdLst>
  <p:sldIdLst>
    <p:sldId id="256" r:id="rId2"/>
    <p:sldId id="257" r:id="rId3"/>
    <p:sldId id="268" r:id="rId4"/>
    <p:sldId id="259" r:id="rId5"/>
    <p:sldId id="258" r:id="rId6"/>
    <p:sldId id="269" r:id="rId7"/>
    <p:sldId id="270" r:id="rId8"/>
    <p:sldId id="260" r:id="rId9"/>
    <p:sldId id="292" r:id="rId10"/>
    <p:sldId id="278" r:id="rId11"/>
    <p:sldId id="277" r:id="rId12"/>
    <p:sldId id="283" r:id="rId13"/>
    <p:sldId id="285" r:id="rId14"/>
    <p:sldId id="286" r:id="rId15"/>
    <p:sldId id="287" r:id="rId16"/>
    <p:sldId id="263" r:id="rId17"/>
    <p:sldId id="290" r:id="rId18"/>
    <p:sldId id="298" r:id="rId19"/>
    <p:sldId id="312" r:id="rId20"/>
    <p:sldId id="291" r:id="rId21"/>
    <p:sldId id="299" r:id="rId22"/>
    <p:sldId id="294" r:id="rId23"/>
    <p:sldId id="313" r:id="rId24"/>
    <p:sldId id="296" r:id="rId25"/>
    <p:sldId id="297" r:id="rId26"/>
    <p:sldId id="305" r:id="rId27"/>
    <p:sldId id="304" r:id="rId28"/>
    <p:sldId id="306" r:id="rId29"/>
    <p:sldId id="307" r:id="rId30"/>
    <p:sldId id="264" r:id="rId31"/>
    <p:sldId id="266" r:id="rId32"/>
    <p:sldId id="308" r:id="rId33"/>
    <p:sldId id="309" r:id="rId34"/>
    <p:sldId id="310" r:id="rId35"/>
    <p:sldId id="311" r:id="rId36"/>
    <p:sldId id="314" r:id="rId3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A5BDB"/>
    <a:srgbClr val="EB95DF"/>
    <a:srgbClr val="D1B2E8"/>
    <a:srgbClr val="FFE697"/>
    <a:srgbClr val="0BAFD5"/>
    <a:srgbClr val="EAC0CD"/>
    <a:srgbClr val="75EBE5"/>
    <a:srgbClr val="C8F43A"/>
    <a:srgbClr val="29D012"/>
    <a:srgbClr val="D1EF7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5277" autoAdjust="0"/>
    <p:restoredTop sz="76437" autoAdjust="0"/>
  </p:normalViewPr>
  <p:slideViewPr>
    <p:cSldViewPr>
      <p:cViewPr varScale="1">
        <p:scale>
          <a:sx n="116" d="100"/>
          <a:sy n="116" d="100"/>
        </p:scale>
        <p:origin x="-205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ABB70D-3FB8-4AC0-8C6E-F2F1E7BC3BFE}" type="doc">
      <dgm:prSet loTypeId="urn:microsoft.com/office/officeart/2005/8/layout/process4" loCatId="list" qsTypeId="urn:microsoft.com/office/officeart/2005/8/quickstyle/simple1" qsCatId="simple" csTypeId="urn:microsoft.com/office/officeart/2005/8/colors/accent1_1" csCatId="accent1" phldr="1"/>
      <dgm:spPr/>
      <dgm:t>
        <a:bodyPr/>
        <a:lstStyle/>
        <a:p>
          <a:endParaRPr lang="el-GR"/>
        </a:p>
      </dgm:t>
    </dgm:pt>
    <dgm:pt modelId="{E7B0E5A7-D79F-4063-9AED-FBCFACCC2108}">
      <dgm:prSet phldrT="[Κείμενο]" custT="1"/>
      <dgm:spPr>
        <a:solidFill>
          <a:srgbClr val="FFF5AB"/>
        </a:solidFill>
      </dgm:spPr>
      <dgm:t>
        <a:bodyPr/>
        <a:lstStyle/>
        <a:p>
          <a:r>
            <a:rPr lang="el-GR" sz="1800" b="0" dirty="0">
              <a:latin typeface="Franklin Gothic Medium Cond" pitchFamily="34" charset="0"/>
            </a:rPr>
            <a:t>Νοέμβριος 2011 επαφές με το αρμόδιο Υπουργείο για να μην μπούμε στον ΕΟΠΥΥ</a:t>
          </a:r>
        </a:p>
      </dgm:t>
    </dgm:pt>
    <dgm:pt modelId="{99883706-EFEC-415A-88D5-B2AF32382046}" type="parTrans" cxnId="{D2034CC9-2E3B-43A0-BCF6-E9EC70041531}">
      <dgm:prSet/>
      <dgm:spPr/>
      <dgm:t>
        <a:bodyPr/>
        <a:lstStyle/>
        <a:p>
          <a:endParaRPr lang="el-GR"/>
        </a:p>
      </dgm:t>
    </dgm:pt>
    <dgm:pt modelId="{7B760227-5DB2-4162-AC11-BC38F6B03333}" type="sibTrans" cxnId="{D2034CC9-2E3B-43A0-BCF6-E9EC70041531}">
      <dgm:prSet/>
      <dgm:spPr/>
      <dgm:t>
        <a:bodyPr/>
        <a:lstStyle/>
        <a:p>
          <a:endParaRPr lang="el-GR"/>
        </a:p>
      </dgm:t>
    </dgm:pt>
    <dgm:pt modelId="{34C7DC8F-93D3-415D-8BDF-F18CCC96581E}">
      <dgm:prSet custT="1"/>
      <dgm:spPr>
        <a:solidFill>
          <a:schemeClr val="accent2">
            <a:lumMod val="20000"/>
            <a:lumOff val="80000"/>
          </a:schemeClr>
        </a:solidFill>
      </dgm:spPr>
      <dgm:t>
        <a:bodyPr/>
        <a:lstStyle/>
        <a:p>
          <a:r>
            <a:rPr lang="el-GR" sz="1800" b="0" dirty="0">
              <a:latin typeface="Franklin Gothic Medium Cond" pitchFamily="34" charset="0"/>
            </a:rPr>
            <a:t>Φλεβάρης 2012 για τις ιδιαιτερότητες των ταμείων μας ζητούμε εξαίρεση</a:t>
          </a:r>
        </a:p>
      </dgm:t>
    </dgm:pt>
    <dgm:pt modelId="{CF7CBE7B-B5EC-47BD-A2E1-1A530E909464}" type="parTrans" cxnId="{0B1BDCBB-59DC-4360-B6E9-4F2DD30D8078}">
      <dgm:prSet/>
      <dgm:spPr/>
      <dgm:t>
        <a:bodyPr/>
        <a:lstStyle/>
        <a:p>
          <a:endParaRPr lang="el-GR"/>
        </a:p>
      </dgm:t>
    </dgm:pt>
    <dgm:pt modelId="{F579A13A-E8E8-4ECE-B821-C67ED489D6A9}" type="sibTrans" cxnId="{0B1BDCBB-59DC-4360-B6E9-4F2DD30D8078}">
      <dgm:prSet/>
      <dgm:spPr/>
      <dgm:t>
        <a:bodyPr/>
        <a:lstStyle/>
        <a:p>
          <a:endParaRPr lang="el-GR"/>
        </a:p>
      </dgm:t>
    </dgm:pt>
    <dgm:pt modelId="{45EF1F96-0264-489B-AD1B-9B8199B26785}">
      <dgm:prSet custT="1"/>
      <dgm:spPr>
        <a:solidFill>
          <a:schemeClr val="accent3">
            <a:lumMod val="20000"/>
            <a:lumOff val="80000"/>
          </a:schemeClr>
        </a:solidFill>
      </dgm:spPr>
      <dgm:t>
        <a:bodyPr/>
        <a:lstStyle/>
        <a:p>
          <a:r>
            <a:rPr lang="el-GR" sz="1800" b="0" dirty="0">
              <a:latin typeface="Franklin Gothic Medium Cond" pitchFamily="34" charset="0"/>
            </a:rPr>
            <a:t>Απρίλης 2012 ν.4075 με το άρθρο 44 παρ. 14  γίνεται δυνατή η εξαίρεση</a:t>
          </a:r>
        </a:p>
      </dgm:t>
    </dgm:pt>
    <dgm:pt modelId="{8F2A7338-BD91-4C45-B5D1-8DC9EAAF9049}" type="parTrans" cxnId="{7D21CA01-A119-4A13-BF34-BFF59DA2E2FC}">
      <dgm:prSet/>
      <dgm:spPr/>
      <dgm:t>
        <a:bodyPr/>
        <a:lstStyle/>
        <a:p>
          <a:endParaRPr lang="el-GR"/>
        </a:p>
      </dgm:t>
    </dgm:pt>
    <dgm:pt modelId="{4FF88E48-C694-4D36-8546-C37B430F1089}" type="sibTrans" cxnId="{7D21CA01-A119-4A13-BF34-BFF59DA2E2FC}">
      <dgm:prSet/>
      <dgm:spPr/>
      <dgm:t>
        <a:bodyPr/>
        <a:lstStyle/>
        <a:p>
          <a:endParaRPr lang="el-GR"/>
        </a:p>
      </dgm:t>
    </dgm:pt>
    <dgm:pt modelId="{04CF02E2-4C57-48BA-8293-2847A61F9FB8}">
      <dgm:prSet custT="1"/>
      <dgm:spPr>
        <a:solidFill>
          <a:srgbClr val="87E4F1"/>
        </a:solidFill>
      </dgm:spPr>
      <dgm:t>
        <a:bodyPr/>
        <a:lstStyle/>
        <a:p>
          <a:r>
            <a:rPr lang="el-GR" sz="1800" b="0" dirty="0">
              <a:latin typeface="Franklin Gothic Medium Cond" pitchFamily="34" charset="0"/>
            </a:rPr>
            <a:t>Παρέμβαση στον υπηρεσιακό υπουργό Εργασίας – γνωμοδότηση για τα ταμεία μας και τελικά εξαιρούμαστε μέχρι τη δημιουργία της μελέτης και των λοιπών διαδικασιών</a:t>
          </a:r>
        </a:p>
      </dgm:t>
    </dgm:pt>
    <dgm:pt modelId="{0E0028B4-5108-4E99-85DF-91E2E4A435D3}" type="parTrans" cxnId="{37B8EB5F-DE9D-4D4C-A5D9-D654969B4754}">
      <dgm:prSet/>
      <dgm:spPr/>
      <dgm:t>
        <a:bodyPr/>
        <a:lstStyle/>
        <a:p>
          <a:endParaRPr lang="el-GR"/>
        </a:p>
      </dgm:t>
    </dgm:pt>
    <dgm:pt modelId="{EF30345E-FE3B-4EE2-BCAA-FA2CC60D94C0}" type="sibTrans" cxnId="{37B8EB5F-DE9D-4D4C-A5D9-D654969B4754}">
      <dgm:prSet/>
      <dgm:spPr/>
      <dgm:t>
        <a:bodyPr/>
        <a:lstStyle/>
        <a:p>
          <a:endParaRPr lang="el-GR"/>
        </a:p>
      </dgm:t>
    </dgm:pt>
    <dgm:pt modelId="{20A042DF-55EC-43B8-AF97-610535D298C7}">
      <dgm:prSet custT="1"/>
      <dgm:spPr>
        <a:solidFill>
          <a:schemeClr val="accent6">
            <a:lumMod val="20000"/>
            <a:lumOff val="80000"/>
          </a:schemeClr>
        </a:solidFill>
      </dgm:spPr>
      <dgm:t>
        <a:bodyPr/>
        <a:lstStyle/>
        <a:p>
          <a:r>
            <a:rPr lang="el-GR" sz="1800" b="0" dirty="0">
              <a:latin typeface="Franklin Gothic Medium Cond" pitchFamily="34" charset="0"/>
            </a:rPr>
            <a:t>Νοέμβριος 2012 κατάθεση μελέτης και καταστατικού και αίτημα για δημιουργία ΝΠΙΔ. – έκδοση ΦΕΚ</a:t>
          </a:r>
        </a:p>
      </dgm:t>
    </dgm:pt>
    <dgm:pt modelId="{7B26DCA6-2127-4757-A6D9-BC21B17E8200}" type="parTrans" cxnId="{64AF0607-3E6F-4962-B3F6-1076A3CEAC4E}">
      <dgm:prSet/>
      <dgm:spPr/>
      <dgm:t>
        <a:bodyPr/>
        <a:lstStyle/>
        <a:p>
          <a:endParaRPr lang="el-GR"/>
        </a:p>
      </dgm:t>
    </dgm:pt>
    <dgm:pt modelId="{1821EC76-1C80-4523-AEF3-44DEA2EE5FBE}" type="sibTrans" cxnId="{64AF0607-3E6F-4962-B3F6-1076A3CEAC4E}">
      <dgm:prSet/>
      <dgm:spPr/>
      <dgm:t>
        <a:bodyPr/>
        <a:lstStyle/>
        <a:p>
          <a:endParaRPr lang="el-GR"/>
        </a:p>
      </dgm:t>
    </dgm:pt>
    <dgm:pt modelId="{B883B14B-4164-403B-8ED6-43B5492A4DAD}">
      <dgm:prSet custT="1"/>
      <dgm:spPr>
        <a:solidFill>
          <a:schemeClr val="accent2">
            <a:lumMod val="40000"/>
            <a:lumOff val="60000"/>
          </a:schemeClr>
        </a:solidFill>
      </dgm:spPr>
      <dgm:t>
        <a:bodyPr/>
        <a:lstStyle/>
        <a:p>
          <a:r>
            <a:rPr lang="el-GR" sz="1800" b="0" dirty="0">
              <a:latin typeface="Franklin Gothic Medium Cond" pitchFamily="34" charset="0"/>
            </a:rPr>
            <a:t>Απεργίες – συλλαλητήρια – παρεμβάσεις στην βουλή με αποτέλεσμα η καταψήφιση της τροπολογίας για την κατάργηση της παραγράφου της εξαίρεσης</a:t>
          </a:r>
        </a:p>
      </dgm:t>
    </dgm:pt>
    <dgm:pt modelId="{0241AF32-4283-4BDF-8EA0-8678E847B790}" type="parTrans" cxnId="{C60560F5-7B42-4AD1-BE72-CF157EC5E978}">
      <dgm:prSet/>
      <dgm:spPr/>
      <dgm:t>
        <a:bodyPr/>
        <a:lstStyle/>
        <a:p>
          <a:endParaRPr lang="el-GR"/>
        </a:p>
      </dgm:t>
    </dgm:pt>
    <dgm:pt modelId="{79857520-8E88-45AC-BAED-03E3E44FFACA}" type="sibTrans" cxnId="{C60560F5-7B42-4AD1-BE72-CF157EC5E978}">
      <dgm:prSet/>
      <dgm:spPr/>
      <dgm:t>
        <a:bodyPr/>
        <a:lstStyle/>
        <a:p>
          <a:endParaRPr lang="el-GR"/>
        </a:p>
      </dgm:t>
    </dgm:pt>
    <dgm:pt modelId="{1E037ED7-B7D9-439F-8CA9-13244839DA87}">
      <dgm:prSet custT="1"/>
      <dgm:spPr>
        <a:solidFill>
          <a:srgbClr val="A3EA9E"/>
        </a:solidFill>
      </dgm:spPr>
      <dgm:t>
        <a:bodyPr/>
        <a:lstStyle/>
        <a:p>
          <a:r>
            <a:rPr lang="el-GR" sz="1800" b="0" dirty="0">
              <a:latin typeface="Franklin Gothic Medium Cond" pitchFamily="34" charset="0"/>
            </a:rPr>
            <a:t>Σε τρεις μέρες ο Υπουργός Οικονομίας φέρνει στο μόνο άρθρο του 4093 νέο άρθρο με βίαιη ένταξη των ταμείων μας</a:t>
          </a:r>
        </a:p>
      </dgm:t>
    </dgm:pt>
    <dgm:pt modelId="{78A69EA9-6BD1-48A6-8B7C-19099353EF54}" type="parTrans" cxnId="{67011F8F-B9AB-4CE5-978F-1D46C07354A6}">
      <dgm:prSet/>
      <dgm:spPr/>
      <dgm:t>
        <a:bodyPr/>
        <a:lstStyle/>
        <a:p>
          <a:endParaRPr lang="el-GR"/>
        </a:p>
      </dgm:t>
    </dgm:pt>
    <dgm:pt modelId="{43423AAF-9FE7-4169-9EFD-E810B434467B}" type="sibTrans" cxnId="{67011F8F-B9AB-4CE5-978F-1D46C07354A6}">
      <dgm:prSet/>
      <dgm:spPr/>
      <dgm:t>
        <a:bodyPr/>
        <a:lstStyle/>
        <a:p>
          <a:endParaRPr lang="el-GR"/>
        </a:p>
      </dgm:t>
    </dgm:pt>
    <dgm:pt modelId="{E58C0C12-A46E-47F3-9BEC-375CFAA91379}">
      <dgm:prSet custT="1"/>
      <dgm:spPr>
        <a:solidFill>
          <a:schemeClr val="accent4">
            <a:lumMod val="40000"/>
            <a:lumOff val="60000"/>
          </a:schemeClr>
        </a:solidFill>
      </dgm:spPr>
      <dgm:t>
        <a:bodyPr/>
        <a:lstStyle/>
        <a:p>
          <a:r>
            <a:rPr lang="el-GR" sz="1800" b="0" dirty="0">
              <a:latin typeface="Franklin Gothic Medium Cond" pitchFamily="34" charset="0"/>
            </a:rPr>
            <a:t>Προσφυγή στο </a:t>
          </a:r>
          <a:r>
            <a:rPr lang="el-GR" sz="1800" b="0" dirty="0" err="1">
              <a:latin typeface="Franklin Gothic Medium Cond" pitchFamily="34" charset="0"/>
            </a:rPr>
            <a:t>ΣτΕ</a:t>
          </a:r>
          <a:r>
            <a:rPr lang="el-GR" sz="1800" b="0" dirty="0">
              <a:latin typeface="Franklin Gothic Medium Cond" pitchFamily="34" charset="0"/>
            </a:rPr>
            <a:t> με αίτημα το δικαίωμα εξαίρεσης.</a:t>
          </a:r>
        </a:p>
      </dgm:t>
    </dgm:pt>
    <dgm:pt modelId="{FB540323-8EDF-42C0-B924-BAFC4F2544CF}" type="parTrans" cxnId="{7DCB5A81-4E83-42E7-BE73-37BBEEAB2DA2}">
      <dgm:prSet/>
      <dgm:spPr/>
      <dgm:t>
        <a:bodyPr/>
        <a:lstStyle/>
        <a:p>
          <a:endParaRPr lang="el-GR"/>
        </a:p>
      </dgm:t>
    </dgm:pt>
    <dgm:pt modelId="{4364314C-930F-4633-A705-A61D4D30E01C}" type="sibTrans" cxnId="{7DCB5A81-4E83-42E7-BE73-37BBEEAB2DA2}">
      <dgm:prSet/>
      <dgm:spPr/>
      <dgm:t>
        <a:bodyPr/>
        <a:lstStyle/>
        <a:p>
          <a:endParaRPr lang="el-GR"/>
        </a:p>
      </dgm:t>
    </dgm:pt>
    <dgm:pt modelId="{0C4151C9-DC81-4DF0-9B6E-35629AC5D426}" type="pres">
      <dgm:prSet presAssocID="{1CABB70D-3FB8-4AC0-8C6E-F2F1E7BC3BFE}" presName="Name0" presStyleCnt="0">
        <dgm:presLayoutVars>
          <dgm:dir/>
          <dgm:animLvl val="lvl"/>
          <dgm:resizeHandles val="exact"/>
        </dgm:presLayoutVars>
      </dgm:prSet>
      <dgm:spPr/>
      <dgm:t>
        <a:bodyPr/>
        <a:lstStyle/>
        <a:p>
          <a:endParaRPr lang="el-GR"/>
        </a:p>
      </dgm:t>
    </dgm:pt>
    <dgm:pt modelId="{B1045AAF-486E-427B-A856-314C600BC8BA}" type="pres">
      <dgm:prSet presAssocID="{E58C0C12-A46E-47F3-9BEC-375CFAA91379}" presName="boxAndChildren" presStyleCnt="0"/>
      <dgm:spPr/>
    </dgm:pt>
    <dgm:pt modelId="{E4D5FA67-8FFC-4433-878B-F7887C295550}" type="pres">
      <dgm:prSet presAssocID="{E58C0C12-A46E-47F3-9BEC-375CFAA91379}" presName="parentTextBox" presStyleLbl="node1" presStyleIdx="0" presStyleCnt="8" custLinFactNeighborX="-340" custLinFactNeighborY="11801"/>
      <dgm:spPr/>
      <dgm:t>
        <a:bodyPr/>
        <a:lstStyle/>
        <a:p>
          <a:endParaRPr lang="el-GR"/>
        </a:p>
      </dgm:t>
    </dgm:pt>
    <dgm:pt modelId="{6052F41D-1067-43B7-8FC9-2D20D872B227}" type="pres">
      <dgm:prSet presAssocID="{43423AAF-9FE7-4169-9EFD-E810B434467B}" presName="sp" presStyleCnt="0"/>
      <dgm:spPr/>
    </dgm:pt>
    <dgm:pt modelId="{F7B20008-9D76-44B3-A30C-6CAC87EB1D69}" type="pres">
      <dgm:prSet presAssocID="{1E037ED7-B7D9-439F-8CA9-13244839DA87}" presName="arrowAndChildren" presStyleCnt="0"/>
      <dgm:spPr/>
    </dgm:pt>
    <dgm:pt modelId="{FC099B80-7498-4B4C-9AE2-EEA3C487EABE}" type="pres">
      <dgm:prSet presAssocID="{1E037ED7-B7D9-439F-8CA9-13244839DA87}" presName="parentTextArrow" presStyleLbl="node1" presStyleIdx="1" presStyleCnt="8"/>
      <dgm:spPr/>
      <dgm:t>
        <a:bodyPr/>
        <a:lstStyle/>
        <a:p>
          <a:endParaRPr lang="el-GR"/>
        </a:p>
      </dgm:t>
    </dgm:pt>
    <dgm:pt modelId="{B55C8155-7520-4C6F-A0DD-6FE9115E3753}" type="pres">
      <dgm:prSet presAssocID="{79857520-8E88-45AC-BAED-03E3E44FFACA}" presName="sp" presStyleCnt="0"/>
      <dgm:spPr/>
    </dgm:pt>
    <dgm:pt modelId="{AE1B383B-BDF2-4462-94F1-3EC009BD8CF8}" type="pres">
      <dgm:prSet presAssocID="{B883B14B-4164-403B-8ED6-43B5492A4DAD}" presName="arrowAndChildren" presStyleCnt="0"/>
      <dgm:spPr/>
    </dgm:pt>
    <dgm:pt modelId="{DB7F1C2C-51E9-4ECC-B10F-EBE9A443F028}" type="pres">
      <dgm:prSet presAssocID="{B883B14B-4164-403B-8ED6-43B5492A4DAD}" presName="parentTextArrow" presStyleLbl="node1" presStyleIdx="2" presStyleCnt="8"/>
      <dgm:spPr/>
      <dgm:t>
        <a:bodyPr/>
        <a:lstStyle/>
        <a:p>
          <a:endParaRPr lang="el-GR"/>
        </a:p>
      </dgm:t>
    </dgm:pt>
    <dgm:pt modelId="{606D1FD1-7453-480D-832E-6A05D32ABC09}" type="pres">
      <dgm:prSet presAssocID="{1821EC76-1C80-4523-AEF3-44DEA2EE5FBE}" presName="sp" presStyleCnt="0"/>
      <dgm:spPr/>
    </dgm:pt>
    <dgm:pt modelId="{4900F53F-584D-4F90-A4A5-7D13F352BC3A}" type="pres">
      <dgm:prSet presAssocID="{20A042DF-55EC-43B8-AF97-610535D298C7}" presName="arrowAndChildren" presStyleCnt="0"/>
      <dgm:spPr/>
    </dgm:pt>
    <dgm:pt modelId="{F9BF1A15-1E18-4285-9336-552859B2282A}" type="pres">
      <dgm:prSet presAssocID="{20A042DF-55EC-43B8-AF97-610535D298C7}" presName="parentTextArrow" presStyleLbl="node1" presStyleIdx="3" presStyleCnt="8"/>
      <dgm:spPr/>
      <dgm:t>
        <a:bodyPr/>
        <a:lstStyle/>
        <a:p>
          <a:endParaRPr lang="el-GR"/>
        </a:p>
      </dgm:t>
    </dgm:pt>
    <dgm:pt modelId="{C25FD88E-355D-46CB-BC48-023071753D70}" type="pres">
      <dgm:prSet presAssocID="{EF30345E-FE3B-4EE2-BCAA-FA2CC60D94C0}" presName="sp" presStyleCnt="0"/>
      <dgm:spPr/>
    </dgm:pt>
    <dgm:pt modelId="{82022CD6-A848-4285-9D91-5EA382272E61}" type="pres">
      <dgm:prSet presAssocID="{04CF02E2-4C57-48BA-8293-2847A61F9FB8}" presName="arrowAndChildren" presStyleCnt="0"/>
      <dgm:spPr/>
    </dgm:pt>
    <dgm:pt modelId="{90F44280-8A18-4A09-A221-FDDC94AC7EEC}" type="pres">
      <dgm:prSet presAssocID="{04CF02E2-4C57-48BA-8293-2847A61F9FB8}" presName="parentTextArrow" presStyleLbl="node1" presStyleIdx="4" presStyleCnt="8"/>
      <dgm:spPr/>
      <dgm:t>
        <a:bodyPr/>
        <a:lstStyle/>
        <a:p>
          <a:endParaRPr lang="el-GR"/>
        </a:p>
      </dgm:t>
    </dgm:pt>
    <dgm:pt modelId="{83F8B665-D25D-471E-9338-A415D7EE8B18}" type="pres">
      <dgm:prSet presAssocID="{4FF88E48-C694-4D36-8546-C37B430F1089}" presName="sp" presStyleCnt="0"/>
      <dgm:spPr/>
    </dgm:pt>
    <dgm:pt modelId="{E902B04F-6552-451D-BF8C-518C3CDB71BE}" type="pres">
      <dgm:prSet presAssocID="{45EF1F96-0264-489B-AD1B-9B8199B26785}" presName="arrowAndChildren" presStyleCnt="0"/>
      <dgm:spPr/>
    </dgm:pt>
    <dgm:pt modelId="{30704D82-B0C2-4231-AD3A-EE43084900D3}" type="pres">
      <dgm:prSet presAssocID="{45EF1F96-0264-489B-AD1B-9B8199B26785}" presName="parentTextArrow" presStyleLbl="node1" presStyleIdx="5" presStyleCnt="8"/>
      <dgm:spPr/>
      <dgm:t>
        <a:bodyPr/>
        <a:lstStyle/>
        <a:p>
          <a:endParaRPr lang="el-GR"/>
        </a:p>
      </dgm:t>
    </dgm:pt>
    <dgm:pt modelId="{2695470A-92E1-4C5A-A08B-350A2129D741}" type="pres">
      <dgm:prSet presAssocID="{F579A13A-E8E8-4ECE-B821-C67ED489D6A9}" presName="sp" presStyleCnt="0"/>
      <dgm:spPr/>
    </dgm:pt>
    <dgm:pt modelId="{10B60AAE-972F-4F77-A113-E3A9564016B6}" type="pres">
      <dgm:prSet presAssocID="{34C7DC8F-93D3-415D-8BDF-F18CCC96581E}" presName="arrowAndChildren" presStyleCnt="0"/>
      <dgm:spPr/>
    </dgm:pt>
    <dgm:pt modelId="{7DE55EFC-55B3-440F-B199-91C77D62DDCD}" type="pres">
      <dgm:prSet presAssocID="{34C7DC8F-93D3-415D-8BDF-F18CCC96581E}" presName="parentTextArrow" presStyleLbl="node1" presStyleIdx="6" presStyleCnt="8"/>
      <dgm:spPr/>
      <dgm:t>
        <a:bodyPr/>
        <a:lstStyle/>
        <a:p>
          <a:endParaRPr lang="el-GR"/>
        </a:p>
      </dgm:t>
    </dgm:pt>
    <dgm:pt modelId="{2B1AC6AD-FD75-498B-A7FF-DC9B19E427FB}" type="pres">
      <dgm:prSet presAssocID="{7B760227-5DB2-4162-AC11-BC38F6B03333}" presName="sp" presStyleCnt="0"/>
      <dgm:spPr/>
    </dgm:pt>
    <dgm:pt modelId="{93A2D1C3-9198-481C-9907-56067BE9F58C}" type="pres">
      <dgm:prSet presAssocID="{E7B0E5A7-D79F-4063-9AED-FBCFACCC2108}" presName="arrowAndChildren" presStyleCnt="0"/>
      <dgm:spPr/>
    </dgm:pt>
    <dgm:pt modelId="{C0488832-7A34-4699-B929-0C5A8968AFFC}" type="pres">
      <dgm:prSet presAssocID="{E7B0E5A7-D79F-4063-9AED-FBCFACCC2108}" presName="parentTextArrow" presStyleLbl="node1" presStyleIdx="7" presStyleCnt="8"/>
      <dgm:spPr/>
      <dgm:t>
        <a:bodyPr/>
        <a:lstStyle/>
        <a:p>
          <a:endParaRPr lang="el-GR"/>
        </a:p>
      </dgm:t>
    </dgm:pt>
  </dgm:ptLst>
  <dgm:cxnLst>
    <dgm:cxn modelId="{7DCB5A81-4E83-42E7-BE73-37BBEEAB2DA2}" srcId="{1CABB70D-3FB8-4AC0-8C6E-F2F1E7BC3BFE}" destId="{E58C0C12-A46E-47F3-9BEC-375CFAA91379}" srcOrd="7" destOrd="0" parTransId="{FB540323-8EDF-42C0-B924-BAFC4F2544CF}" sibTransId="{4364314C-930F-4633-A705-A61D4D30E01C}"/>
    <dgm:cxn modelId="{D337EEE2-61EE-43AC-AE42-A1FE0820DE05}" type="presOf" srcId="{20A042DF-55EC-43B8-AF97-610535D298C7}" destId="{F9BF1A15-1E18-4285-9336-552859B2282A}" srcOrd="0" destOrd="0" presId="urn:microsoft.com/office/officeart/2005/8/layout/process4"/>
    <dgm:cxn modelId="{3CDF76A4-3286-49BA-BD32-36E9E3FA91CA}" type="presOf" srcId="{1E037ED7-B7D9-439F-8CA9-13244839DA87}" destId="{FC099B80-7498-4B4C-9AE2-EEA3C487EABE}" srcOrd="0" destOrd="0" presId="urn:microsoft.com/office/officeart/2005/8/layout/process4"/>
    <dgm:cxn modelId="{93829068-8B89-43C6-99E0-32C3587DBE78}" type="presOf" srcId="{B883B14B-4164-403B-8ED6-43B5492A4DAD}" destId="{DB7F1C2C-51E9-4ECC-B10F-EBE9A443F028}" srcOrd="0" destOrd="0" presId="urn:microsoft.com/office/officeart/2005/8/layout/process4"/>
    <dgm:cxn modelId="{6B4E4BF6-2B26-4302-AF65-22575A9C3F47}" type="presOf" srcId="{E7B0E5A7-D79F-4063-9AED-FBCFACCC2108}" destId="{C0488832-7A34-4699-B929-0C5A8968AFFC}" srcOrd="0" destOrd="0" presId="urn:microsoft.com/office/officeart/2005/8/layout/process4"/>
    <dgm:cxn modelId="{0B1BDCBB-59DC-4360-B6E9-4F2DD30D8078}" srcId="{1CABB70D-3FB8-4AC0-8C6E-F2F1E7BC3BFE}" destId="{34C7DC8F-93D3-415D-8BDF-F18CCC96581E}" srcOrd="1" destOrd="0" parTransId="{CF7CBE7B-B5EC-47BD-A2E1-1A530E909464}" sibTransId="{F579A13A-E8E8-4ECE-B821-C67ED489D6A9}"/>
    <dgm:cxn modelId="{80AE5E09-ABFB-429B-848E-4A65A480208A}" type="presOf" srcId="{34C7DC8F-93D3-415D-8BDF-F18CCC96581E}" destId="{7DE55EFC-55B3-440F-B199-91C77D62DDCD}" srcOrd="0" destOrd="0" presId="urn:microsoft.com/office/officeart/2005/8/layout/process4"/>
    <dgm:cxn modelId="{64AF0607-3E6F-4962-B3F6-1076A3CEAC4E}" srcId="{1CABB70D-3FB8-4AC0-8C6E-F2F1E7BC3BFE}" destId="{20A042DF-55EC-43B8-AF97-610535D298C7}" srcOrd="4" destOrd="0" parTransId="{7B26DCA6-2127-4757-A6D9-BC21B17E8200}" sibTransId="{1821EC76-1C80-4523-AEF3-44DEA2EE5FBE}"/>
    <dgm:cxn modelId="{BD806D51-EE4C-4ADC-AD6E-1246D5C45039}" type="presOf" srcId="{04CF02E2-4C57-48BA-8293-2847A61F9FB8}" destId="{90F44280-8A18-4A09-A221-FDDC94AC7EEC}" srcOrd="0" destOrd="0" presId="urn:microsoft.com/office/officeart/2005/8/layout/process4"/>
    <dgm:cxn modelId="{90EC0C72-DB84-439F-B732-9F627C264F3E}" type="presOf" srcId="{45EF1F96-0264-489B-AD1B-9B8199B26785}" destId="{30704D82-B0C2-4231-AD3A-EE43084900D3}" srcOrd="0" destOrd="0" presId="urn:microsoft.com/office/officeart/2005/8/layout/process4"/>
    <dgm:cxn modelId="{B5DBC4F4-7367-45B5-B7D7-1205D2B7E3FF}" type="presOf" srcId="{E58C0C12-A46E-47F3-9BEC-375CFAA91379}" destId="{E4D5FA67-8FFC-4433-878B-F7887C295550}" srcOrd="0" destOrd="0" presId="urn:microsoft.com/office/officeart/2005/8/layout/process4"/>
    <dgm:cxn modelId="{7D21CA01-A119-4A13-BF34-BFF59DA2E2FC}" srcId="{1CABB70D-3FB8-4AC0-8C6E-F2F1E7BC3BFE}" destId="{45EF1F96-0264-489B-AD1B-9B8199B26785}" srcOrd="2" destOrd="0" parTransId="{8F2A7338-BD91-4C45-B5D1-8DC9EAAF9049}" sibTransId="{4FF88E48-C694-4D36-8546-C37B430F1089}"/>
    <dgm:cxn modelId="{0E98F7D7-6A74-45D2-81E0-757CF63F25DB}" type="presOf" srcId="{1CABB70D-3FB8-4AC0-8C6E-F2F1E7BC3BFE}" destId="{0C4151C9-DC81-4DF0-9B6E-35629AC5D426}" srcOrd="0" destOrd="0" presId="urn:microsoft.com/office/officeart/2005/8/layout/process4"/>
    <dgm:cxn modelId="{67011F8F-B9AB-4CE5-978F-1D46C07354A6}" srcId="{1CABB70D-3FB8-4AC0-8C6E-F2F1E7BC3BFE}" destId="{1E037ED7-B7D9-439F-8CA9-13244839DA87}" srcOrd="6" destOrd="0" parTransId="{78A69EA9-6BD1-48A6-8B7C-19099353EF54}" sibTransId="{43423AAF-9FE7-4169-9EFD-E810B434467B}"/>
    <dgm:cxn modelId="{D2034CC9-2E3B-43A0-BCF6-E9EC70041531}" srcId="{1CABB70D-3FB8-4AC0-8C6E-F2F1E7BC3BFE}" destId="{E7B0E5A7-D79F-4063-9AED-FBCFACCC2108}" srcOrd="0" destOrd="0" parTransId="{99883706-EFEC-415A-88D5-B2AF32382046}" sibTransId="{7B760227-5DB2-4162-AC11-BC38F6B03333}"/>
    <dgm:cxn modelId="{C60560F5-7B42-4AD1-BE72-CF157EC5E978}" srcId="{1CABB70D-3FB8-4AC0-8C6E-F2F1E7BC3BFE}" destId="{B883B14B-4164-403B-8ED6-43B5492A4DAD}" srcOrd="5" destOrd="0" parTransId="{0241AF32-4283-4BDF-8EA0-8678E847B790}" sibTransId="{79857520-8E88-45AC-BAED-03E3E44FFACA}"/>
    <dgm:cxn modelId="{37B8EB5F-DE9D-4D4C-A5D9-D654969B4754}" srcId="{1CABB70D-3FB8-4AC0-8C6E-F2F1E7BC3BFE}" destId="{04CF02E2-4C57-48BA-8293-2847A61F9FB8}" srcOrd="3" destOrd="0" parTransId="{0E0028B4-5108-4E99-85DF-91E2E4A435D3}" sibTransId="{EF30345E-FE3B-4EE2-BCAA-FA2CC60D94C0}"/>
    <dgm:cxn modelId="{99DC5EDE-C138-4E90-9F32-B9343A46B1FE}" type="presParOf" srcId="{0C4151C9-DC81-4DF0-9B6E-35629AC5D426}" destId="{B1045AAF-486E-427B-A856-314C600BC8BA}" srcOrd="0" destOrd="0" presId="urn:microsoft.com/office/officeart/2005/8/layout/process4"/>
    <dgm:cxn modelId="{87B8DB25-832A-44DE-BBD1-D3D0EE8A1089}" type="presParOf" srcId="{B1045AAF-486E-427B-A856-314C600BC8BA}" destId="{E4D5FA67-8FFC-4433-878B-F7887C295550}" srcOrd="0" destOrd="0" presId="urn:microsoft.com/office/officeart/2005/8/layout/process4"/>
    <dgm:cxn modelId="{70C4BAD2-1711-43A8-AE8B-353B60DAAF77}" type="presParOf" srcId="{0C4151C9-DC81-4DF0-9B6E-35629AC5D426}" destId="{6052F41D-1067-43B7-8FC9-2D20D872B227}" srcOrd="1" destOrd="0" presId="urn:microsoft.com/office/officeart/2005/8/layout/process4"/>
    <dgm:cxn modelId="{A5B2FFAB-09B7-4131-A93C-24BE9C25C855}" type="presParOf" srcId="{0C4151C9-DC81-4DF0-9B6E-35629AC5D426}" destId="{F7B20008-9D76-44B3-A30C-6CAC87EB1D69}" srcOrd="2" destOrd="0" presId="urn:microsoft.com/office/officeart/2005/8/layout/process4"/>
    <dgm:cxn modelId="{F7316DFC-005C-4C3E-AA06-4122E0629577}" type="presParOf" srcId="{F7B20008-9D76-44B3-A30C-6CAC87EB1D69}" destId="{FC099B80-7498-4B4C-9AE2-EEA3C487EABE}" srcOrd="0" destOrd="0" presId="urn:microsoft.com/office/officeart/2005/8/layout/process4"/>
    <dgm:cxn modelId="{67544CDC-02E7-4121-8E71-7F6930BB1686}" type="presParOf" srcId="{0C4151C9-DC81-4DF0-9B6E-35629AC5D426}" destId="{B55C8155-7520-4C6F-A0DD-6FE9115E3753}" srcOrd="3" destOrd="0" presId="urn:microsoft.com/office/officeart/2005/8/layout/process4"/>
    <dgm:cxn modelId="{92558F11-AF26-413D-9221-79520190583B}" type="presParOf" srcId="{0C4151C9-DC81-4DF0-9B6E-35629AC5D426}" destId="{AE1B383B-BDF2-4462-94F1-3EC009BD8CF8}" srcOrd="4" destOrd="0" presId="urn:microsoft.com/office/officeart/2005/8/layout/process4"/>
    <dgm:cxn modelId="{A664534F-031B-4E1D-9905-356FEB5905C6}" type="presParOf" srcId="{AE1B383B-BDF2-4462-94F1-3EC009BD8CF8}" destId="{DB7F1C2C-51E9-4ECC-B10F-EBE9A443F028}" srcOrd="0" destOrd="0" presId="urn:microsoft.com/office/officeart/2005/8/layout/process4"/>
    <dgm:cxn modelId="{B050F41F-E743-4E12-9C78-F39107E9663D}" type="presParOf" srcId="{0C4151C9-DC81-4DF0-9B6E-35629AC5D426}" destId="{606D1FD1-7453-480D-832E-6A05D32ABC09}" srcOrd="5" destOrd="0" presId="urn:microsoft.com/office/officeart/2005/8/layout/process4"/>
    <dgm:cxn modelId="{C2584B0A-B452-4C55-828B-CE8755E7ED3A}" type="presParOf" srcId="{0C4151C9-DC81-4DF0-9B6E-35629AC5D426}" destId="{4900F53F-584D-4F90-A4A5-7D13F352BC3A}" srcOrd="6" destOrd="0" presId="urn:microsoft.com/office/officeart/2005/8/layout/process4"/>
    <dgm:cxn modelId="{822209A6-6B5D-491C-949F-0605255B8944}" type="presParOf" srcId="{4900F53F-584D-4F90-A4A5-7D13F352BC3A}" destId="{F9BF1A15-1E18-4285-9336-552859B2282A}" srcOrd="0" destOrd="0" presId="urn:microsoft.com/office/officeart/2005/8/layout/process4"/>
    <dgm:cxn modelId="{0A9B6628-F928-4EBA-A83F-BF92BEF0FCAA}" type="presParOf" srcId="{0C4151C9-DC81-4DF0-9B6E-35629AC5D426}" destId="{C25FD88E-355D-46CB-BC48-023071753D70}" srcOrd="7" destOrd="0" presId="urn:microsoft.com/office/officeart/2005/8/layout/process4"/>
    <dgm:cxn modelId="{EF7B1321-3E4B-407F-B605-CCC267E424DC}" type="presParOf" srcId="{0C4151C9-DC81-4DF0-9B6E-35629AC5D426}" destId="{82022CD6-A848-4285-9D91-5EA382272E61}" srcOrd="8" destOrd="0" presId="urn:microsoft.com/office/officeart/2005/8/layout/process4"/>
    <dgm:cxn modelId="{18C071C7-80A2-4A31-B49C-0B2445C937D3}" type="presParOf" srcId="{82022CD6-A848-4285-9D91-5EA382272E61}" destId="{90F44280-8A18-4A09-A221-FDDC94AC7EEC}" srcOrd="0" destOrd="0" presId="urn:microsoft.com/office/officeart/2005/8/layout/process4"/>
    <dgm:cxn modelId="{A1A376C5-3F87-488F-A7A6-6581115EF52E}" type="presParOf" srcId="{0C4151C9-DC81-4DF0-9B6E-35629AC5D426}" destId="{83F8B665-D25D-471E-9338-A415D7EE8B18}" srcOrd="9" destOrd="0" presId="urn:microsoft.com/office/officeart/2005/8/layout/process4"/>
    <dgm:cxn modelId="{AC229B09-CB3A-443B-A67A-DEBFA78A0D6B}" type="presParOf" srcId="{0C4151C9-DC81-4DF0-9B6E-35629AC5D426}" destId="{E902B04F-6552-451D-BF8C-518C3CDB71BE}" srcOrd="10" destOrd="0" presId="urn:microsoft.com/office/officeart/2005/8/layout/process4"/>
    <dgm:cxn modelId="{6996533E-9BD8-4418-8778-C18EAEA17562}" type="presParOf" srcId="{E902B04F-6552-451D-BF8C-518C3CDB71BE}" destId="{30704D82-B0C2-4231-AD3A-EE43084900D3}" srcOrd="0" destOrd="0" presId="urn:microsoft.com/office/officeart/2005/8/layout/process4"/>
    <dgm:cxn modelId="{78C435F6-81B0-435A-B032-990DCF3C5578}" type="presParOf" srcId="{0C4151C9-DC81-4DF0-9B6E-35629AC5D426}" destId="{2695470A-92E1-4C5A-A08B-350A2129D741}" srcOrd="11" destOrd="0" presId="urn:microsoft.com/office/officeart/2005/8/layout/process4"/>
    <dgm:cxn modelId="{364537A7-A826-426E-B323-5B2FAC5C86BE}" type="presParOf" srcId="{0C4151C9-DC81-4DF0-9B6E-35629AC5D426}" destId="{10B60AAE-972F-4F77-A113-E3A9564016B6}" srcOrd="12" destOrd="0" presId="urn:microsoft.com/office/officeart/2005/8/layout/process4"/>
    <dgm:cxn modelId="{3043082D-FBE3-4356-803A-4101A30E7CAB}" type="presParOf" srcId="{10B60AAE-972F-4F77-A113-E3A9564016B6}" destId="{7DE55EFC-55B3-440F-B199-91C77D62DDCD}" srcOrd="0" destOrd="0" presId="urn:microsoft.com/office/officeart/2005/8/layout/process4"/>
    <dgm:cxn modelId="{D8AE0DFA-2479-4070-988D-E920EB39F2C4}" type="presParOf" srcId="{0C4151C9-DC81-4DF0-9B6E-35629AC5D426}" destId="{2B1AC6AD-FD75-498B-A7FF-DC9B19E427FB}" srcOrd="13" destOrd="0" presId="urn:microsoft.com/office/officeart/2005/8/layout/process4"/>
    <dgm:cxn modelId="{FA160DCE-CA82-449C-A346-934AEEE4FF44}" type="presParOf" srcId="{0C4151C9-DC81-4DF0-9B6E-35629AC5D426}" destId="{93A2D1C3-9198-481C-9907-56067BE9F58C}" srcOrd="14" destOrd="0" presId="urn:microsoft.com/office/officeart/2005/8/layout/process4"/>
    <dgm:cxn modelId="{5CBD88CB-42CE-49BD-8A35-5D9FCADAFB09}" type="presParOf" srcId="{93A2D1C3-9198-481C-9907-56067BE9F58C}" destId="{C0488832-7A34-4699-B929-0C5A8968AFFC}" srcOrd="0" destOrd="0" presId="urn:microsoft.com/office/officeart/2005/8/layout/process4"/>
  </dgm:cxnLst>
  <dgm:bg/>
  <dgm:whole/>
</dgm:dataModel>
</file>

<file path=ppt/diagrams/data2.xml><?xml version="1.0" encoding="utf-8"?>
<dgm:dataModel xmlns:dgm="http://schemas.openxmlformats.org/drawingml/2006/diagram" xmlns:a="http://schemas.openxmlformats.org/drawingml/2006/main">
  <dgm:ptLst>
    <dgm:pt modelId="{36E19C62-1F00-4EBE-9280-0378ABC6F060}"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l-GR"/>
        </a:p>
      </dgm:t>
    </dgm:pt>
    <dgm:pt modelId="{22242408-FC24-4916-A9F1-4A0F0539F613}">
      <dgm:prSet phldrT="[Κείμενο]" custT="1"/>
      <dgm:spPr>
        <a:solidFill>
          <a:srgbClr val="99FFCC"/>
        </a:solidFill>
      </dgm:spPr>
      <dgm:t>
        <a:bodyPr/>
        <a:lstStyle/>
        <a:p>
          <a:pPr algn="l"/>
          <a:r>
            <a:rPr lang="el-GR" sz="2400" dirty="0">
              <a:solidFill>
                <a:srgbClr val="7030A0"/>
              </a:solidFill>
              <a:latin typeface="Franklin Gothic Medium Cond" pitchFamily="34" charset="0"/>
            </a:rPr>
            <a:t>Συγκεκριμένο αριθμό δωρεάν επισκέψεων  σε γιατρούς, ανεξαρτήτως ειδικότητας.</a:t>
          </a:r>
        </a:p>
      </dgm:t>
    </dgm:pt>
    <dgm:pt modelId="{AE52F75B-B2A9-42E0-B467-EC83E646E896}" type="parTrans" cxnId="{A775F05F-C1FF-4008-BF85-9A6E557C3652}">
      <dgm:prSet/>
      <dgm:spPr/>
      <dgm:t>
        <a:bodyPr/>
        <a:lstStyle/>
        <a:p>
          <a:endParaRPr lang="el-GR"/>
        </a:p>
      </dgm:t>
    </dgm:pt>
    <dgm:pt modelId="{85AA7DEF-AA36-4821-B9CE-E024C21A2EB7}" type="sibTrans" cxnId="{A775F05F-C1FF-4008-BF85-9A6E557C3652}">
      <dgm:prSet/>
      <dgm:spPr/>
      <dgm:t>
        <a:bodyPr/>
        <a:lstStyle/>
        <a:p>
          <a:endParaRPr lang="el-GR"/>
        </a:p>
      </dgm:t>
    </dgm:pt>
    <dgm:pt modelId="{C95A9562-9626-4BD6-91E3-3EA30F70347B}">
      <dgm:prSet custT="1"/>
      <dgm:spPr>
        <a:solidFill>
          <a:srgbClr val="75EBE5"/>
        </a:solidFill>
      </dgm:spPr>
      <dgm:t>
        <a:bodyPr/>
        <a:lstStyle/>
        <a:p>
          <a:r>
            <a:rPr lang="el-GR" sz="2400" dirty="0">
              <a:solidFill>
                <a:srgbClr val="7030A0"/>
              </a:solidFill>
              <a:latin typeface="Franklin Gothic Medium Cond" pitchFamily="34" charset="0"/>
            </a:rPr>
            <a:t>Φαρμακευτική δαπάνη συμπληρωματικά με το ΠΕΔΥ και τα ιδιωτικά προγράμματα υγείας. </a:t>
          </a:r>
        </a:p>
      </dgm:t>
    </dgm:pt>
    <dgm:pt modelId="{D64F3237-7DF4-4827-88BD-832B88FDCDA7}" type="parTrans" cxnId="{7292CF46-343B-4706-B58B-7609BA85FFCE}">
      <dgm:prSet/>
      <dgm:spPr/>
      <dgm:t>
        <a:bodyPr/>
        <a:lstStyle/>
        <a:p>
          <a:endParaRPr lang="el-GR"/>
        </a:p>
      </dgm:t>
    </dgm:pt>
    <dgm:pt modelId="{A6466E37-7974-447C-A897-F67C1E6815B4}" type="sibTrans" cxnId="{7292CF46-343B-4706-B58B-7609BA85FFCE}">
      <dgm:prSet/>
      <dgm:spPr/>
      <dgm:t>
        <a:bodyPr/>
        <a:lstStyle/>
        <a:p>
          <a:endParaRPr lang="el-GR"/>
        </a:p>
      </dgm:t>
    </dgm:pt>
    <dgm:pt modelId="{51D59585-83F1-48C2-9A92-DE9E346180B9}">
      <dgm:prSet custT="1"/>
      <dgm:spPr>
        <a:solidFill>
          <a:srgbClr val="EAC0CD"/>
        </a:solidFill>
      </dgm:spPr>
      <dgm:t>
        <a:bodyPr/>
        <a:lstStyle/>
        <a:p>
          <a:r>
            <a:rPr lang="el-GR" sz="2400" dirty="0" smtClean="0">
              <a:solidFill>
                <a:srgbClr val="7030A0"/>
              </a:solidFill>
              <a:latin typeface="Franklin Gothic Medium Cond" pitchFamily="34" charset="0"/>
            </a:rPr>
            <a:t>Ένα </a:t>
          </a:r>
          <a:r>
            <a:rPr lang="el-GR" sz="2400" dirty="0">
              <a:solidFill>
                <a:srgbClr val="7030A0"/>
              </a:solidFill>
              <a:latin typeface="Franklin Gothic Medium Cond" pitchFamily="34" charset="0"/>
            </a:rPr>
            <a:t>ετήσιο ολοκληρωμένο </a:t>
          </a:r>
          <a:r>
            <a:rPr lang="el-GR" sz="2400" dirty="0" err="1">
              <a:solidFill>
                <a:srgbClr val="7030A0"/>
              </a:solidFill>
              <a:latin typeface="Franklin Gothic Medium Cond" pitchFamily="34" charset="0"/>
            </a:rPr>
            <a:t>check</a:t>
          </a:r>
          <a:r>
            <a:rPr lang="el-GR" sz="2400" dirty="0">
              <a:solidFill>
                <a:srgbClr val="7030A0"/>
              </a:solidFill>
              <a:latin typeface="Franklin Gothic Medium Cond" pitchFamily="34" charset="0"/>
            </a:rPr>
            <a:t>-</a:t>
          </a:r>
          <a:r>
            <a:rPr lang="el-GR" sz="2400" dirty="0" err="1">
              <a:solidFill>
                <a:srgbClr val="7030A0"/>
              </a:solidFill>
              <a:latin typeface="Franklin Gothic Medium Cond" pitchFamily="34" charset="0"/>
            </a:rPr>
            <a:t>up</a:t>
          </a:r>
          <a:r>
            <a:rPr lang="el-GR" sz="2400" dirty="0">
              <a:solidFill>
                <a:srgbClr val="7030A0"/>
              </a:solidFill>
              <a:latin typeface="Franklin Gothic Medium Cond" pitchFamily="34" charset="0"/>
            </a:rPr>
            <a:t> σε συμβεβλημένα διαγνωστικά κέντρα. </a:t>
          </a:r>
        </a:p>
      </dgm:t>
    </dgm:pt>
    <dgm:pt modelId="{326F190C-D118-4474-AE10-CA4CFAEF020B}" type="parTrans" cxnId="{B27D28AB-C052-4F48-9035-FF610B53E395}">
      <dgm:prSet/>
      <dgm:spPr/>
      <dgm:t>
        <a:bodyPr/>
        <a:lstStyle/>
        <a:p>
          <a:endParaRPr lang="el-GR"/>
        </a:p>
      </dgm:t>
    </dgm:pt>
    <dgm:pt modelId="{E2DE6ACA-8BDA-4819-8D2C-4DB568B0D5A6}" type="sibTrans" cxnId="{B27D28AB-C052-4F48-9035-FF610B53E395}">
      <dgm:prSet/>
      <dgm:spPr/>
      <dgm:t>
        <a:bodyPr/>
        <a:lstStyle/>
        <a:p>
          <a:endParaRPr lang="el-GR"/>
        </a:p>
      </dgm:t>
    </dgm:pt>
    <dgm:pt modelId="{0EE0A55D-6231-466C-B3B7-4693440E4464}">
      <dgm:prSet custT="1"/>
      <dgm:spPr>
        <a:solidFill>
          <a:srgbClr val="FFE697"/>
        </a:solidFill>
      </dgm:spPr>
      <dgm:t>
        <a:bodyPr/>
        <a:lstStyle/>
        <a:p>
          <a:r>
            <a:rPr lang="el-GR" sz="2400" dirty="0">
              <a:solidFill>
                <a:srgbClr val="7030A0"/>
              </a:solidFill>
              <a:latin typeface="Franklin Gothic Medium Cond" pitchFamily="34" charset="0"/>
            </a:rPr>
            <a:t>Μειωμένο τιμολόγιο για οδοντιατρικές εργασίες που έχουν αυξημένο κόστος κατά ένα σημαντικό ποσοστό.</a:t>
          </a:r>
        </a:p>
      </dgm:t>
    </dgm:pt>
    <dgm:pt modelId="{05611F53-C897-433D-94B5-0E9BE70C0F3A}" type="parTrans" cxnId="{581884C5-3C2D-4241-B00B-31FC5387CF13}">
      <dgm:prSet/>
      <dgm:spPr/>
      <dgm:t>
        <a:bodyPr/>
        <a:lstStyle/>
        <a:p>
          <a:endParaRPr lang="el-GR"/>
        </a:p>
      </dgm:t>
    </dgm:pt>
    <dgm:pt modelId="{4F9895E0-FF20-49F0-922E-E5B5A9CD694A}" type="sibTrans" cxnId="{581884C5-3C2D-4241-B00B-31FC5387CF13}">
      <dgm:prSet/>
      <dgm:spPr/>
      <dgm:t>
        <a:bodyPr/>
        <a:lstStyle/>
        <a:p>
          <a:endParaRPr lang="el-GR"/>
        </a:p>
      </dgm:t>
    </dgm:pt>
    <dgm:pt modelId="{F6C2FF06-979B-47DF-8DFE-46FCDCF980B5}">
      <dgm:prSet custT="1"/>
      <dgm:spPr>
        <a:solidFill>
          <a:srgbClr val="D1B2E8"/>
        </a:solidFill>
      </dgm:spPr>
      <dgm:t>
        <a:bodyPr/>
        <a:lstStyle/>
        <a:p>
          <a:r>
            <a:rPr lang="el-GR" sz="2400" dirty="0">
              <a:solidFill>
                <a:srgbClr val="7030A0"/>
              </a:solidFill>
              <a:latin typeface="Franklin Gothic Medium Cond" pitchFamily="34" charset="0"/>
            </a:rPr>
            <a:t>Επιπλέον, παροχές από τα διαγνωστικά κέντρα</a:t>
          </a:r>
          <a:r>
            <a:rPr lang="en-US" sz="2400" dirty="0">
              <a:solidFill>
                <a:srgbClr val="7030A0"/>
              </a:solidFill>
              <a:latin typeface="Franklin Gothic Medium Cond" pitchFamily="34" charset="0"/>
            </a:rPr>
            <a:t> </a:t>
          </a:r>
          <a:r>
            <a:rPr lang="el-GR" sz="2400" dirty="0" smtClean="0">
              <a:solidFill>
                <a:srgbClr val="7030A0"/>
              </a:solidFill>
              <a:latin typeface="Franklin Gothic Medium Cond" pitchFamily="34" charset="0"/>
            </a:rPr>
            <a:t> </a:t>
          </a:r>
          <a:br>
            <a:rPr lang="el-GR" sz="2400" dirty="0" smtClean="0">
              <a:solidFill>
                <a:srgbClr val="7030A0"/>
              </a:solidFill>
              <a:latin typeface="Franklin Gothic Medium Cond" pitchFamily="34" charset="0"/>
            </a:rPr>
          </a:br>
          <a:r>
            <a:rPr lang="el-GR" sz="2400" dirty="0" smtClean="0">
              <a:solidFill>
                <a:srgbClr val="7030A0"/>
              </a:solidFill>
              <a:latin typeface="Franklin Gothic Medium Cond" pitchFamily="34" charset="0"/>
            </a:rPr>
            <a:t>(</a:t>
          </a:r>
          <a:r>
            <a:rPr lang="el-GR" sz="2400" dirty="0">
              <a:solidFill>
                <a:srgbClr val="7030A0"/>
              </a:solidFill>
              <a:latin typeface="Franklin Gothic Medium Cond" pitchFamily="34" charset="0"/>
            </a:rPr>
            <a:t>πχ μειωμένες τιμές σε γιατρούς</a:t>
          </a:r>
          <a:r>
            <a:rPr lang="en-US" sz="2400" dirty="0">
              <a:solidFill>
                <a:srgbClr val="7030A0"/>
              </a:solidFill>
              <a:latin typeface="Franklin Gothic Medium Cond" pitchFamily="34" charset="0"/>
            </a:rPr>
            <a:t>)</a:t>
          </a:r>
          <a:endParaRPr lang="el-GR" sz="2400" dirty="0">
            <a:solidFill>
              <a:srgbClr val="7030A0"/>
            </a:solidFill>
            <a:latin typeface="Franklin Gothic Medium Cond" pitchFamily="34" charset="0"/>
          </a:endParaRPr>
        </a:p>
      </dgm:t>
    </dgm:pt>
    <dgm:pt modelId="{54E68D95-D77A-4B21-8C37-94BF1EADBF7D}" type="parTrans" cxnId="{B4583F76-2290-4439-A802-853EFB18F0A1}">
      <dgm:prSet/>
      <dgm:spPr/>
      <dgm:t>
        <a:bodyPr/>
        <a:lstStyle/>
        <a:p>
          <a:endParaRPr lang="el-GR"/>
        </a:p>
      </dgm:t>
    </dgm:pt>
    <dgm:pt modelId="{2B77CFBA-EC87-4810-9B29-A5C0D2D6C861}" type="sibTrans" cxnId="{B4583F76-2290-4439-A802-853EFB18F0A1}">
      <dgm:prSet/>
      <dgm:spPr/>
      <dgm:t>
        <a:bodyPr/>
        <a:lstStyle/>
        <a:p>
          <a:endParaRPr lang="el-GR"/>
        </a:p>
      </dgm:t>
    </dgm:pt>
    <dgm:pt modelId="{2FF19E10-44BA-4997-BE51-5E7921AA1B36}" type="pres">
      <dgm:prSet presAssocID="{36E19C62-1F00-4EBE-9280-0378ABC6F060}" presName="linear" presStyleCnt="0">
        <dgm:presLayoutVars>
          <dgm:animLvl val="lvl"/>
          <dgm:resizeHandles val="exact"/>
        </dgm:presLayoutVars>
      </dgm:prSet>
      <dgm:spPr/>
      <dgm:t>
        <a:bodyPr/>
        <a:lstStyle/>
        <a:p>
          <a:endParaRPr lang="el-GR"/>
        </a:p>
      </dgm:t>
    </dgm:pt>
    <dgm:pt modelId="{8696255F-BF8B-42FA-9369-7BDE21EBD855}" type="pres">
      <dgm:prSet presAssocID="{22242408-FC24-4916-A9F1-4A0F0539F613}" presName="parentText" presStyleLbl="node1" presStyleIdx="0" presStyleCnt="5" custLinFactNeighborX="-952" custLinFactNeighborY="-46640">
        <dgm:presLayoutVars>
          <dgm:chMax val="0"/>
          <dgm:bulletEnabled val="1"/>
        </dgm:presLayoutVars>
      </dgm:prSet>
      <dgm:spPr/>
      <dgm:t>
        <a:bodyPr/>
        <a:lstStyle/>
        <a:p>
          <a:endParaRPr lang="el-GR"/>
        </a:p>
      </dgm:t>
    </dgm:pt>
    <dgm:pt modelId="{88386F29-A8EA-4F72-BF94-DBE86E0726EE}" type="pres">
      <dgm:prSet presAssocID="{85AA7DEF-AA36-4821-B9CE-E024C21A2EB7}" presName="spacer" presStyleCnt="0"/>
      <dgm:spPr/>
    </dgm:pt>
    <dgm:pt modelId="{777BD887-BB4D-44A0-9F7D-1A59F85C506C}" type="pres">
      <dgm:prSet presAssocID="{C95A9562-9626-4BD6-91E3-3EA30F70347B}" presName="parentText" presStyleLbl="node1" presStyleIdx="1" presStyleCnt="5" custLinFactNeighborY="-29944">
        <dgm:presLayoutVars>
          <dgm:chMax val="0"/>
          <dgm:bulletEnabled val="1"/>
        </dgm:presLayoutVars>
      </dgm:prSet>
      <dgm:spPr/>
      <dgm:t>
        <a:bodyPr/>
        <a:lstStyle/>
        <a:p>
          <a:endParaRPr lang="el-GR"/>
        </a:p>
      </dgm:t>
    </dgm:pt>
    <dgm:pt modelId="{560DFFC3-C84F-4DEB-B2D8-785938641A76}" type="pres">
      <dgm:prSet presAssocID="{A6466E37-7974-447C-A897-F67C1E6815B4}" presName="spacer" presStyleCnt="0"/>
      <dgm:spPr/>
    </dgm:pt>
    <dgm:pt modelId="{518717B8-547E-4A41-A527-ED35A2E01F4A}" type="pres">
      <dgm:prSet presAssocID="{51D59585-83F1-48C2-9A92-DE9E346180B9}" presName="parentText" presStyleLbl="node1" presStyleIdx="2" presStyleCnt="5" custLinFactNeighborY="-13248">
        <dgm:presLayoutVars>
          <dgm:chMax val="0"/>
          <dgm:bulletEnabled val="1"/>
        </dgm:presLayoutVars>
      </dgm:prSet>
      <dgm:spPr/>
      <dgm:t>
        <a:bodyPr/>
        <a:lstStyle/>
        <a:p>
          <a:endParaRPr lang="el-GR"/>
        </a:p>
      </dgm:t>
    </dgm:pt>
    <dgm:pt modelId="{EE047D02-E984-4DEF-8094-761BDF2E5B92}" type="pres">
      <dgm:prSet presAssocID="{E2DE6ACA-8BDA-4819-8D2C-4DB568B0D5A6}" presName="spacer" presStyleCnt="0"/>
      <dgm:spPr/>
    </dgm:pt>
    <dgm:pt modelId="{14BDA180-9F92-436E-ABC0-9641C65E28F9}" type="pres">
      <dgm:prSet presAssocID="{0EE0A55D-6231-466C-B3B7-4693440E4464}" presName="parentText" presStyleLbl="node1" presStyleIdx="3" presStyleCnt="5" custLinFactNeighborY="48548">
        <dgm:presLayoutVars>
          <dgm:chMax val="0"/>
          <dgm:bulletEnabled val="1"/>
        </dgm:presLayoutVars>
      </dgm:prSet>
      <dgm:spPr/>
      <dgm:t>
        <a:bodyPr/>
        <a:lstStyle/>
        <a:p>
          <a:endParaRPr lang="el-GR"/>
        </a:p>
      </dgm:t>
    </dgm:pt>
    <dgm:pt modelId="{49F915ED-EDA5-4B16-B2E0-FBD518609512}" type="pres">
      <dgm:prSet presAssocID="{4F9895E0-FF20-49F0-922E-E5B5A9CD694A}" presName="spacer" presStyleCnt="0"/>
      <dgm:spPr/>
    </dgm:pt>
    <dgm:pt modelId="{9C874D43-7BA6-4449-8BBD-87AC09932085}" type="pres">
      <dgm:prSet presAssocID="{F6C2FF06-979B-47DF-8DFE-46FCDCF980B5}" presName="parentText" presStyleLbl="node1" presStyleIdx="4" presStyleCnt="5" custLinFactNeighborY="20143">
        <dgm:presLayoutVars>
          <dgm:chMax val="0"/>
          <dgm:bulletEnabled val="1"/>
        </dgm:presLayoutVars>
      </dgm:prSet>
      <dgm:spPr/>
      <dgm:t>
        <a:bodyPr/>
        <a:lstStyle/>
        <a:p>
          <a:endParaRPr lang="el-GR"/>
        </a:p>
      </dgm:t>
    </dgm:pt>
  </dgm:ptLst>
  <dgm:cxnLst>
    <dgm:cxn modelId="{7292CF46-343B-4706-B58B-7609BA85FFCE}" srcId="{36E19C62-1F00-4EBE-9280-0378ABC6F060}" destId="{C95A9562-9626-4BD6-91E3-3EA30F70347B}" srcOrd="1" destOrd="0" parTransId="{D64F3237-7DF4-4827-88BD-832B88FDCDA7}" sibTransId="{A6466E37-7974-447C-A897-F67C1E6815B4}"/>
    <dgm:cxn modelId="{B4583F76-2290-4439-A802-853EFB18F0A1}" srcId="{36E19C62-1F00-4EBE-9280-0378ABC6F060}" destId="{F6C2FF06-979B-47DF-8DFE-46FCDCF980B5}" srcOrd="4" destOrd="0" parTransId="{54E68D95-D77A-4B21-8C37-94BF1EADBF7D}" sibTransId="{2B77CFBA-EC87-4810-9B29-A5C0D2D6C861}"/>
    <dgm:cxn modelId="{FA8CD4EC-0A9C-4B66-8E92-D5DE9FE66764}" type="presOf" srcId="{C95A9562-9626-4BD6-91E3-3EA30F70347B}" destId="{777BD887-BB4D-44A0-9F7D-1A59F85C506C}" srcOrd="0" destOrd="0" presId="urn:microsoft.com/office/officeart/2005/8/layout/vList2"/>
    <dgm:cxn modelId="{A775F05F-C1FF-4008-BF85-9A6E557C3652}" srcId="{36E19C62-1F00-4EBE-9280-0378ABC6F060}" destId="{22242408-FC24-4916-A9F1-4A0F0539F613}" srcOrd="0" destOrd="0" parTransId="{AE52F75B-B2A9-42E0-B467-EC83E646E896}" sibTransId="{85AA7DEF-AA36-4821-B9CE-E024C21A2EB7}"/>
    <dgm:cxn modelId="{975A05D2-05F0-440C-A968-B49E88D4EA74}" type="presOf" srcId="{F6C2FF06-979B-47DF-8DFE-46FCDCF980B5}" destId="{9C874D43-7BA6-4449-8BBD-87AC09932085}" srcOrd="0" destOrd="0" presId="urn:microsoft.com/office/officeart/2005/8/layout/vList2"/>
    <dgm:cxn modelId="{8692FB79-0E2A-4893-9365-53C280128C2E}" type="presOf" srcId="{22242408-FC24-4916-A9F1-4A0F0539F613}" destId="{8696255F-BF8B-42FA-9369-7BDE21EBD855}" srcOrd="0" destOrd="0" presId="urn:microsoft.com/office/officeart/2005/8/layout/vList2"/>
    <dgm:cxn modelId="{581884C5-3C2D-4241-B00B-31FC5387CF13}" srcId="{36E19C62-1F00-4EBE-9280-0378ABC6F060}" destId="{0EE0A55D-6231-466C-B3B7-4693440E4464}" srcOrd="3" destOrd="0" parTransId="{05611F53-C897-433D-94B5-0E9BE70C0F3A}" sibTransId="{4F9895E0-FF20-49F0-922E-E5B5A9CD694A}"/>
    <dgm:cxn modelId="{B27D28AB-C052-4F48-9035-FF610B53E395}" srcId="{36E19C62-1F00-4EBE-9280-0378ABC6F060}" destId="{51D59585-83F1-48C2-9A92-DE9E346180B9}" srcOrd="2" destOrd="0" parTransId="{326F190C-D118-4474-AE10-CA4CFAEF020B}" sibTransId="{E2DE6ACA-8BDA-4819-8D2C-4DB568B0D5A6}"/>
    <dgm:cxn modelId="{C9C825C3-C3B3-4165-B428-E229DDAD6F19}" type="presOf" srcId="{51D59585-83F1-48C2-9A92-DE9E346180B9}" destId="{518717B8-547E-4A41-A527-ED35A2E01F4A}" srcOrd="0" destOrd="0" presId="urn:microsoft.com/office/officeart/2005/8/layout/vList2"/>
    <dgm:cxn modelId="{48D25BB7-340C-49CE-8F3D-D6E4895FBCD7}" type="presOf" srcId="{0EE0A55D-6231-466C-B3B7-4693440E4464}" destId="{14BDA180-9F92-436E-ABC0-9641C65E28F9}" srcOrd="0" destOrd="0" presId="urn:microsoft.com/office/officeart/2005/8/layout/vList2"/>
    <dgm:cxn modelId="{7B464055-4AF1-4C08-9BE9-322108084F63}" type="presOf" srcId="{36E19C62-1F00-4EBE-9280-0378ABC6F060}" destId="{2FF19E10-44BA-4997-BE51-5E7921AA1B36}" srcOrd="0" destOrd="0" presId="urn:microsoft.com/office/officeart/2005/8/layout/vList2"/>
    <dgm:cxn modelId="{F0DE2EA5-5911-4989-829B-C1ED3F79B9CC}" type="presParOf" srcId="{2FF19E10-44BA-4997-BE51-5E7921AA1B36}" destId="{8696255F-BF8B-42FA-9369-7BDE21EBD855}" srcOrd="0" destOrd="0" presId="urn:microsoft.com/office/officeart/2005/8/layout/vList2"/>
    <dgm:cxn modelId="{77F01AFE-D95A-4CE9-A969-1B2A75D4E492}" type="presParOf" srcId="{2FF19E10-44BA-4997-BE51-5E7921AA1B36}" destId="{88386F29-A8EA-4F72-BF94-DBE86E0726EE}" srcOrd="1" destOrd="0" presId="urn:microsoft.com/office/officeart/2005/8/layout/vList2"/>
    <dgm:cxn modelId="{140DF2CC-FA1D-46BD-8E49-982A47F0D730}" type="presParOf" srcId="{2FF19E10-44BA-4997-BE51-5E7921AA1B36}" destId="{777BD887-BB4D-44A0-9F7D-1A59F85C506C}" srcOrd="2" destOrd="0" presId="urn:microsoft.com/office/officeart/2005/8/layout/vList2"/>
    <dgm:cxn modelId="{11F8C667-6292-4802-96F6-623EE1F3B0B1}" type="presParOf" srcId="{2FF19E10-44BA-4997-BE51-5E7921AA1B36}" destId="{560DFFC3-C84F-4DEB-B2D8-785938641A76}" srcOrd="3" destOrd="0" presId="urn:microsoft.com/office/officeart/2005/8/layout/vList2"/>
    <dgm:cxn modelId="{5AA686A3-8A25-46D9-8DA3-E24256789E12}" type="presParOf" srcId="{2FF19E10-44BA-4997-BE51-5E7921AA1B36}" destId="{518717B8-547E-4A41-A527-ED35A2E01F4A}" srcOrd="4" destOrd="0" presId="urn:microsoft.com/office/officeart/2005/8/layout/vList2"/>
    <dgm:cxn modelId="{42C5ADBA-3CD2-4E9A-BFA7-B03E3A5F5A72}" type="presParOf" srcId="{2FF19E10-44BA-4997-BE51-5E7921AA1B36}" destId="{EE047D02-E984-4DEF-8094-761BDF2E5B92}" srcOrd="5" destOrd="0" presId="urn:microsoft.com/office/officeart/2005/8/layout/vList2"/>
    <dgm:cxn modelId="{E866FB75-E4C6-49CC-8C2C-811F9ADEC571}" type="presParOf" srcId="{2FF19E10-44BA-4997-BE51-5E7921AA1B36}" destId="{14BDA180-9F92-436E-ABC0-9641C65E28F9}" srcOrd="6" destOrd="0" presId="urn:microsoft.com/office/officeart/2005/8/layout/vList2"/>
    <dgm:cxn modelId="{18FD8B25-0554-444E-83EE-207A915859DD}" type="presParOf" srcId="{2FF19E10-44BA-4997-BE51-5E7921AA1B36}" destId="{49F915ED-EDA5-4B16-B2E0-FBD518609512}" srcOrd="7" destOrd="0" presId="urn:microsoft.com/office/officeart/2005/8/layout/vList2"/>
    <dgm:cxn modelId="{FA6E7AC2-FA8D-4175-8924-5A5B8EF98622}" type="presParOf" srcId="{2FF19E10-44BA-4997-BE51-5E7921AA1B36}" destId="{9C874D43-7BA6-4449-8BBD-87AC09932085}" srcOrd="8" destOrd="0" presId="urn:microsoft.com/office/officeart/2005/8/layout/vList2"/>
  </dgm:cxnLst>
  <dgm:bg/>
  <dgm:whole/>
</dgm:dataModel>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CD8A8A-351B-4D0C-8654-6BD9345E31F2}" type="datetimeFigureOut">
              <a:rPr lang="el-GR" smtClean="0"/>
              <a:pPr/>
              <a:t>16/6/2015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9E6F96-D832-4A7C-927B-35D2B321BA6C}"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4FF149D7-E2AD-4747-B618-DE2FFEFD309E}" type="datetimeFigureOut">
              <a:rPr lang="el-GR" smtClean="0"/>
              <a:pPr/>
              <a:t>16/6/2015</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DF42DAE1-FA9B-439F-B863-46303E5D4B1A}"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FF149D7-E2AD-4747-B618-DE2FFEFD309E}" type="datetimeFigureOut">
              <a:rPr lang="el-GR" smtClean="0"/>
              <a:pPr/>
              <a:t>16/6/2015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F42DAE1-FA9B-439F-B863-46303E5D4B1A}"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FF149D7-E2AD-4747-B618-DE2FFEFD309E}" type="datetimeFigureOut">
              <a:rPr lang="el-GR" smtClean="0"/>
              <a:pPr/>
              <a:t>16/6/2015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F42DAE1-FA9B-439F-B863-46303E5D4B1A}"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FF149D7-E2AD-4747-B618-DE2FFEFD309E}" type="datetimeFigureOut">
              <a:rPr lang="el-GR" smtClean="0"/>
              <a:pPr/>
              <a:t>16/6/2015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F42DAE1-FA9B-439F-B863-46303E5D4B1A}"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4FF149D7-E2AD-4747-B618-DE2FFEFD309E}" type="datetimeFigureOut">
              <a:rPr lang="el-GR" smtClean="0"/>
              <a:pPr/>
              <a:t>16/6/2015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F42DAE1-FA9B-439F-B863-46303E5D4B1A}"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4FF149D7-E2AD-4747-B618-DE2FFEFD309E}" type="datetimeFigureOut">
              <a:rPr lang="el-GR" smtClean="0"/>
              <a:pPr/>
              <a:t>16/6/2015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F42DAE1-FA9B-439F-B863-46303E5D4B1A}"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tIns="45720" anchor="b"/>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4FF149D7-E2AD-4747-B618-DE2FFEFD309E}" type="datetimeFigureOut">
              <a:rPr lang="el-GR" smtClean="0"/>
              <a:pPr/>
              <a:t>16/6/2015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F42DAE1-FA9B-439F-B863-46303E5D4B1A}"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4FF149D7-E2AD-4747-B618-DE2FFEFD309E}" type="datetimeFigureOut">
              <a:rPr lang="el-GR" smtClean="0"/>
              <a:pPr/>
              <a:t>16/6/2015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F42DAE1-FA9B-439F-B863-46303E5D4B1A}"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4FF149D7-E2AD-4747-B618-DE2FFEFD309E}" type="datetimeFigureOut">
              <a:rPr lang="el-GR" smtClean="0"/>
              <a:pPr/>
              <a:t>16/6/2015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F42DAE1-FA9B-439F-B863-46303E5D4B1A}"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4FF149D7-E2AD-4747-B618-DE2FFEFD309E}" type="datetimeFigureOut">
              <a:rPr lang="el-GR" smtClean="0"/>
              <a:pPr/>
              <a:t>16/6/2015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F42DAE1-FA9B-439F-B863-46303E5D4B1A}"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Ψαλίδισμα και στρογγύλεμα μίας γωνίας του ορθογωνίου"/>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 Ορθογώνιο τρίγωνο"/>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FF149D7-E2AD-4747-B618-DE2FFEFD309E}" type="datetimeFigureOut">
              <a:rPr lang="el-GR" smtClean="0"/>
              <a:pPr/>
              <a:t>16/6/2015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077200" y="6356350"/>
            <a:ext cx="609600" cy="365125"/>
          </a:xfrm>
        </p:spPr>
        <p:txBody>
          <a:bodyPr/>
          <a:lstStyle/>
          <a:p>
            <a:fld id="{DF42DAE1-FA9B-439F-B863-46303E5D4B1A}" type="slidenum">
              <a:rPr lang="el-GR" smtClean="0"/>
              <a:pPr/>
              <a:t>‹#›</a:t>
            </a:fld>
            <a:endParaRPr lang="el-GR"/>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 Ελεύθερη σχεδίαση"/>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 Θέση τίτλου"/>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FF149D7-E2AD-4747-B618-DE2FFEFD309E}" type="datetimeFigureOut">
              <a:rPr lang="el-GR" smtClean="0"/>
              <a:pPr/>
              <a:t>16/6/2015</a:t>
            </a:fld>
            <a:endParaRPr lang="el-GR"/>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F42DAE1-FA9B-439F-B863-46303E5D4B1A}" type="slidenum">
              <a:rPr lang="el-GR" smtClean="0"/>
              <a:pPr/>
              <a:t>‹#›</a:t>
            </a:fld>
            <a:endParaRPr lang="el-GR"/>
          </a:p>
        </p:txBody>
      </p:sp>
      <p:grpSp>
        <p:nvGrpSpPr>
          <p:cNvPr id="2" name="1 - Ομάδα"/>
          <p:cNvGrpSpPr/>
          <p:nvPr/>
        </p:nvGrpSpPr>
        <p:grpSpPr>
          <a:xfrm>
            <a:off x="-19017" y="202408"/>
            <a:ext cx="9180548" cy="649224"/>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28596" y="357166"/>
            <a:ext cx="8029604" cy="3100409"/>
          </a:xfrm>
        </p:spPr>
        <p:txBody>
          <a:bodyPr>
            <a:normAutofit/>
          </a:bodyPr>
          <a:lstStyle/>
          <a:p>
            <a:pPr algn="ctr"/>
            <a:r>
              <a:rPr lang="el-GR" sz="3600" b="1" dirty="0">
                <a:solidFill>
                  <a:srgbClr val="FFFF00"/>
                </a:solidFill>
              </a:rPr>
              <a:t>Το </a:t>
            </a:r>
            <a:r>
              <a:rPr lang="el-GR" sz="3600" b="1" dirty="0" smtClean="0">
                <a:solidFill>
                  <a:srgbClr val="FFFF00"/>
                </a:solidFill>
              </a:rPr>
              <a:t>ασφαλιστικό </a:t>
            </a:r>
            <a:r>
              <a:rPr lang="el-GR" sz="3600" b="1" dirty="0">
                <a:solidFill>
                  <a:srgbClr val="FFFF00"/>
                </a:solidFill>
              </a:rPr>
              <a:t>στον </a:t>
            </a:r>
            <a:r>
              <a:rPr lang="el-GR" sz="3600" b="1" dirty="0" smtClean="0">
                <a:solidFill>
                  <a:srgbClr val="FFFF00"/>
                </a:solidFill>
              </a:rPr>
              <a:t>κλάδο </a:t>
            </a:r>
            <a:r>
              <a:rPr lang="el-GR" sz="3600" b="1" dirty="0">
                <a:solidFill>
                  <a:srgbClr val="FFFF00"/>
                </a:solidFill>
              </a:rPr>
              <a:t>των </a:t>
            </a:r>
            <a:r>
              <a:rPr lang="el-GR" sz="3600" b="1" dirty="0" smtClean="0">
                <a:solidFill>
                  <a:srgbClr val="FFFF00"/>
                </a:solidFill>
              </a:rPr>
              <a:t>Τραπεζών</a:t>
            </a:r>
            <a:r>
              <a:rPr lang="el-GR" sz="3600" b="1" dirty="0">
                <a:solidFill>
                  <a:srgbClr val="FFFF00"/>
                </a:solidFill>
              </a:rPr>
              <a:t/>
            </a:r>
            <a:br>
              <a:rPr lang="el-GR" sz="3600" b="1" dirty="0">
                <a:solidFill>
                  <a:srgbClr val="FFFF00"/>
                </a:solidFill>
              </a:rPr>
            </a:br>
            <a:r>
              <a:rPr lang="el-GR" sz="3600" b="1" dirty="0" smtClean="0">
                <a:solidFill>
                  <a:srgbClr val="FFFF00"/>
                </a:solidFill>
              </a:rPr>
              <a:t>(συνταξιοδοτικό </a:t>
            </a:r>
            <a:r>
              <a:rPr lang="el-GR" sz="3600" b="1" dirty="0">
                <a:solidFill>
                  <a:srgbClr val="FFFF00"/>
                </a:solidFill>
              </a:rPr>
              <a:t>και </a:t>
            </a:r>
            <a:r>
              <a:rPr lang="el-GR" sz="3600" b="1" dirty="0" smtClean="0">
                <a:solidFill>
                  <a:srgbClr val="FFFF00"/>
                </a:solidFill>
              </a:rPr>
              <a:t>υγε</a:t>
            </a:r>
            <a:r>
              <a:rPr lang="el-GR" sz="3600" dirty="0" smtClean="0">
                <a:solidFill>
                  <a:srgbClr val="FFFF00"/>
                </a:solidFill>
              </a:rPr>
              <a:t>ί</a:t>
            </a:r>
            <a:r>
              <a:rPr lang="el-GR" sz="3600" b="1" dirty="0" smtClean="0">
                <a:solidFill>
                  <a:srgbClr val="FFFF00"/>
                </a:solidFill>
              </a:rPr>
              <a:t>α)</a:t>
            </a:r>
            <a:r>
              <a:rPr lang="el-GR" sz="3600" b="1" dirty="0">
                <a:solidFill>
                  <a:srgbClr val="FFFF00"/>
                </a:solidFill>
              </a:rPr>
              <a:t/>
            </a:r>
            <a:br>
              <a:rPr lang="el-GR" sz="3600" b="1" dirty="0">
                <a:solidFill>
                  <a:srgbClr val="FFFF00"/>
                </a:solidFill>
              </a:rPr>
            </a:br>
            <a:r>
              <a:rPr lang="el-GR" sz="3600" b="1" dirty="0" smtClean="0">
                <a:solidFill>
                  <a:srgbClr val="FFFF00"/>
                </a:solidFill>
              </a:rPr>
              <a:t>Νέα δεδομένα, προκλήσεις </a:t>
            </a:r>
            <a:r>
              <a:rPr lang="el-GR" sz="3600" b="1" dirty="0">
                <a:solidFill>
                  <a:srgbClr val="FFFF00"/>
                </a:solidFill>
              </a:rPr>
              <a:t>και </a:t>
            </a:r>
            <a:r>
              <a:rPr lang="el-GR" sz="3600" b="1" dirty="0" smtClean="0">
                <a:solidFill>
                  <a:srgbClr val="FFFF00"/>
                </a:solidFill>
              </a:rPr>
              <a:t>προοπτικές</a:t>
            </a:r>
            <a:endParaRPr lang="el-GR" sz="3600" b="1" dirty="0">
              <a:solidFill>
                <a:srgbClr val="FFFF00"/>
              </a:solidFill>
            </a:endParaRPr>
          </a:p>
        </p:txBody>
      </p:sp>
      <p:sp>
        <p:nvSpPr>
          <p:cNvPr id="3" name="2 - Υπότιτλος"/>
          <p:cNvSpPr>
            <a:spLocks noGrp="1"/>
          </p:cNvSpPr>
          <p:nvPr>
            <p:ph type="subTitle" idx="1"/>
          </p:nvPr>
        </p:nvSpPr>
        <p:spPr>
          <a:xfrm>
            <a:off x="2214546" y="4000504"/>
            <a:ext cx="6572296" cy="2109790"/>
          </a:xfrm>
        </p:spPr>
        <p:txBody>
          <a:bodyPr>
            <a:normAutofit fontScale="40000" lnSpcReduction="20000"/>
          </a:bodyPr>
          <a:lstStyle/>
          <a:p>
            <a:endParaRPr lang="el-GR" b="1" dirty="0" smtClean="0"/>
          </a:p>
          <a:p>
            <a:pPr algn="l">
              <a:lnSpc>
                <a:spcPct val="160000"/>
              </a:lnSpc>
            </a:pPr>
            <a:r>
              <a:rPr lang="el-GR" sz="5900" b="1" dirty="0" smtClean="0">
                <a:solidFill>
                  <a:srgbClr val="61F565"/>
                </a:solidFill>
              </a:rPr>
              <a:t>ΠΡΟΤΑΣΕΙΣ </a:t>
            </a:r>
            <a:r>
              <a:rPr lang="el-GR" sz="5900" b="1" dirty="0">
                <a:solidFill>
                  <a:srgbClr val="61F565"/>
                </a:solidFill>
              </a:rPr>
              <a:t>ΤΗΣ ΟΤΟΕ ΓΙΑ ΤΗΝ ΚΟΙΝΩΝΙΚΗ ΑΣΦΑΛΙΣΗ ΣΤΟΝ ΚΛΑΔΟ ΤΩΝ ΤΡΑΠΕΖΩΝ</a:t>
            </a:r>
          </a:p>
          <a:p>
            <a:pPr algn="ctr"/>
            <a:endParaRPr lang="el-GR" sz="2800" b="1" dirty="0">
              <a:solidFill>
                <a:schemeClr val="accent3">
                  <a:lumMod val="60000"/>
                  <a:lumOff val="40000"/>
                </a:schemeClr>
              </a:solidFill>
            </a:endParaRPr>
          </a:p>
        </p:txBody>
      </p:sp>
      <p:sp>
        <p:nvSpPr>
          <p:cNvPr id="4" name="3 - Ορθογώνιο"/>
          <p:cNvSpPr/>
          <p:nvPr/>
        </p:nvSpPr>
        <p:spPr>
          <a:xfrm>
            <a:off x="6165684" y="6357958"/>
            <a:ext cx="2978316" cy="369332"/>
          </a:xfrm>
          <a:prstGeom prst="rect">
            <a:avLst/>
          </a:prstGeom>
        </p:spPr>
        <p:txBody>
          <a:bodyPr wrap="none">
            <a:spAutoFit/>
          </a:bodyPr>
          <a:lstStyle/>
          <a:p>
            <a:r>
              <a:rPr lang="el-GR" b="1" dirty="0" smtClean="0">
                <a:solidFill>
                  <a:srgbClr val="FFFF66"/>
                </a:solidFill>
              </a:rPr>
              <a:t>ΟΤΟΕ-Ημερίδα 18/06/2015</a:t>
            </a:r>
            <a:endParaRPr lang="el-GR" b="1" dirty="0">
              <a:solidFill>
                <a:srgbClr val="FFFF66"/>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428604"/>
            <a:ext cx="7467600" cy="1643074"/>
          </a:xfrm>
        </p:spPr>
        <p:txBody>
          <a:bodyPr>
            <a:noAutofit/>
          </a:bodyPr>
          <a:lstStyle/>
          <a:p>
            <a:pPr marL="0" indent="0" algn="ctr"/>
            <a:r>
              <a:rPr lang="el-GR" sz="3600" b="1" dirty="0" smtClean="0">
                <a:solidFill>
                  <a:schemeClr val="accent2">
                    <a:lumMod val="75000"/>
                  </a:schemeClr>
                </a:solidFill>
              </a:rPr>
              <a:t>Με τους Νόμους  3655/08  και 3863/10 </a:t>
            </a:r>
            <a:r>
              <a:rPr lang="el-GR" sz="3200" dirty="0" smtClean="0">
                <a:solidFill>
                  <a:schemeClr val="accent2">
                    <a:lumMod val="75000"/>
                  </a:schemeClr>
                </a:solidFill>
              </a:rPr>
              <a:t/>
            </a:r>
            <a:br>
              <a:rPr lang="el-GR" sz="3200" dirty="0" smtClean="0">
                <a:solidFill>
                  <a:schemeClr val="accent2">
                    <a:lumMod val="75000"/>
                  </a:schemeClr>
                </a:solidFill>
              </a:rPr>
            </a:br>
            <a:endParaRPr lang="el-GR" sz="3200" dirty="0">
              <a:solidFill>
                <a:schemeClr val="accent2">
                  <a:lumMod val="75000"/>
                </a:schemeClr>
              </a:solidFill>
            </a:endParaRPr>
          </a:p>
        </p:txBody>
      </p:sp>
      <p:sp>
        <p:nvSpPr>
          <p:cNvPr id="3" name="2 - Ορθογώνιο"/>
          <p:cNvSpPr/>
          <p:nvPr/>
        </p:nvSpPr>
        <p:spPr>
          <a:xfrm>
            <a:off x="500034" y="2428868"/>
            <a:ext cx="8215370" cy="4062651"/>
          </a:xfrm>
          <a:prstGeom prst="rect">
            <a:avLst/>
          </a:prstGeom>
        </p:spPr>
        <p:txBody>
          <a:bodyPr wrap="square">
            <a:spAutoFit/>
          </a:bodyPr>
          <a:lstStyle/>
          <a:p>
            <a:pPr algn="just"/>
            <a:r>
              <a:rPr lang="el-GR" sz="2400" dirty="0" smtClean="0"/>
              <a:t>  </a:t>
            </a:r>
            <a:endParaRPr lang="en-US" sz="2400" dirty="0" smtClean="0"/>
          </a:p>
          <a:p>
            <a:pPr algn="just">
              <a:buBlip>
                <a:blip r:embed="rId2"/>
              </a:buBlip>
            </a:pPr>
            <a:r>
              <a:rPr lang="el-GR" sz="2800" dirty="0" smtClean="0"/>
              <a:t>  Το επικουρικό της </a:t>
            </a:r>
            <a:r>
              <a:rPr lang="el-GR" sz="2800" b="1" dirty="0" smtClean="0"/>
              <a:t>ΕΤΒΑ</a:t>
            </a:r>
            <a:r>
              <a:rPr lang="el-GR" sz="2800" dirty="0" smtClean="0"/>
              <a:t> εντάχθηκε στο </a:t>
            </a:r>
            <a:r>
              <a:rPr lang="el-GR" sz="2800" b="1" dirty="0" smtClean="0"/>
              <a:t>ΤΑΥΤΕΚΩ   </a:t>
            </a:r>
            <a:r>
              <a:rPr lang="el-GR" sz="2800" dirty="0" smtClean="0"/>
              <a:t>και στη συνέχεια στο </a:t>
            </a:r>
            <a:r>
              <a:rPr lang="el-GR" sz="2800" b="1" dirty="0" smtClean="0"/>
              <a:t>ΕΤΕΑ</a:t>
            </a:r>
          </a:p>
          <a:p>
            <a:pPr algn="just">
              <a:buBlip>
                <a:blip r:embed="rId2"/>
              </a:buBlip>
            </a:pPr>
            <a:endParaRPr lang="en-US" sz="2800" dirty="0" smtClean="0"/>
          </a:p>
          <a:p>
            <a:pPr algn="just">
              <a:buBlip>
                <a:blip r:embed="rId2"/>
              </a:buBlip>
            </a:pPr>
            <a:endParaRPr lang="el-GR" sz="2800" dirty="0" smtClean="0"/>
          </a:p>
          <a:p>
            <a:pPr algn="just">
              <a:buBlip>
                <a:blip r:embed="rId2"/>
              </a:buBlip>
            </a:pPr>
            <a:r>
              <a:rPr lang="el-GR" sz="2800" dirty="0" smtClean="0"/>
              <a:t>  Το επικουρικό Ταμείο της Γενικής εντάχθηκε στο </a:t>
            </a:r>
            <a:r>
              <a:rPr lang="el-GR" sz="2800" b="1" dirty="0" smtClean="0"/>
              <a:t>ΕΤΕΑ</a:t>
            </a:r>
          </a:p>
          <a:p>
            <a:endParaRPr lang="el-GR" sz="2400" dirty="0" smtClean="0"/>
          </a:p>
          <a:p>
            <a:endParaRPr lang="el-GR" sz="2400" dirty="0" smtClean="0"/>
          </a:p>
          <a:p>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867524"/>
          </a:xfrm>
        </p:spPr>
        <p:txBody>
          <a:bodyPr>
            <a:normAutofit/>
          </a:bodyPr>
          <a:lstStyle/>
          <a:p>
            <a:pPr algn="ctr"/>
            <a:r>
              <a:rPr lang="el-GR" sz="3600" b="1" dirty="0" smtClean="0">
                <a:solidFill>
                  <a:schemeClr val="accent2">
                    <a:lumMod val="75000"/>
                  </a:schemeClr>
                </a:solidFill>
              </a:rPr>
              <a:t>Διατηρούνται ως έχουν</a:t>
            </a:r>
            <a:endParaRPr lang="el-GR" sz="3600" b="1" dirty="0">
              <a:solidFill>
                <a:schemeClr val="accent2">
                  <a:lumMod val="75000"/>
                </a:schemeClr>
              </a:solidFill>
            </a:endParaRPr>
          </a:p>
        </p:txBody>
      </p:sp>
      <p:sp>
        <p:nvSpPr>
          <p:cNvPr id="3" name="2 - Ορθογώνιο"/>
          <p:cNvSpPr/>
          <p:nvPr/>
        </p:nvSpPr>
        <p:spPr>
          <a:xfrm>
            <a:off x="571472" y="2071678"/>
            <a:ext cx="8001056" cy="3970318"/>
          </a:xfrm>
          <a:prstGeom prst="rect">
            <a:avLst/>
          </a:prstGeom>
        </p:spPr>
        <p:txBody>
          <a:bodyPr wrap="square">
            <a:spAutoFit/>
          </a:bodyPr>
          <a:lstStyle/>
          <a:p>
            <a:pPr algn="just">
              <a:lnSpc>
                <a:spcPct val="150000"/>
              </a:lnSpc>
            </a:pPr>
            <a:r>
              <a:rPr lang="el-GR" sz="2800" b="1" dirty="0" smtClean="0">
                <a:solidFill>
                  <a:schemeClr val="accent2">
                    <a:lumMod val="75000"/>
                  </a:schemeClr>
                </a:solidFill>
              </a:rPr>
              <a:t>Τα επικουρικά Ταμεία</a:t>
            </a:r>
            <a:r>
              <a:rPr lang="el-GR" sz="2800" b="1" dirty="0" smtClean="0">
                <a:solidFill>
                  <a:schemeClr val="accent2">
                    <a:lumMod val="75000"/>
                  </a:schemeClr>
                </a:solidFill>
              </a:rPr>
              <a:t>:</a:t>
            </a:r>
            <a:endParaRPr lang="el-GR" sz="2800" b="1" dirty="0" smtClean="0">
              <a:solidFill>
                <a:schemeClr val="accent2">
                  <a:lumMod val="75000"/>
                </a:schemeClr>
              </a:solidFill>
            </a:endParaRPr>
          </a:p>
          <a:p>
            <a:pPr algn="just">
              <a:lnSpc>
                <a:spcPct val="150000"/>
              </a:lnSpc>
            </a:pPr>
            <a:r>
              <a:rPr lang="el-GR" sz="2800" dirty="0" smtClean="0"/>
              <a:t> </a:t>
            </a:r>
            <a:endParaRPr lang="el-GR" sz="1050" dirty="0" smtClean="0"/>
          </a:p>
          <a:p>
            <a:pPr algn="just">
              <a:lnSpc>
                <a:spcPct val="150000"/>
              </a:lnSpc>
              <a:buClr>
                <a:srgbClr val="0070C0"/>
              </a:buClr>
              <a:buSzPct val="91000"/>
              <a:buBlip>
                <a:blip r:embed="rId2"/>
              </a:buBlip>
            </a:pPr>
            <a:r>
              <a:rPr lang="el-GR" sz="2800" dirty="0" smtClean="0"/>
              <a:t>  της </a:t>
            </a:r>
            <a:r>
              <a:rPr lang="el-GR" sz="2800" b="1" dirty="0" smtClean="0"/>
              <a:t>Εθνικής Τράπεζας</a:t>
            </a:r>
            <a:r>
              <a:rPr lang="el-GR" sz="2800" dirty="0" smtClean="0"/>
              <a:t>, </a:t>
            </a:r>
          </a:p>
          <a:p>
            <a:pPr algn="just">
              <a:lnSpc>
                <a:spcPct val="150000"/>
              </a:lnSpc>
              <a:buClr>
                <a:srgbClr val="0070C0"/>
              </a:buClr>
              <a:buSzPct val="91000"/>
              <a:buBlip>
                <a:blip r:embed="rId2"/>
              </a:buBlip>
            </a:pPr>
            <a:r>
              <a:rPr lang="el-GR" sz="2800" dirty="0" smtClean="0"/>
              <a:t>  </a:t>
            </a:r>
            <a:r>
              <a:rPr lang="el-GR" sz="2800" dirty="0" smtClean="0"/>
              <a:t>της </a:t>
            </a:r>
            <a:r>
              <a:rPr lang="el-GR" sz="2800" b="1" dirty="0" smtClean="0"/>
              <a:t>Τραπέζης Ελλάδος, </a:t>
            </a:r>
          </a:p>
          <a:p>
            <a:pPr algn="just">
              <a:lnSpc>
                <a:spcPct val="150000"/>
              </a:lnSpc>
              <a:buClr>
                <a:srgbClr val="0070C0"/>
              </a:buClr>
              <a:buSzPct val="91000"/>
              <a:buBlip>
                <a:blip r:embed="rId2"/>
              </a:buBlip>
            </a:pPr>
            <a:r>
              <a:rPr lang="el-GR" sz="2800" dirty="0" smtClean="0"/>
              <a:t>  της</a:t>
            </a:r>
            <a:r>
              <a:rPr lang="el-GR" sz="2800" b="1" dirty="0" smtClean="0"/>
              <a:t> πρώην Εθνικής Ακινήτων </a:t>
            </a:r>
          </a:p>
          <a:p>
            <a:pPr algn="just">
              <a:lnSpc>
                <a:spcPct val="150000"/>
              </a:lnSpc>
              <a:buClr>
                <a:srgbClr val="0070C0"/>
              </a:buClr>
              <a:buSzPct val="91000"/>
              <a:buBlip>
                <a:blip r:embed="rId2"/>
              </a:buBlip>
            </a:pPr>
            <a:r>
              <a:rPr lang="el-GR" sz="2800" dirty="0" smtClean="0"/>
              <a:t>  των πολλών τραπεζών - </a:t>
            </a:r>
            <a:r>
              <a:rPr lang="el-GR" sz="2800" b="1" dirty="0" smtClean="0"/>
              <a:t>ΤΑΠΙΛΤ-ΑΤ.</a:t>
            </a:r>
            <a:r>
              <a:rPr lang="el-GR" sz="2800" dirty="0" smtClean="0"/>
              <a:t> </a:t>
            </a:r>
            <a:endParaRPr lang="el-GR" sz="28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3200" b="1" dirty="0" smtClean="0">
                <a:solidFill>
                  <a:schemeClr val="accent2">
                    <a:lumMod val="75000"/>
                  </a:schemeClr>
                </a:solidFill>
              </a:rPr>
              <a:t>Η περιπέτεια της Υπουργικής Εγκυκλίου στις 27 Φεβρουαρίου 2013</a:t>
            </a:r>
            <a:endParaRPr lang="el-GR" sz="3200" dirty="0">
              <a:solidFill>
                <a:schemeClr val="accent2">
                  <a:lumMod val="75000"/>
                </a:schemeClr>
              </a:solidFill>
            </a:endParaRPr>
          </a:p>
        </p:txBody>
      </p:sp>
      <p:sp>
        <p:nvSpPr>
          <p:cNvPr id="3" name="2 - Θέση περιεχομένου"/>
          <p:cNvSpPr>
            <a:spLocks noGrp="1"/>
          </p:cNvSpPr>
          <p:nvPr>
            <p:ph idx="1"/>
          </p:nvPr>
        </p:nvSpPr>
        <p:spPr/>
        <p:txBody>
          <a:bodyPr>
            <a:normAutofit/>
          </a:bodyPr>
          <a:lstStyle/>
          <a:p>
            <a:pPr marL="0" indent="0" algn="just">
              <a:buNone/>
            </a:pPr>
            <a:endParaRPr lang="el-GR" dirty="0" smtClean="0"/>
          </a:p>
          <a:p>
            <a:pPr marL="0" indent="0" algn="just">
              <a:buNone/>
            </a:pPr>
            <a:r>
              <a:rPr lang="el-GR" dirty="0" smtClean="0"/>
              <a:t>Το </a:t>
            </a:r>
            <a:r>
              <a:rPr lang="el-GR" b="1" dirty="0" smtClean="0"/>
              <a:t>2012 (ν.4052, άρθ.35)</a:t>
            </a:r>
            <a:r>
              <a:rPr lang="el-GR" dirty="0" smtClean="0"/>
              <a:t> ιδρύεται </a:t>
            </a:r>
            <a:r>
              <a:rPr lang="el-GR" b="1" dirty="0" smtClean="0"/>
              <a:t>το Ενιαίο Ταμείο Επικουρικής Ασφάλισης (Ε.Τ.Ε.Α) </a:t>
            </a:r>
          </a:p>
          <a:p>
            <a:pPr marL="0" indent="0" algn="just">
              <a:buNone/>
            </a:pPr>
            <a:endParaRPr lang="el-GR" dirty="0" smtClean="0"/>
          </a:p>
          <a:p>
            <a:pPr marL="0" indent="0" algn="just">
              <a:buNone/>
            </a:pPr>
            <a:r>
              <a:rPr lang="el-GR" b="1" u="sng" dirty="0" smtClean="0">
                <a:solidFill>
                  <a:schemeClr val="accent2">
                    <a:lumMod val="75000"/>
                  </a:schemeClr>
                </a:solidFill>
              </a:rPr>
              <a:t>Σκοπός:</a:t>
            </a:r>
          </a:p>
          <a:p>
            <a:pPr marL="0" indent="0" algn="just">
              <a:buNone/>
            </a:pPr>
            <a:r>
              <a:rPr lang="el-GR" dirty="0" smtClean="0"/>
              <a:t>Η παροχή μηνιαίας επικουρικής σύνταξης λόγω γήρατος, αναπηρίας και θανάτου στους εργαζομένους στον ιδιωτικό, δημόσιο και ευρύτερο δημόσιο τομέα, στις τράπεζες και τις επιχειρήσεις κοινής ωφέλειας. </a:t>
            </a:r>
          </a:p>
          <a:p>
            <a:pPr marL="0" indent="0" algn="just">
              <a:buNone/>
            </a:pPr>
            <a:endParaRPr lang="el-GR" dirty="0" smtClean="0"/>
          </a:p>
          <a:p>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500034" y="928670"/>
            <a:ext cx="7572428" cy="5016758"/>
          </a:xfrm>
          <a:prstGeom prst="rect">
            <a:avLst/>
          </a:prstGeom>
        </p:spPr>
        <p:txBody>
          <a:bodyPr wrap="square">
            <a:spAutoFit/>
          </a:bodyPr>
          <a:lstStyle/>
          <a:p>
            <a:pPr algn="just"/>
            <a:endParaRPr lang="el-GR" sz="2400" b="1" dirty="0" smtClean="0">
              <a:solidFill>
                <a:schemeClr val="accent2">
                  <a:lumMod val="75000"/>
                </a:schemeClr>
              </a:solidFill>
            </a:endParaRPr>
          </a:p>
          <a:p>
            <a:pPr algn="just"/>
            <a:r>
              <a:rPr lang="el-GR" sz="3200" b="1" dirty="0" smtClean="0">
                <a:solidFill>
                  <a:schemeClr val="accent2">
                    <a:lumMod val="75000"/>
                  </a:schemeClr>
                </a:solidFill>
              </a:rPr>
              <a:t>Το άρθρο 36 προέβλεπε:</a:t>
            </a:r>
            <a:endParaRPr lang="en-US" sz="3200" b="1" dirty="0" smtClean="0">
              <a:solidFill>
                <a:schemeClr val="accent2">
                  <a:lumMod val="75000"/>
                </a:schemeClr>
              </a:solidFill>
            </a:endParaRPr>
          </a:p>
          <a:p>
            <a:pPr algn="just"/>
            <a:endParaRPr lang="el-GR" sz="2400" b="1" dirty="0" smtClean="0">
              <a:solidFill>
                <a:schemeClr val="accent2">
                  <a:lumMod val="75000"/>
                </a:schemeClr>
              </a:solidFill>
            </a:endParaRPr>
          </a:p>
          <a:p>
            <a:pPr algn="just"/>
            <a:endParaRPr lang="el-GR" sz="2400" b="1" dirty="0" smtClean="0">
              <a:solidFill>
                <a:schemeClr val="accent2">
                  <a:lumMod val="75000"/>
                </a:schemeClr>
              </a:solidFill>
            </a:endParaRPr>
          </a:p>
          <a:p>
            <a:pPr algn="just"/>
            <a:r>
              <a:rPr lang="el-GR" sz="2400" dirty="0" smtClean="0"/>
              <a:t>Την ένταξη στο </a:t>
            </a:r>
            <a:r>
              <a:rPr lang="el-GR" sz="2400" b="1" dirty="0" smtClean="0"/>
              <a:t>ΕΤΕΑ 5</a:t>
            </a:r>
            <a:r>
              <a:rPr lang="el-GR" sz="2400" dirty="0" smtClean="0"/>
              <a:t> επικουρικών ταμείων ανάμεσά τους και  </a:t>
            </a:r>
            <a:r>
              <a:rPr lang="el-GR" sz="2400" u="sng" dirty="0" smtClean="0"/>
              <a:t>το </a:t>
            </a:r>
            <a:r>
              <a:rPr lang="el-GR" sz="2400" b="1" u="sng" dirty="0" smtClean="0"/>
              <a:t>ΕΤΑΤ</a:t>
            </a:r>
            <a:r>
              <a:rPr lang="el-GR" sz="2400" u="sng" dirty="0" smtClean="0"/>
              <a:t> ως προς την επικουρική ασφάλιση</a:t>
            </a:r>
            <a:r>
              <a:rPr lang="el-GR" sz="2400" dirty="0" smtClean="0"/>
              <a:t>, </a:t>
            </a:r>
          </a:p>
          <a:p>
            <a:pPr algn="just"/>
            <a:endParaRPr lang="el-GR" sz="2400" u="sng" dirty="0" smtClean="0"/>
          </a:p>
          <a:p>
            <a:pPr algn="just"/>
            <a:r>
              <a:rPr lang="el-GR" sz="2400" b="1" u="sng" dirty="0" smtClean="0"/>
              <a:t>εκτός αν </a:t>
            </a:r>
            <a:r>
              <a:rPr lang="el-GR" sz="2400" u="sng" dirty="0" smtClean="0"/>
              <a:t>εγκριθούν από την αρμόδια Διεύθυνση του Υπουργείου Εργασίας, Κοινωνικής Ασφάλισης και Πρόνοιας μέχρι </a:t>
            </a:r>
            <a:r>
              <a:rPr lang="el-GR" sz="2400" b="1" u="sng" dirty="0" smtClean="0"/>
              <a:t>28.2.2013</a:t>
            </a:r>
            <a:r>
              <a:rPr lang="el-GR" sz="2400" dirty="0" smtClean="0"/>
              <a:t> οι αναλογιστικές μελέτες και τα καταστατικά που έχουν υποβάλλει οι αντιπροσωπευτικές οργανώσεις των ασφαλισμένων για εξαίρεση από την ως άνω ένταξη</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571472" y="857232"/>
            <a:ext cx="7643866" cy="5878532"/>
          </a:xfrm>
          <a:prstGeom prst="rect">
            <a:avLst/>
          </a:prstGeom>
        </p:spPr>
        <p:txBody>
          <a:bodyPr wrap="square">
            <a:spAutoFit/>
          </a:bodyPr>
          <a:lstStyle/>
          <a:p>
            <a:pPr algn="just"/>
            <a:r>
              <a:rPr lang="el-GR" sz="2800" b="1" dirty="0" smtClean="0">
                <a:solidFill>
                  <a:schemeClr val="accent2">
                    <a:lumMod val="75000"/>
                  </a:schemeClr>
                </a:solidFill>
              </a:rPr>
              <a:t>Η ΟΤΟΕ εγγράφως ζήτησε την εξαίρεση του ΕΤΑΤ από το ΕΤΕΑ</a:t>
            </a:r>
          </a:p>
          <a:p>
            <a:pPr algn="just"/>
            <a:endParaRPr lang="el-GR" sz="2000" dirty="0" smtClean="0"/>
          </a:p>
          <a:p>
            <a:pPr algn="just"/>
            <a:r>
              <a:rPr lang="el-GR" sz="2000" b="1" dirty="0" smtClean="0">
                <a:solidFill>
                  <a:schemeClr val="accent2">
                    <a:lumMod val="75000"/>
                  </a:schemeClr>
                </a:solidFill>
              </a:rPr>
              <a:t>Επέμεινε</a:t>
            </a:r>
            <a:r>
              <a:rPr lang="el-GR" sz="2000" dirty="0" smtClean="0"/>
              <a:t> στη δημιουργία Ενιαίου Ταμείου Επικουρικής Ασφάλισης Τραπεζοϋπαλλήλων με μέλη  το σύνολο των εργαζόμενων στις Τράπεζες, χωρίς εξαιρέσεις, ως τη μόνη λύση στα πλαίσια του σεβασμού των συλλογικών συμβάσεων (δέσμευση της Κυβέρνησης των αποφάσεων του</a:t>
            </a:r>
            <a:r>
              <a:rPr lang="en-US" sz="2000" dirty="0" smtClean="0"/>
              <a:t> ILO</a:t>
            </a:r>
            <a:r>
              <a:rPr lang="el-GR" sz="2000" dirty="0" smtClean="0"/>
              <a:t>).</a:t>
            </a:r>
          </a:p>
          <a:p>
            <a:pPr algn="just"/>
            <a:endParaRPr lang="en-US" sz="2000" dirty="0" smtClean="0"/>
          </a:p>
          <a:p>
            <a:pPr algn="just"/>
            <a:r>
              <a:rPr lang="el-GR" sz="2000" b="1" dirty="0" smtClean="0">
                <a:solidFill>
                  <a:schemeClr val="accent2">
                    <a:lumMod val="75000"/>
                  </a:schemeClr>
                </a:solidFill>
              </a:rPr>
              <a:t>Η εξαίρεση επιβαλλόταν</a:t>
            </a:r>
            <a:r>
              <a:rPr lang="el-GR" sz="2000" b="1" dirty="0" smtClean="0">
                <a:solidFill>
                  <a:schemeClr val="bg2">
                    <a:lumMod val="50000"/>
                  </a:schemeClr>
                </a:solidFill>
              </a:rPr>
              <a:t> </a:t>
            </a:r>
            <a:r>
              <a:rPr lang="el-GR" sz="2000" dirty="0" smtClean="0"/>
              <a:t>μεταξύ άλλων διότι:</a:t>
            </a:r>
          </a:p>
          <a:p>
            <a:pPr algn="just"/>
            <a:endParaRPr lang="el-GR" sz="2000" dirty="0" smtClean="0"/>
          </a:p>
          <a:p>
            <a:pPr lvl="0" algn="just"/>
            <a:r>
              <a:rPr lang="el-GR" sz="2000" b="1" dirty="0" smtClean="0">
                <a:solidFill>
                  <a:schemeClr val="accent2">
                    <a:lumMod val="75000"/>
                  </a:schemeClr>
                </a:solidFill>
              </a:rPr>
              <a:t>η ένταξη </a:t>
            </a:r>
            <a:r>
              <a:rPr lang="el-GR" sz="2000" dirty="0" smtClean="0"/>
              <a:t>στο ΕΤΕΑ </a:t>
            </a:r>
            <a:r>
              <a:rPr lang="el-GR" sz="2000" u="sng" dirty="0" smtClean="0"/>
              <a:t>δεν στηριζόταν σε αναλογιστικές μελέτες για την βιωσιμότητα των εντασσόμενων Ταμείων </a:t>
            </a:r>
            <a:endParaRPr lang="en-US" sz="2000" u="sng" dirty="0" smtClean="0"/>
          </a:p>
          <a:p>
            <a:pPr lvl="0" algn="just"/>
            <a:r>
              <a:rPr lang="el-GR" sz="2000" u="sng" dirty="0" smtClean="0"/>
              <a:t>Δεν προήγαγε την αρχή της κοινωνικής ασφάλισης.</a:t>
            </a:r>
          </a:p>
          <a:p>
            <a:pPr lvl="0" algn="just"/>
            <a:endParaRPr lang="el-GR" sz="2000" dirty="0" smtClean="0"/>
          </a:p>
          <a:p>
            <a:pPr lvl="0" algn="just"/>
            <a:r>
              <a:rPr lang="el-GR" sz="2000" b="1" dirty="0" smtClean="0">
                <a:solidFill>
                  <a:schemeClr val="accent2">
                    <a:lumMod val="75000"/>
                  </a:schemeClr>
                </a:solidFill>
              </a:rPr>
              <a:t>Η συγχώνευση </a:t>
            </a:r>
            <a:r>
              <a:rPr lang="el-GR" sz="2000" dirty="0" smtClean="0"/>
              <a:t>Ταμείων διαφορετικών παροχών και κεφαλαιακών προϋποθέσεων βιωσιμότητας, </a:t>
            </a:r>
            <a:r>
              <a:rPr lang="el-GR" sz="2000" b="1" dirty="0" smtClean="0">
                <a:solidFill>
                  <a:schemeClr val="accent2">
                    <a:lumMod val="75000"/>
                  </a:schemeClr>
                </a:solidFill>
              </a:rPr>
              <a:t>καθιστούσε επισφαλή </a:t>
            </a:r>
            <a:r>
              <a:rPr lang="el-GR" sz="2000" dirty="0" smtClean="0"/>
              <a:t>τη θέση των ασφαλισμένων του υγιέστερου Ταμείου</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642910" y="1071546"/>
            <a:ext cx="7858180" cy="5429288"/>
          </a:xfrm>
          <a:prstGeom prst="rect">
            <a:avLst/>
          </a:prstGeom>
        </p:spPr>
        <p:txBody>
          <a:bodyPr wrap="square">
            <a:spAutoFit/>
          </a:bodyPr>
          <a:lstStyle/>
          <a:p>
            <a:pPr algn="just" fontAlgn="t"/>
            <a:r>
              <a:rPr lang="el-GR" sz="2400" dirty="0" smtClean="0"/>
              <a:t>Η ΟΤΟΕ κατέθεσε όλα τα απαραίτητα έγγραφα (αναλογιστική μελέτη, καταστατικό, κ.α.), ζητώντας την εξαίρεση και το Υπουργείο Εργασίας, χωρίς αιτιολογημένη απόφαση, απέρριψε το αίτημα της  </a:t>
            </a:r>
          </a:p>
          <a:p>
            <a:pPr algn="just" fontAlgn="t"/>
            <a:r>
              <a:rPr lang="el-GR" sz="2400" dirty="0" smtClean="0"/>
              <a:t>Στη συνέχεια, εξέδωσε </a:t>
            </a:r>
            <a:r>
              <a:rPr lang="el-GR" sz="2400" b="1" dirty="0" smtClean="0"/>
              <a:t>εγκύκλιο (27/2/13)</a:t>
            </a:r>
            <a:r>
              <a:rPr lang="el-GR" sz="2400" dirty="0" smtClean="0"/>
              <a:t>  και </a:t>
            </a:r>
            <a:r>
              <a:rPr lang="el-GR" sz="2400" b="1" i="1" dirty="0" smtClean="0"/>
              <a:t>ενέταξε τους συνταξιούχους που θεμελίωσαν δικαίωμα </a:t>
            </a:r>
            <a:r>
              <a:rPr lang="el-GR" sz="2400" b="1" dirty="0" smtClean="0"/>
              <a:t>στο ΕΤΕΑ</a:t>
            </a:r>
            <a:r>
              <a:rPr lang="el-GR" sz="2400" b="1" i="1" dirty="0" smtClean="0"/>
              <a:t> (συνταξιούχοι Αγροτικής Τράπεζας (ΕΛΕΜ) και </a:t>
            </a:r>
            <a:r>
              <a:rPr lang="en-US" sz="2400" b="1" i="1" dirty="0" smtClean="0"/>
              <a:t>ALPHA BANK</a:t>
            </a:r>
            <a:r>
              <a:rPr lang="el-GR" sz="2400" b="1" i="1" dirty="0" smtClean="0"/>
              <a:t> (</a:t>
            </a:r>
            <a:r>
              <a:rPr lang="en-US" sz="2400" b="1" i="1" dirty="0" smtClean="0"/>
              <a:t>TA</a:t>
            </a:r>
            <a:r>
              <a:rPr lang="el-GR" sz="2400" b="1" i="1" dirty="0" smtClean="0"/>
              <a:t>ΠΤΠ) .</a:t>
            </a:r>
          </a:p>
          <a:p>
            <a:pPr algn="just" fontAlgn="t"/>
            <a:endParaRPr lang="el-GR" sz="2400" dirty="0" smtClean="0"/>
          </a:p>
          <a:p>
            <a:pPr algn="just"/>
            <a:r>
              <a:rPr lang="el-GR" sz="2400" b="1" u="sng" dirty="0" smtClean="0">
                <a:solidFill>
                  <a:schemeClr val="accent2">
                    <a:lumMod val="75000"/>
                  </a:schemeClr>
                </a:solidFill>
              </a:rPr>
              <a:t>Έτσι:</a:t>
            </a:r>
            <a:r>
              <a:rPr lang="el-GR" sz="2400" b="1" dirty="0" smtClean="0">
                <a:solidFill>
                  <a:schemeClr val="accent2">
                    <a:lumMod val="75000"/>
                  </a:schemeClr>
                </a:solidFill>
              </a:rPr>
              <a:t> </a:t>
            </a:r>
          </a:p>
          <a:p>
            <a:pPr algn="just"/>
            <a:r>
              <a:rPr lang="el-GR" sz="2400" dirty="0" smtClean="0"/>
              <a:t>Στέρησε τις εισφορές των εργαζόμενων της </a:t>
            </a:r>
            <a:r>
              <a:rPr lang="en-US" sz="2400" b="1" i="1" dirty="0" smtClean="0"/>
              <a:t>ALPHA BANK</a:t>
            </a:r>
            <a:r>
              <a:rPr lang="el-GR" sz="2400" b="1" i="1" dirty="0" smtClean="0"/>
              <a:t> α</a:t>
            </a:r>
            <a:r>
              <a:rPr lang="el-GR" sz="2400" dirty="0" smtClean="0"/>
              <a:t>πό το </a:t>
            </a:r>
            <a:r>
              <a:rPr lang="el-GR" sz="2400" b="1" dirty="0" smtClean="0"/>
              <a:t>ΕΤΑΤ</a:t>
            </a:r>
            <a:r>
              <a:rPr lang="el-GR" sz="2400" dirty="0" smtClean="0"/>
              <a:t> και με τα αποθεματικά κεφάλαια που υπάρχουν ο κίνδυνος κατάρρευσης του είναι πλέον ορατός.</a:t>
            </a:r>
          </a:p>
          <a:p>
            <a:pPr algn="just"/>
            <a:r>
              <a:rPr lang="el-GR" sz="2400" dirty="0" smtClean="0"/>
              <a:t> </a:t>
            </a:r>
            <a:endParaRPr lang="el-GR"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7467600" cy="868346"/>
          </a:xfrm>
        </p:spPr>
        <p:txBody>
          <a:bodyPr>
            <a:normAutofit/>
          </a:bodyPr>
          <a:lstStyle/>
          <a:p>
            <a:pPr algn="ctr"/>
            <a:r>
              <a:rPr lang="el-GR" sz="4000" b="1" dirty="0" smtClean="0">
                <a:solidFill>
                  <a:schemeClr val="accent2">
                    <a:lumMod val="75000"/>
                  </a:schemeClr>
                </a:solidFill>
              </a:rPr>
              <a:t>Η θέση της ΟΤΟΕ</a:t>
            </a:r>
            <a:endParaRPr lang="el-GR" sz="4000" b="1" dirty="0">
              <a:solidFill>
                <a:schemeClr val="accent2">
                  <a:lumMod val="75000"/>
                </a:schemeClr>
              </a:solidFill>
            </a:endParaRPr>
          </a:p>
        </p:txBody>
      </p:sp>
      <p:sp>
        <p:nvSpPr>
          <p:cNvPr id="3" name="2 - Θέση περιεχομένου"/>
          <p:cNvSpPr>
            <a:spLocks noGrp="1"/>
          </p:cNvSpPr>
          <p:nvPr>
            <p:ph idx="1"/>
          </p:nvPr>
        </p:nvSpPr>
        <p:spPr>
          <a:xfrm>
            <a:off x="500034" y="1285860"/>
            <a:ext cx="7467600" cy="5143536"/>
          </a:xfrm>
        </p:spPr>
        <p:txBody>
          <a:bodyPr>
            <a:normAutofit/>
          </a:bodyPr>
          <a:lstStyle/>
          <a:p>
            <a:pPr marL="0" indent="0" algn="just">
              <a:buNone/>
            </a:pPr>
            <a:endParaRPr lang="el-GR" b="1" dirty="0" smtClean="0"/>
          </a:p>
          <a:p>
            <a:pPr marL="0" indent="0" algn="ctr">
              <a:spcBef>
                <a:spcPct val="0"/>
              </a:spcBef>
              <a:buNone/>
            </a:pPr>
            <a:r>
              <a:rPr lang="el-GR" sz="3200" b="1" dirty="0" smtClean="0">
                <a:solidFill>
                  <a:schemeClr val="accent2">
                    <a:lumMod val="75000"/>
                  </a:schemeClr>
                </a:solidFill>
                <a:latin typeface="+mj-lt"/>
                <a:ea typeface="+mj-ea"/>
                <a:cs typeface="+mj-cs"/>
              </a:rPr>
              <a:t>Η ΟΤΟΕ επιμένει </a:t>
            </a:r>
            <a:r>
              <a:rPr lang="el-GR" sz="3200" b="1" dirty="0">
                <a:solidFill>
                  <a:schemeClr val="accent2">
                    <a:lumMod val="75000"/>
                  </a:schemeClr>
                </a:solidFill>
                <a:latin typeface="+mj-lt"/>
                <a:ea typeface="+mj-ea"/>
                <a:cs typeface="+mj-cs"/>
              </a:rPr>
              <a:t>στην πρόταση </a:t>
            </a:r>
            <a:r>
              <a:rPr lang="el-GR" sz="3200" b="1" dirty="0" smtClean="0">
                <a:solidFill>
                  <a:schemeClr val="accent2">
                    <a:lumMod val="75000"/>
                  </a:schemeClr>
                </a:solidFill>
                <a:latin typeface="+mj-lt"/>
                <a:ea typeface="+mj-ea"/>
                <a:cs typeface="+mj-cs"/>
              </a:rPr>
              <a:t>της για Ενιαίο Ταμείο, ως τη μοναδική λύση.</a:t>
            </a:r>
          </a:p>
          <a:p>
            <a:pPr marL="0" indent="0" algn="just">
              <a:buNone/>
            </a:pPr>
            <a:endParaRPr lang="el-GR" b="1" dirty="0" smtClean="0"/>
          </a:p>
          <a:p>
            <a:pPr marL="0" indent="0" algn="just">
              <a:buNone/>
            </a:pPr>
            <a:r>
              <a:rPr lang="el-GR" dirty="0" smtClean="0"/>
              <a:t>Είναι </a:t>
            </a:r>
            <a:r>
              <a:rPr lang="el-GR" dirty="0"/>
              <a:t>τεχνικά και συνδικαλιστικά έτοιμη να καταθέσει την ολοκληρωμένη πρότασή </a:t>
            </a:r>
            <a:r>
              <a:rPr lang="el-GR" dirty="0" smtClean="0"/>
              <a:t>της σύμφωνα με τις διατάξεις του </a:t>
            </a:r>
            <a:r>
              <a:rPr lang="el-GR" b="1" dirty="0" smtClean="0"/>
              <a:t>ν.4052, άρθ.35.</a:t>
            </a:r>
            <a:endParaRPr lang="el-GR" dirty="0" smtClean="0"/>
          </a:p>
          <a:p>
            <a:pPr marL="0" indent="0" algn="just">
              <a:buNone/>
            </a:pPr>
            <a:endParaRPr lang="el-GR" dirty="0" smtClean="0"/>
          </a:p>
          <a:p>
            <a:pPr marL="0" indent="0" algn="just">
              <a:buNone/>
            </a:pPr>
            <a:r>
              <a:rPr lang="el-GR" dirty="0" smtClean="0"/>
              <a:t>Για το λόγο αυτό απέστειλε αίτημα στον σημερινό Υπουργό Κοινωνικής Ασφάλισης για εξαίρεση του ΕΤΑΤ από το ΕΤΕΑ.</a:t>
            </a:r>
          </a:p>
          <a:p>
            <a:pPr marL="0" indent="0" algn="just">
              <a:buNone/>
            </a:pPr>
            <a:endParaRPr lang="el-GR" dirty="0"/>
          </a:p>
          <a:p>
            <a:pPr marL="0" indent="0" algn="just">
              <a:buNone/>
            </a:pPr>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642910" y="2643182"/>
            <a:ext cx="7858180" cy="923330"/>
          </a:xfrm>
          <a:prstGeom prst="rect">
            <a:avLst/>
          </a:prstGeom>
        </p:spPr>
        <p:txBody>
          <a:bodyPr wrap="square">
            <a:spAutoFit/>
          </a:bodyPr>
          <a:lstStyle/>
          <a:p>
            <a:pPr algn="ctr"/>
            <a:r>
              <a:rPr lang="el-GR" sz="5400" b="1" dirty="0" smtClean="0">
                <a:solidFill>
                  <a:srgbClr val="00B050"/>
                </a:solidFill>
              </a:rPr>
              <a:t>Τομέας Υγείας</a:t>
            </a:r>
            <a:endParaRPr lang="el-GR" sz="5400" b="1" dirty="0">
              <a:solidFill>
                <a:srgbClr val="00B05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71472" y="714356"/>
            <a:ext cx="7858180" cy="5668178"/>
          </a:xfrm>
          <a:prstGeom prst="rect">
            <a:avLst/>
          </a:prstGeom>
          <a:noFill/>
          <a:ln w="9525">
            <a:noFill/>
            <a:miter lim="800000"/>
            <a:headEnd/>
            <a:tailEnd/>
          </a:ln>
          <a:effectLst/>
        </p:spPr>
        <p:txBody>
          <a:bodyPr vert="horz" wrap="square" lIns="91440" tIns="126960" rIns="9144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3600" b="1" i="0" u="none" strike="noStrike" cap="none" normalizeH="0" baseline="0" dirty="0" smtClean="0">
                <a:ln>
                  <a:noFill/>
                </a:ln>
                <a:solidFill>
                  <a:srgbClr val="00B050"/>
                </a:solidFill>
                <a:effectLst/>
                <a:ea typeface="Times New Roman" pitchFamily="18" charset="0"/>
                <a:cs typeface="Times New Roman" pitchFamily="18" charset="0"/>
              </a:rPr>
              <a:t>Γενικά</a:t>
            </a:r>
            <a:endParaRPr kumimoji="0" lang="el-GR" sz="3600" b="1" i="0" u="none" strike="noStrike" cap="none" normalizeH="0" baseline="0" dirty="0" smtClean="0">
              <a:ln>
                <a:noFill/>
              </a:ln>
              <a:solidFill>
                <a:srgbClr val="00B050"/>
              </a:solidFill>
              <a:effectLst/>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4F81BD"/>
              </a:solidFill>
              <a:effectLst/>
              <a:latin typeface="Cambria" pitchFamily="18" charset="0"/>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2000" b="1" i="0" u="none" strike="noStrike" cap="none" normalizeH="0" baseline="0" dirty="0" smtClean="0">
              <a:ln>
                <a:noFill/>
              </a:ln>
              <a:solidFill>
                <a:srgbClr val="4F81BD"/>
              </a:solidFill>
              <a:effectLst/>
              <a:latin typeface="Cambria"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ea typeface="Calibri" pitchFamily="34" charset="0"/>
                <a:cs typeface="Arial" pitchFamily="34" charset="0"/>
              </a:rPr>
              <a:t>Αναμφίβολα το γενικότερο περιβάλλον μέσα στο οποίο συζητούμε, και μέσα στο οποίο κινούμαστε  για ένα </a:t>
            </a:r>
            <a:r>
              <a:rPr kumimoji="0" lang="el-GR" sz="2400" b="1" i="0" u="none" strike="noStrike" cap="none" normalizeH="0" baseline="0" dirty="0" smtClean="0">
                <a:ln>
                  <a:noFill/>
                </a:ln>
                <a:solidFill>
                  <a:schemeClr val="tx1"/>
                </a:solidFill>
                <a:effectLst/>
                <a:ea typeface="Calibri" pitchFamily="34" charset="0"/>
                <a:cs typeface="Arial" pitchFamily="34" charset="0"/>
              </a:rPr>
              <a:t>συμπληρωματικό πρόγραμμα Υγείας</a:t>
            </a:r>
            <a:r>
              <a:rPr kumimoji="0" lang="el-GR" sz="2400" b="0" i="0" u="none" strike="noStrike" cap="none" normalizeH="0" baseline="0" dirty="0" smtClean="0">
                <a:ln>
                  <a:noFill/>
                </a:ln>
                <a:solidFill>
                  <a:schemeClr val="tx1"/>
                </a:solidFill>
                <a:effectLst/>
                <a:ea typeface="Calibri" pitchFamily="34" charset="0"/>
                <a:cs typeface="Arial" pitchFamily="34" charset="0"/>
              </a:rPr>
              <a:t> με κλαδικά χαρακτηριστικά, είναι αρνητικό.</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ea typeface="Calibri" pitchFamily="34" charset="0"/>
                <a:cs typeface="Arial" pitchFamily="34" charset="0"/>
              </a:rPr>
              <a:t>Η νεοφιλελεύθερη αντίληψη απέναντι στο Δημόσιο και κοινωνικό χαρακτήρα της περίθαλψης επέφερε ένα ισχυρό πλήγμα στον Κλάδο Υγείας των Τραπεζών,</a:t>
            </a:r>
            <a:r>
              <a:rPr kumimoji="0" lang="el-GR" sz="2400" b="0" i="0" u="none" strike="noStrike" cap="none" normalizeH="0" dirty="0" smtClean="0">
                <a:ln>
                  <a:noFill/>
                </a:ln>
                <a:solidFill>
                  <a:schemeClr val="tx1"/>
                </a:solidFill>
                <a:effectLst/>
                <a:ea typeface="Calibri" pitchFamily="34" charset="0"/>
                <a:cs typeface="Arial" pitchFamily="34" charset="0"/>
              </a:rPr>
              <a:t> </a:t>
            </a:r>
            <a:r>
              <a:rPr kumimoji="0" lang="el-GR" sz="2400" b="0" i="0" u="none" strike="noStrike" cap="none" normalizeH="0" baseline="0" dirty="0" smtClean="0">
                <a:ln>
                  <a:noFill/>
                </a:ln>
                <a:solidFill>
                  <a:schemeClr val="tx1"/>
                </a:solidFill>
                <a:effectLst/>
                <a:ea typeface="Calibri" pitchFamily="34" charset="0"/>
                <a:cs typeface="Arial" pitchFamily="34" charset="0"/>
              </a:rPr>
              <a:t>που επιδεινώνεται περισσότερο από την οικονομική κρίση της Ελλάδας</a:t>
            </a:r>
            <a:r>
              <a:rPr kumimoji="0" lang="el-GR" sz="2400" b="0" i="0" u="none" strike="noStrike" cap="none" normalizeH="0" dirty="0" smtClean="0">
                <a:ln>
                  <a:noFill/>
                </a:ln>
                <a:solidFill>
                  <a:schemeClr val="tx1"/>
                </a:solidFill>
                <a:effectLst/>
                <a:ea typeface="Calibri" pitchFamily="34" charset="0"/>
                <a:cs typeface="Arial" pitchFamily="34" charset="0"/>
              </a:rPr>
              <a:t> και τις εξελίξεις στο Ελληνικό Τραπεζικό Σύστημα.</a:t>
            </a:r>
            <a:endParaRPr kumimoji="0" lang="el-GR" sz="2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000" b="0" i="0" u="none" strike="noStrike" cap="none" normalizeH="0" baseline="0" dirty="0" smtClean="0">
              <a:ln>
                <a:noFill/>
              </a:ln>
              <a:solidFill>
                <a:schemeClr val="tx1"/>
              </a:solidFill>
              <a:effectLst/>
              <a:latin typeface="Franklin Gothic Medium" pitchFamily="34" charset="0"/>
              <a:ea typeface="Calibri"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357158" y="1285860"/>
            <a:ext cx="8143932" cy="3662541"/>
          </a:xfrm>
          <a:prstGeom prst="rect">
            <a:avLst/>
          </a:prstGeom>
        </p:spPr>
        <p:txBody>
          <a:bodyPr wrap="square">
            <a:spAutoFit/>
          </a:bodyPr>
          <a:lstStyle/>
          <a:p>
            <a:pPr lvl="0" algn="just" eaLnBrk="0" fontAlgn="base" hangingPunct="0">
              <a:spcBef>
                <a:spcPct val="0"/>
              </a:spcBef>
              <a:spcAft>
                <a:spcPct val="0"/>
              </a:spcAft>
            </a:pPr>
            <a:r>
              <a:rPr lang="el-GR" sz="4000" b="1" dirty="0" smtClean="0">
                <a:solidFill>
                  <a:srgbClr val="00B050"/>
                </a:solidFill>
                <a:ea typeface="Calibri" pitchFamily="34" charset="0"/>
                <a:cs typeface="Arial" pitchFamily="34" charset="0"/>
              </a:rPr>
              <a:t>Από τη δεκαετία του ’90</a:t>
            </a:r>
            <a:r>
              <a:rPr lang="el-GR" sz="4000" b="1" dirty="0" smtClean="0">
                <a:solidFill>
                  <a:srgbClr val="00B050"/>
                </a:solidFill>
                <a:ea typeface="Calibri" pitchFamily="34" charset="0"/>
                <a:cs typeface="Arial" pitchFamily="34" charset="0"/>
              </a:rPr>
              <a:t>,</a:t>
            </a:r>
            <a:endParaRPr lang="en-US" sz="4000" b="1" dirty="0" smtClean="0">
              <a:solidFill>
                <a:srgbClr val="00B050"/>
              </a:solidFill>
              <a:ea typeface="Calibri" pitchFamily="34" charset="0"/>
              <a:cs typeface="Arial" pitchFamily="34" charset="0"/>
            </a:endParaRPr>
          </a:p>
          <a:p>
            <a:pPr lvl="0" algn="just" eaLnBrk="0" fontAlgn="base" hangingPunct="0">
              <a:spcBef>
                <a:spcPct val="0"/>
              </a:spcBef>
              <a:spcAft>
                <a:spcPct val="0"/>
              </a:spcAft>
            </a:pPr>
            <a:endParaRPr lang="el-GR" sz="2400" b="1" dirty="0" smtClean="0">
              <a:solidFill>
                <a:srgbClr val="00B050"/>
              </a:solidFill>
              <a:ea typeface="Calibri" pitchFamily="34" charset="0"/>
              <a:cs typeface="Arial" pitchFamily="34" charset="0"/>
            </a:endParaRPr>
          </a:p>
          <a:p>
            <a:pPr lvl="0" algn="just" eaLnBrk="0" fontAlgn="base" hangingPunct="0">
              <a:spcBef>
                <a:spcPct val="0"/>
              </a:spcBef>
              <a:spcAft>
                <a:spcPct val="0"/>
              </a:spcAft>
            </a:pPr>
            <a:r>
              <a:rPr lang="el-GR" sz="2400" dirty="0" smtClean="0">
                <a:ea typeface="Calibri" pitchFamily="34" charset="0"/>
                <a:cs typeface="Arial" pitchFamily="34" charset="0"/>
              </a:rPr>
              <a:t>Η ιδιωτικοποίηση της υγείας ήταν κυρίαρχη επιλογή των Κυβερνήσεων, και μέσω της </a:t>
            </a:r>
            <a:r>
              <a:rPr lang="el-GR" sz="2400" dirty="0" err="1" smtClean="0">
                <a:ea typeface="Calibri" pitchFamily="34" charset="0"/>
                <a:cs typeface="Arial" pitchFamily="34" charset="0"/>
              </a:rPr>
              <a:t>υποχρηματοδότησης</a:t>
            </a:r>
            <a:r>
              <a:rPr lang="el-GR" sz="2400" dirty="0" smtClean="0">
                <a:ea typeface="Calibri" pitchFamily="34" charset="0"/>
                <a:cs typeface="Arial" pitchFamily="34" charset="0"/>
              </a:rPr>
              <a:t> υπονομεύθηκε το Δημόσιο Σύστημα Υγείας</a:t>
            </a:r>
            <a:r>
              <a:rPr lang="el-GR" sz="2400" dirty="0" smtClean="0">
                <a:ea typeface="Calibri" pitchFamily="34" charset="0"/>
                <a:cs typeface="Arial" pitchFamily="34" charset="0"/>
              </a:rPr>
              <a:t>.</a:t>
            </a:r>
            <a:endParaRPr lang="en-US" sz="2400" dirty="0" smtClean="0">
              <a:ea typeface="Calibri" pitchFamily="34" charset="0"/>
              <a:cs typeface="Arial" pitchFamily="34" charset="0"/>
            </a:endParaRPr>
          </a:p>
          <a:p>
            <a:pPr lvl="0" algn="just" eaLnBrk="0" fontAlgn="base" hangingPunct="0">
              <a:spcBef>
                <a:spcPct val="0"/>
              </a:spcBef>
              <a:spcAft>
                <a:spcPct val="0"/>
              </a:spcAft>
            </a:pPr>
            <a:endParaRPr lang="el-GR" sz="2400" dirty="0" smtClean="0">
              <a:ea typeface="Calibri" pitchFamily="34" charset="0"/>
              <a:cs typeface="Arial" pitchFamily="34" charset="0"/>
            </a:endParaRPr>
          </a:p>
          <a:p>
            <a:pPr lvl="0" algn="just" eaLnBrk="0" fontAlgn="base" hangingPunct="0">
              <a:spcBef>
                <a:spcPct val="0"/>
              </a:spcBef>
              <a:spcAft>
                <a:spcPct val="0"/>
              </a:spcAft>
            </a:pPr>
            <a:endParaRPr lang="el-GR" sz="2400" dirty="0" smtClean="0">
              <a:ea typeface="Calibri" pitchFamily="34" charset="0"/>
              <a:cs typeface="Arial" pitchFamily="34" charset="0"/>
            </a:endParaRPr>
          </a:p>
          <a:p>
            <a:pPr lvl="0" algn="just" eaLnBrk="0" fontAlgn="base" hangingPunct="0">
              <a:spcBef>
                <a:spcPct val="0"/>
              </a:spcBef>
              <a:spcAft>
                <a:spcPct val="0"/>
              </a:spcAft>
            </a:pPr>
            <a:r>
              <a:rPr lang="el-GR" sz="2400" dirty="0" smtClean="0">
                <a:ea typeface="Calibri" pitchFamily="34" charset="0"/>
                <a:cs typeface="Arial" pitchFamily="34" charset="0"/>
              </a:rPr>
              <a:t>Την ίδια στιγμή με νομοθετικές πρωτοβουλίες ενισχύθηκε ο ιδιωτικός τομέας της Υγείας.</a:t>
            </a:r>
            <a:endParaRPr lang="el-GR" sz="2400" dirty="0" smtClean="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57158" y="714332"/>
            <a:ext cx="8229600" cy="5786502"/>
          </a:xfrm>
        </p:spPr>
        <p:txBody>
          <a:bodyPr>
            <a:noAutofit/>
          </a:bodyPr>
          <a:lstStyle/>
          <a:p>
            <a:pPr marL="0" indent="0" algn="just">
              <a:buNone/>
            </a:pPr>
            <a:r>
              <a:rPr lang="el-GR" sz="2200" dirty="0"/>
              <a:t>Η κοινωνική ασφάλιση στην Ελλάδα αναπτύχθηκε αποσπασματικά και χωρίς μακροχρόνιο </a:t>
            </a:r>
            <a:r>
              <a:rPr lang="el-GR" sz="2200" dirty="0" smtClean="0"/>
              <a:t>σχεδιασμό.</a:t>
            </a:r>
          </a:p>
          <a:p>
            <a:pPr marL="0" indent="0" algn="just">
              <a:buNone/>
            </a:pPr>
            <a:r>
              <a:rPr lang="el-GR" sz="2200" dirty="0" smtClean="0"/>
              <a:t>Η εμμονή της </a:t>
            </a:r>
            <a:r>
              <a:rPr lang="el-GR" sz="2200" dirty="0"/>
              <a:t>πολιτείας </a:t>
            </a:r>
            <a:r>
              <a:rPr lang="el-GR" sz="2200" dirty="0" smtClean="0"/>
              <a:t>να αναζητά διεξόδους, </a:t>
            </a:r>
            <a:r>
              <a:rPr lang="el-GR" sz="2200" dirty="0"/>
              <a:t>κυρίως σε διαχειριστικό επίπεδο, </a:t>
            </a:r>
            <a:r>
              <a:rPr lang="el-GR" sz="2200" dirty="0" smtClean="0"/>
              <a:t>οδήγησε σε αδιέξοδα αποτέλεσμα.</a:t>
            </a:r>
            <a:endParaRPr lang="el-GR" sz="2200" dirty="0"/>
          </a:p>
          <a:p>
            <a:pPr marL="0" indent="0" algn="just">
              <a:buNone/>
            </a:pPr>
            <a:endParaRPr lang="el-GR" sz="2200" dirty="0"/>
          </a:p>
          <a:p>
            <a:pPr marL="0" indent="0" algn="just">
              <a:buNone/>
            </a:pPr>
            <a:r>
              <a:rPr lang="el-GR" sz="2200" dirty="0" smtClean="0"/>
              <a:t>Τα κυριότερα </a:t>
            </a:r>
            <a:r>
              <a:rPr lang="el-GR" sz="2200" dirty="0"/>
              <a:t>στοιχεία που καθόρισαν την ανάπτυξη του συστήματος κοινωνικής ασφάλισης στην </a:t>
            </a:r>
            <a:r>
              <a:rPr lang="el-GR" sz="2200" dirty="0" smtClean="0"/>
              <a:t>Ελλάδα:</a:t>
            </a:r>
          </a:p>
          <a:p>
            <a:pPr marL="0" indent="0" algn="just">
              <a:buNone/>
            </a:pPr>
            <a:endParaRPr lang="el-GR" sz="2200" dirty="0" smtClean="0"/>
          </a:p>
          <a:p>
            <a:pPr marL="0" indent="0" algn="just">
              <a:buSzPct val="84000"/>
              <a:buBlip>
                <a:blip r:embed="rId2"/>
              </a:buBlip>
            </a:pPr>
            <a:r>
              <a:rPr lang="el-GR" sz="2200" dirty="0" smtClean="0"/>
              <a:t>  </a:t>
            </a:r>
            <a:r>
              <a:rPr lang="el-GR" sz="2200" b="1" dirty="0" smtClean="0"/>
              <a:t>η </a:t>
            </a:r>
            <a:r>
              <a:rPr lang="el-GR" sz="2200" b="1" dirty="0"/>
              <a:t>αποδυνάμωση των </a:t>
            </a:r>
            <a:r>
              <a:rPr lang="el-GR" sz="2200" b="1" dirty="0" err="1"/>
              <a:t>κεφαλαιοποιητικών</a:t>
            </a:r>
            <a:r>
              <a:rPr lang="el-GR" sz="2200" b="1" dirty="0"/>
              <a:t> </a:t>
            </a:r>
            <a:r>
              <a:rPr lang="el-GR" sz="2200" b="1" dirty="0" smtClean="0"/>
              <a:t> της στοιχείων</a:t>
            </a:r>
          </a:p>
          <a:p>
            <a:pPr marL="0" indent="0" algn="just">
              <a:buSzPct val="84000"/>
              <a:buBlip>
                <a:blip r:embed="rId2"/>
              </a:buBlip>
            </a:pPr>
            <a:r>
              <a:rPr lang="el-GR" sz="2200" b="1" dirty="0" smtClean="0"/>
              <a:t>  οι ανισότητες</a:t>
            </a:r>
          </a:p>
          <a:p>
            <a:pPr marL="0" indent="0" algn="just">
              <a:buSzPct val="84000"/>
              <a:buBlip>
                <a:blip r:embed="rId2"/>
              </a:buBlip>
            </a:pPr>
            <a:r>
              <a:rPr lang="el-GR" sz="2200" b="1" dirty="0" smtClean="0"/>
              <a:t>  τα ελλείμματα</a:t>
            </a:r>
          </a:p>
          <a:p>
            <a:pPr marL="0" indent="0" algn="just">
              <a:buSzPct val="84000"/>
              <a:buBlip>
                <a:blip r:embed="rId2"/>
              </a:buBlip>
            </a:pPr>
            <a:r>
              <a:rPr lang="el-GR" sz="2200" b="1" dirty="0" smtClean="0"/>
              <a:t>  το </a:t>
            </a:r>
            <a:r>
              <a:rPr lang="el-GR" sz="2200" b="1" dirty="0"/>
              <a:t>χαμηλό επίπεδο </a:t>
            </a:r>
            <a:r>
              <a:rPr lang="el-GR" sz="2200" b="1" dirty="0" smtClean="0"/>
              <a:t>παροχών</a:t>
            </a:r>
          </a:p>
          <a:p>
            <a:pPr marL="0" indent="0" algn="just">
              <a:buSzPct val="84000"/>
              <a:buBlip>
                <a:blip r:embed="rId2"/>
              </a:buBlip>
            </a:pPr>
            <a:r>
              <a:rPr lang="el-GR" sz="2200" b="1" dirty="0" smtClean="0"/>
              <a:t>  ο </a:t>
            </a:r>
            <a:r>
              <a:rPr lang="el-GR" sz="2200" b="1" dirty="0"/>
              <a:t>ασφυκτικός κρατικός έλεγχος, ο οποίος, σε σημαντικό βαθμό, αποδυνάμωσε την οικονομική και κοινωνική ευρωστία των ταμείων.</a:t>
            </a:r>
          </a:p>
          <a:p>
            <a:pPr marL="0" indent="0" algn="just">
              <a:buNone/>
            </a:pPr>
            <a:r>
              <a:rPr lang="el-GR" sz="2200" b="1" dirty="0"/>
              <a:t> </a:t>
            </a:r>
          </a:p>
          <a:p>
            <a:pPr marL="0" indent="0" algn="just">
              <a:buNone/>
            </a:pPr>
            <a:endParaRPr lang="el-GR" sz="1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500034" y="714356"/>
            <a:ext cx="7929618" cy="5663089"/>
          </a:xfrm>
          <a:prstGeom prst="rect">
            <a:avLst/>
          </a:prstGeom>
        </p:spPr>
        <p:txBody>
          <a:bodyPr wrap="square">
            <a:spAutoFit/>
          </a:bodyPr>
          <a:lstStyle/>
          <a:p>
            <a:pPr lvl="0" fontAlgn="base">
              <a:spcBef>
                <a:spcPct val="0"/>
              </a:spcBef>
              <a:spcAft>
                <a:spcPct val="0"/>
              </a:spcAft>
            </a:pPr>
            <a:r>
              <a:rPr lang="el-GR" sz="4000" b="1" dirty="0" smtClean="0">
                <a:solidFill>
                  <a:srgbClr val="00B050"/>
                </a:solidFill>
                <a:ea typeface="Times New Roman" pitchFamily="18" charset="0"/>
                <a:cs typeface="Times New Roman" pitchFamily="18" charset="0"/>
              </a:rPr>
              <a:t>Ειδικά στον κλάδο</a:t>
            </a:r>
          </a:p>
          <a:p>
            <a:pPr algn="ctr"/>
            <a:endParaRPr lang="el-GR" sz="4000" dirty="0" smtClean="0"/>
          </a:p>
          <a:p>
            <a:pPr algn="just"/>
            <a:r>
              <a:rPr lang="el-GR" sz="2400" dirty="0" smtClean="0"/>
              <a:t>Η στρατηγική μας επιλογή  για </a:t>
            </a:r>
            <a:r>
              <a:rPr lang="el-GR" sz="2400" b="1" dirty="0" smtClean="0"/>
              <a:t>Ενιαίο Φορέα Υγείας </a:t>
            </a:r>
            <a:r>
              <a:rPr lang="el-GR" sz="2400" dirty="0" smtClean="0"/>
              <a:t>στον Κλάδο υπήρξε και συνεχίζει να παραμένει </a:t>
            </a:r>
            <a:r>
              <a:rPr lang="el-GR" sz="2400" b="1" u="sng" dirty="0" smtClean="0"/>
              <a:t>ως η μοναδική λύση που διασφαλίζει ένα ποιοτικό επίπεδο παροχών υγείας</a:t>
            </a:r>
            <a:r>
              <a:rPr lang="el-GR" sz="2400" dirty="0" smtClean="0"/>
              <a:t> στους τραπεζοϋπαλλήλους</a:t>
            </a:r>
          </a:p>
          <a:p>
            <a:pPr algn="just"/>
            <a:endParaRPr lang="el-GR" sz="2400" dirty="0" smtClean="0"/>
          </a:p>
          <a:p>
            <a:pPr algn="just"/>
            <a:endParaRPr lang="el-GR" sz="2400" dirty="0" smtClean="0"/>
          </a:p>
          <a:p>
            <a:pPr algn="just"/>
            <a:r>
              <a:rPr lang="el-GR" sz="2400" b="1" dirty="0" smtClean="0"/>
              <a:t>Είναι η μοναδική λύση για την υπέρβαση των σημερινών προβλημάτων που αντιμετωπίζουν οι τραπεζοϋπάλληλοι, εργαζόμενοι και συνταξιούχοι των, αλλά και για τα συμβεβλημένα μέλη των οικογενειών τους.</a:t>
            </a:r>
          </a:p>
          <a:p>
            <a:pPr algn="just"/>
            <a:endParaRPr lang="el-GR"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71472" y="857232"/>
            <a:ext cx="8229600" cy="428628"/>
          </a:xfrm>
        </p:spPr>
        <p:txBody>
          <a:bodyPr>
            <a:normAutofit fontScale="90000"/>
          </a:bodyPr>
          <a:lstStyle/>
          <a:p>
            <a:pPr algn="ctr"/>
            <a:r>
              <a:rPr lang="el-GR" b="1" dirty="0" smtClean="0"/>
              <a:t/>
            </a:r>
            <a:br>
              <a:rPr lang="el-GR" b="1" dirty="0" smtClean="0"/>
            </a:br>
            <a:r>
              <a:rPr lang="el-GR" b="1" dirty="0" smtClean="0"/>
              <a:t/>
            </a:r>
            <a:br>
              <a:rPr lang="el-GR" b="1" dirty="0" smtClean="0"/>
            </a:br>
            <a:r>
              <a:rPr lang="el-GR" b="1" dirty="0" smtClean="0"/>
              <a:t/>
            </a:r>
            <a:br>
              <a:rPr lang="el-GR" b="1" dirty="0" smtClean="0"/>
            </a:br>
            <a:r>
              <a:rPr lang="el-GR" b="1" dirty="0" smtClean="0"/>
              <a:t/>
            </a:r>
            <a:br>
              <a:rPr lang="el-GR" b="1" dirty="0" smtClean="0"/>
            </a:br>
            <a:r>
              <a:rPr lang="el-GR" b="1" dirty="0" smtClean="0"/>
              <a:t/>
            </a:r>
            <a:br>
              <a:rPr lang="el-GR" b="1" dirty="0" smtClean="0"/>
            </a:br>
            <a:r>
              <a:rPr lang="el-GR" b="1" dirty="0" smtClean="0"/>
              <a:t/>
            </a:r>
            <a:br>
              <a:rPr lang="el-GR" b="1" dirty="0" smtClean="0"/>
            </a:br>
            <a:r>
              <a:rPr lang="el-GR" sz="3600" b="1" dirty="0" smtClean="0">
                <a:solidFill>
                  <a:srgbClr val="00B050"/>
                </a:solidFill>
              </a:rPr>
              <a:t/>
            </a:r>
            <a:br>
              <a:rPr lang="el-GR" sz="3600" b="1" dirty="0" smtClean="0">
                <a:solidFill>
                  <a:srgbClr val="00B050"/>
                </a:solidFill>
              </a:rPr>
            </a:br>
            <a:endParaRPr lang="el-GR" sz="3600" dirty="0">
              <a:solidFill>
                <a:srgbClr val="00B050"/>
              </a:solidFill>
            </a:endParaRPr>
          </a:p>
        </p:txBody>
      </p:sp>
      <p:sp>
        <p:nvSpPr>
          <p:cNvPr id="3" name="2 - Θέση περιεχομένου"/>
          <p:cNvSpPr>
            <a:spLocks noGrp="1"/>
          </p:cNvSpPr>
          <p:nvPr>
            <p:ph idx="1"/>
          </p:nvPr>
        </p:nvSpPr>
        <p:spPr>
          <a:xfrm>
            <a:off x="428596" y="1785926"/>
            <a:ext cx="8229600" cy="4900634"/>
          </a:xfrm>
        </p:spPr>
        <p:txBody>
          <a:bodyPr>
            <a:normAutofit fontScale="92500" lnSpcReduction="20000"/>
          </a:bodyPr>
          <a:lstStyle/>
          <a:p>
            <a:pPr algn="just">
              <a:buBlip>
                <a:blip r:embed="rId2"/>
              </a:buBlip>
            </a:pPr>
            <a:r>
              <a:rPr lang="el-GR" dirty="0" smtClean="0"/>
              <a:t> Από την ένταξη των 3 ταμείων υγείας στο ΤΑΥΤΕΚΩ (ν.3655/08) υπήρξε η ουσιαστική ανατροπή στον κλάδο Υγείας.</a:t>
            </a:r>
          </a:p>
          <a:p>
            <a:pPr algn="just">
              <a:buBlip>
                <a:blip r:embed="rId2"/>
              </a:buBlip>
            </a:pPr>
            <a:endParaRPr lang="el-GR" dirty="0" smtClean="0"/>
          </a:p>
          <a:p>
            <a:pPr algn="just">
              <a:buBlip>
                <a:blip r:embed="rId2"/>
              </a:buBlip>
            </a:pPr>
            <a:endParaRPr lang="el-GR" sz="1600" dirty="0" smtClean="0"/>
          </a:p>
          <a:p>
            <a:pPr algn="just">
              <a:buBlip>
                <a:blip r:embed="rId2"/>
              </a:buBlip>
            </a:pPr>
            <a:r>
              <a:rPr lang="el-GR" b="1" dirty="0" smtClean="0"/>
              <a:t> Ο Νόμος 3655/08 </a:t>
            </a:r>
            <a:r>
              <a:rPr lang="el-GR" dirty="0" smtClean="0"/>
              <a:t>ένταξε στο ΤΑΥΤΕΚΩ τον κλάδο ασθενείας του Ταμείου του Προσωπικού </a:t>
            </a:r>
            <a:r>
              <a:rPr lang="el-GR" b="1" dirty="0" smtClean="0"/>
              <a:t>ΕΤΒΑ (ΤΑΠ-ΕΤΒΑ), </a:t>
            </a:r>
            <a:r>
              <a:rPr lang="el-GR" dirty="0" smtClean="0"/>
              <a:t>τον κλάδο Ασθενείας του Ταμείου Ασφάλισης Προσωπικού </a:t>
            </a:r>
            <a:r>
              <a:rPr lang="el-GR" b="1" dirty="0" smtClean="0"/>
              <a:t>Εμπορικής Τράπεζας (ΤΑΠΕΤΕ)</a:t>
            </a:r>
            <a:r>
              <a:rPr lang="el-GR" dirty="0" smtClean="0"/>
              <a:t> και το ταμείο ασφάλισης προσωπικού τραπεζών </a:t>
            </a:r>
            <a:r>
              <a:rPr lang="el-GR" b="1" dirty="0" smtClean="0"/>
              <a:t>Πίστεως, Γενικής, </a:t>
            </a:r>
            <a:r>
              <a:rPr lang="en-US" b="1" dirty="0" smtClean="0"/>
              <a:t>American Express</a:t>
            </a:r>
            <a:r>
              <a:rPr lang="el-GR" b="1" dirty="0" smtClean="0"/>
              <a:t> κλπ. (ΤΑΑΠΤΠΓΑΕ)</a:t>
            </a:r>
          </a:p>
          <a:p>
            <a:pPr algn="just">
              <a:buBlip>
                <a:blip r:embed="rId2"/>
              </a:buBlip>
            </a:pPr>
            <a:endParaRPr lang="el-GR" dirty="0" smtClean="0"/>
          </a:p>
          <a:p>
            <a:pPr algn="just">
              <a:buBlip>
                <a:blip r:embed="rId2"/>
              </a:buBlip>
            </a:pPr>
            <a:endParaRPr lang="el-GR" sz="1600" dirty="0" smtClean="0"/>
          </a:p>
          <a:p>
            <a:pPr algn="just">
              <a:buBlip>
                <a:blip r:embed="rId2"/>
              </a:buBlip>
            </a:pPr>
            <a:r>
              <a:rPr lang="el-GR" dirty="0" smtClean="0"/>
              <a:t> Η ενοποίηση αυτή δημιούργησε σωρεία προβλημάτων για τους χιλιάδες ασφαλισμένους των ταμείων μας. </a:t>
            </a:r>
          </a:p>
        </p:txBody>
      </p:sp>
      <p:sp>
        <p:nvSpPr>
          <p:cNvPr id="4" name="3 - Ορθογώνιο"/>
          <p:cNvSpPr/>
          <p:nvPr/>
        </p:nvSpPr>
        <p:spPr>
          <a:xfrm>
            <a:off x="500034" y="642918"/>
            <a:ext cx="8143932" cy="707886"/>
          </a:xfrm>
          <a:prstGeom prst="rect">
            <a:avLst/>
          </a:prstGeom>
        </p:spPr>
        <p:txBody>
          <a:bodyPr wrap="square">
            <a:spAutoFit/>
          </a:bodyPr>
          <a:lstStyle/>
          <a:p>
            <a:pPr algn="ctr"/>
            <a:r>
              <a:rPr lang="el-GR" sz="4000" b="1" dirty="0" smtClean="0">
                <a:solidFill>
                  <a:srgbClr val="00B050"/>
                </a:solidFill>
              </a:rPr>
              <a:t>Ν. 3655/08  και Ν.4075/12</a:t>
            </a:r>
            <a:endParaRPr lang="el-GR" sz="4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571472" y="714356"/>
            <a:ext cx="7715304" cy="5755422"/>
          </a:xfrm>
          <a:prstGeom prst="rect">
            <a:avLst/>
          </a:prstGeom>
        </p:spPr>
        <p:txBody>
          <a:bodyPr wrap="square">
            <a:spAutoFit/>
          </a:bodyPr>
          <a:lstStyle/>
          <a:p>
            <a:pPr algn="ctr"/>
            <a:r>
              <a:rPr lang="el-GR" sz="4000" b="1" dirty="0" smtClean="0">
                <a:solidFill>
                  <a:srgbClr val="00B050"/>
                </a:solidFill>
              </a:rPr>
              <a:t>Νόμος 4075/12</a:t>
            </a:r>
          </a:p>
          <a:p>
            <a:pPr algn="just"/>
            <a:endParaRPr lang="el-GR" sz="2000" b="1" dirty="0" smtClean="0"/>
          </a:p>
          <a:p>
            <a:pPr algn="just"/>
            <a:endParaRPr lang="el-GR" sz="2000" b="1" dirty="0" smtClean="0"/>
          </a:p>
          <a:p>
            <a:pPr algn="just">
              <a:buBlip>
                <a:blip r:embed="rId2"/>
              </a:buBlip>
            </a:pPr>
            <a:r>
              <a:rPr lang="el-GR" sz="2400" b="1" dirty="0" smtClean="0"/>
              <a:t>  Ίδρυση του ΕΟΠΥΥ – διαχωρισμός παροχών υγείας σε είδος και σε χρήμα.</a:t>
            </a:r>
          </a:p>
          <a:p>
            <a:pPr algn="just"/>
            <a:r>
              <a:rPr lang="el-GR" sz="2400" dirty="0" smtClean="0"/>
              <a:t>  </a:t>
            </a:r>
          </a:p>
          <a:p>
            <a:pPr algn="just">
              <a:buBlip>
                <a:blip r:embed="rId2"/>
              </a:buBlip>
            </a:pPr>
            <a:r>
              <a:rPr lang="el-GR" sz="2400" dirty="0" smtClean="0"/>
              <a:t>  Ένταξη </a:t>
            </a:r>
            <a:r>
              <a:rPr lang="el-GR" sz="2400" b="1" dirty="0" smtClean="0"/>
              <a:t>87.000</a:t>
            </a:r>
            <a:r>
              <a:rPr lang="el-GR" sz="2400" dirty="0" smtClean="0"/>
              <a:t>  ασφαλισμένων του κλάδου</a:t>
            </a:r>
          </a:p>
          <a:p>
            <a:pPr algn="just">
              <a:buBlip>
                <a:blip r:embed="rId2"/>
              </a:buBlip>
            </a:pPr>
            <a:endParaRPr lang="el-GR" sz="2400" dirty="0" smtClean="0"/>
          </a:p>
          <a:p>
            <a:pPr algn="just">
              <a:buBlip>
                <a:blip r:embed="rId2"/>
              </a:buBlip>
            </a:pPr>
            <a:r>
              <a:rPr lang="el-GR" sz="2400" dirty="0" smtClean="0"/>
              <a:t>  Ανατροπή του σχεδίου της ΟΤΟΕ</a:t>
            </a:r>
          </a:p>
          <a:p>
            <a:pPr algn="just">
              <a:buBlip>
                <a:blip r:embed="rId2"/>
              </a:buBlip>
            </a:pPr>
            <a:endParaRPr lang="el-GR" sz="2400" dirty="0" smtClean="0"/>
          </a:p>
          <a:p>
            <a:pPr algn="just">
              <a:buBlip>
                <a:blip r:embed="rId2"/>
              </a:buBlip>
            </a:pPr>
            <a:r>
              <a:rPr lang="el-GR" sz="2400" dirty="0" smtClean="0"/>
              <a:t>  Δημιουργία πολλών προβλημάτων για τους ασφαλισμένους τραπεζοϋπαλλήλους (αλλαγή όλων των δομών ιατροφαρμακευτικής και νοσοκομειακής περίθαλψης).</a:t>
            </a:r>
          </a:p>
          <a:p>
            <a:pPr algn="just"/>
            <a:endParaRPr lang="el-GR"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724648"/>
          </a:xfrm>
        </p:spPr>
        <p:txBody>
          <a:bodyPr>
            <a:normAutofit/>
          </a:bodyPr>
          <a:lstStyle/>
          <a:p>
            <a:pPr algn="ctr"/>
            <a:r>
              <a:rPr lang="el-GR" sz="4000" b="1" dirty="0" smtClean="0">
                <a:solidFill>
                  <a:schemeClr val="accent5">
                    <a:lumMod val="75000"/>
                  </a:schemeClr>
                </a:solidFill>
              </a:rPr>
              <a:t>Αίτημα εξαίρεσης</a:t>
            </a:r>
            <a:endParaRPr lang="el-GR" sz="4000" b="1" dirty="0">
              <a:solidFill>
                <a:schemeClr val="accent5">
                  <a:lumMod val="75000"/>
                </a:schemeClr>
              </a:solidFill>
            </a:endParaRPr>
          </a:p>
        </p:txBody>
      </p:sp>
      <p:sp>
        <p:nvSpPr>
          <p:cNvPr id="3" name="2 - Θέση περιεχομένου"/>
          <p:cNvSpPr>
            <a:spLocks noGrp="1"/>
          </p:cNvSpPr>
          <p:nvPr>
            <p:ph idx="1"/>
          </p:nvPr>
        </p:nvSpPr>
        <p:spPr>
          <a:xfrm>
            <a:off x="457200" y="1857364"/>
            <a:ext cx="8229600" cy="4467236"/>
          </a:xfrm>
        </p:spPr>
        <p:txBody>
          <a:bodyPr>
            <a:normAutofit fontScale="85000" lnSpcReduction="20000"/>
          </a:bodyPr>
          <a:lstStyle/>
          <a:p>
            <a:pPr algn="just"/>
            <a:r>
              <a:rPr lang="el-GR" sz="2800" dirty="0" smtClean="0"/>
              <a:t>Η ΟΤΟΕ κατέθεσε (27/9/2012) το αίτημα εξαίρεσης των τριών ταμείων μαζί με την Μελέτη Βιωσιμότητας τους, όπως όριζαν οι σχετικές διατάξεις των νόμων 4052/12 και 4075/12, οι οποίες τέθηκαν, επειδή ο νομοθέτης έλαβε υπόψη την ιστορική και νομική αιτία ίδρυσης των 3 ταμείων μας.</a:t>
            </a:r>
          </a:p>
          <a:p>
            <a:endParaRPr lang="el-GR" sz="2800" dirty="0" smtClean="0"/>
          </a:p>
          <a:p>
            <a:r>
              <a:rPr lang="el-GR" sz="3600" b="1" u="sng" dirty="0" smtClean="0">
                <a:solidFill>
                  <a:srgbClr val="00B050"/>
                </a:solidFill>
              </a:rPr>
              <a:t>Συγκεκριμένα: </a:t>
            </a:r>
          </a:p>
          <a:p>
            <a:endParaRPr lang="el-GR" sz="2800" dirty="0" smtClean="0"/>
          </a:p>
          <a:p>
            <a:pPr marL="457200" indent="-457200">
              <a:lnSpc>
                <a:spcPct val="150000"/>
              </a:lnSpc>
              <a:buClr>
                <a:srgbClr val="8A3318"/>
              </a:buClr>
              <a:buSzPct val="130000"/>
              <a:buFont typeface="+mj-lt"/>
              <a:buAutoNum type="arabicPeriod"/>
            </a:pPr>
            <a:r>
              <a:rPr lang="el-GR" sz="2800" dirty="0" smtClean="0"/>
              <a:t>Τα 3 Ταμεία είχαν ενταχθεί στο ΤΑΥΤΕΚΩ (ν.3655/08) με την ρητή πρόβλεψη της πλήρους λογιστικής και οικονομικής τους αυτοτέλειας πριν από 4 χρόνια</a:t>
            </a:r>
          </a:p>
          <a:p>
            <a:endParaRPr lang="el-GR"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714348" y="856357"/>
            <a:ext cx="7572428" cy="5632311"/>
          </a:xfrm>
          <a:prstGeom prst="rect">
            <a:avLst/>
          </a:prstGeom>
        </p:spPr>
        <p:txBody>
          <a:bodyPr wrap="square">
            <a:spAutoFit/>
          </a:bodyPr>
          <a:lstStyle/>
          <a:p>
            <a:pPr marL="457200" lvl="0" indent="-457200">
              <a:buClr>
                <a:srgbClr val="8D2217"/>
              </a:buClr>
              <a:buSzPct val="120000"/>
              <a:buFont typeface="+mj-lt"/>
              <a:buAutoNum type="arabicPeriod" startAt="2"/>
            </a:pPr>
            <a:r>
              <a:rPr lang="el-GR" sz="2400" dirty="0" smtClean="0"/>
              <a:t>Τα τρία ταμεία υγείας (όπως και τα υπόλοιπα των Τραπεζών) λειτουργούσαν αυτοδύναμα, χωρίς να επιβαρύνουν το Κράτος. </a:t>
            </a:r>
          </a:p>
          <a:p>
            <a:pPr marL="457200" lvl="0" indent="-457200" algn="just">
              <a:buClr>
                <a:srgbClr val="D13221"/>
              </a:buClr>
              <a:buSzPct val="120000"/>
              <a:buFont typeface="+mj-lt"/>
              <a:buAutoNum type="arabicPeriod" startAt="2"/>
            </a:pPr>
            <a:endParaRPr lang="el-GR" sz="2400" dirty="0" smtClean="0"/>
          </a:p>
          <a:p>
            <a:pPr marL="457200" lvl="0" indent="-457200" algn="just">
              <a:buClr>
                <a:srgbClr val="D13221"/>
              </a:buClr>
              <a:buSzPct val="120000"/>
              <a:buFont typeface="+mj-lt"/>
              <a:buAutoNum type="arabicPeriod" startAt="2"/>
            </a:pPr>
            <a:endParaRPr lang="el-GR" sz="2400" dirty="0" smtClean="0"/>
          </a:p>
          <a:p>
            <a:pPr marL="457200" lvl="0" indent="-457200">
              <a:buClr>
                <a:srgbClr val="9B2519"/>
              </a:buClr>
              <a:buSzPct val="120000"/>
              <a:buFont typeface="+mj-lt"/>
              <a:buAutoNum type="arabicPeriod" startAt="2"/>
            </a:pPr>
            <a:r>
              <a:rPr lang="el-GR" sz="2400" dirty="0" smtClean="0"/>
              <a:t>Για αυτά δεν ίσχυαν τα </a:t>
            </a:r>
            <a:r>
              <a:rPr lang="el-GR" sz="2400" b="1" dirty="0" smtClean="0"/>
              <a:t>«περί μείωσης του δημόσιου χρέους και της διάσωσης της εθνικής οικονομίας».</a:t>
            </a:r>
            <a:br>
              <a:rPr lang="el-GR" sz="2400" b="1" dirty="0" smtClean="0"/>
            </a:br>
            <a:endParaRPr lang="el-GR" sz="2400" b="1" dirty="0" smtClean="0"/>
          </a:p>
          <a:p>
            <a:pPr marL="457200" lvl="0" indent="-457200" algn="just">
              <a:buClr>
                <a:srgbClr val="9B2519"/>
              </a:buClr>
              <a:buSzPct val="120000"/>
              <a:buFont typeface="+mj-lt"/>
              <a:buAutoNum type="arabicPeriod" startAt="2"/>
            </a:pPr>
            <a:endParaRPr lang="el-GR" sz="2400" b="1" dirty="0" smtClean="0"/>
          </a:p>
          <a:p>
            <a:pPr marL="457200" indent="-457200">
              <a:buClr>
                <a:srgbClr val="9B2519"/>
              </a:buClr>
              <a:buSzPct val="120000"/>
              <a:buFont typeface="+mj-lt"/>
              <a:buAutoNum type="arabicPeriod" startAt="2"/>
            </a:pPr>
            <a:r>
              <a:rPr lang="el-GR" sz="2400" dirty="0" smtClean="0"/>
              <a:t>Η λειτουργία τους στηρίζονταν αποκλειστικά στις εισφορές εργαζόμενων και εργοδοτών (</a:t>
            </a:r>
            <a:r>
              <a:rPr lang="el-GR" sz="2400" b="1" dirty="0" smtClean="0"/>
              <a:t>3% και 6% αντίστοιχα + 4% των συνταξιούχων</a:t>
            </a:r>
            <a:r>
              <a:rPr lang="el-GR" sz="2400" dirty="0" smtClean="0"/>
              <a:t>) και οι εργοδότες συνεχίζουν να μισθοδοτούν το σύνολο των υπαλλήλων αυτών των Ταμείων.</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500034" y="1071546"/>
            <a:ext cx="8215370" cy="5262979"/>
          </a:xfrm>
          <a:prstGeom prst="rect">
            <a:avLst/>
          </a:prstGeom>
        </p:spPr>
        <p:txBody>
          <a:bodyPr wrap="square">
            <a:spAutoFit/>
          </a:bodyPr>
          <a:lstStyle/>
          <a:p>
            <a:pPr marL="457200" lvl="0" indent="-457200" algn="just">
              <a:lnSpc>
                <a:spcPct val="150000"/>
              </a:lnSpc>
              <a:buClr>
                <a:srgbClr val="7B2B0B"/>
              </a:buClr>
              <a:buSzPct val="120000"/>
              <a:buFont typeface="+mj-lt"/>
              <a:buAutoNum type="arabicPeriod" startAt="5"/>
            </a:pPr>
            <a:r>
              <a:rPr lang="el-GR" sz="2400" dirty="0" smtClean="0"/>
              <a:t>Κάλυπταν, εξ ιδίων πόρων, το σύνολο των παροχών (στο ύψος του τιμολογίου του δημοσίου) και το κόστος της υποδομής και των λειτουργικών τους εξόδων.  </a:t>
            </a:r>
          </a:p>
          <a:p>
            <a:pPr marL="457200" lvl="0" indent="-457200" algn="just">
              <a:buClr>
                <a:srgbClr val="7B2B0B"/>
              </a:buClr>
              <a:buFont typeface="+mj-lt"/>
              <a:buAutoNum type="arabicPeriod" startAt="5"/>
            </a:pPr>
            <a:endParaRPr lang="el-GR" sz="2400" dirty="0" smtClean="0"/>
          </a:p>
          <a:p>
            <a:pPr marL="457200" lvl="0" indent="-457200" algn="just">
              <a:buClr>
                <a:srgbClr val="7B2B0B"/>
              </a:buClr>
              <a:buFont typeface="+mj-lt"/>
              <a:buAutoNum type="arabicPeriod" startAt="5"/>
            </a:pPr>
            <a:endParaRPr lang="el-GR" sz="2400" dirty="0" smtClean="0"/>
          </a:p>
          <a:p>
            <a:pPr marL="457200" lvl="0" indent="-457200" algn="just">
              <a:lnSpc>
                <a:spcPct val="150000"/>
              </a:lnSpc>
              <a:buClr>
                <a:srgbClr val="7B2B0B"/>
              </a:buClr>
              <a:buSzPct val="120000"/>
              <a:buFont typeface="+mj-lt"/>
              <a:buAutoNum type="arabicPeriod" startAt="5"/>
            </a:pPr>
            <a:r>
              <a:rPr lang="el-GR" sz="2400" dirty="0" smtClean="0"/>
              <a:t>Διέθεταν περιουσία και πλεονασματικό ταμείο και το μηχανογραφικό τους σύστημα στηρίζεται από τους αποσπασμένους υπαλλήλους των Τραπεζών, οι οποίες χορήγησαν τον απαραίτητο προσωπικό, σε συνεννόηση με την ΟΤΟΕ. </a:t>
            </a:r>
            <a:endParaRPr lang="el-GR"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285720" y="785794"/>
            <a:ext cx="8358246"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endParaRPr kumimoji="0" lang="el-GR" sz="2400" b="0" i="0" u="none" strike="noStrike" cap="none" normalizeH="0" baseline="0" dirty="0" smtClean="0">
              <a:ln>
                <a:noFill/>
              </a:ln>
              <a:solidFill>
                <a:schemeClr val="tx1"/>
              </a:solidFill>
              <a:effectLst/>
              <a:latin typeface="Franklin Gothic Medium" pitchFamily="34" charset="0"/>
              <a:ea typeface="Calibri" pitchFamily="34" charset="0"/>
              <a:cs typeface="Arial" pitchFamily="34" charset="0"/>
            </a:endParaRPr>
          </a:p>
          <a:p>
            <a:pPr marL="0" marR="0" lvl="0" indent="228600" algn="just" defTabSz="914400" rtl="0" eaLnBrk="1" fontAlgn="base" latinLnBrk="0" hangingPunct="1">
              <a:lnSpc>
                <a:spcPct val="150000"/>
              </a:lnSpc>
              <a:spcBef>
                <a:spcPct val="0"/>
              </a:spcBef>
              <a:spcAft>
                <a:spcPct val="0"/>
              </a:spcAft>
              <a:buClrTx/>
              <a:buSzTx/>
              <a:buBlip>
                <a:blip r:embed="rId2"/>
              </a:buBlip>
              <a:tabLst/>
            </a:pPr>
            <a:r>
              <a:rPr kumimoji="0" lang="el-GR" sz="2400" b="0" i="0" u="none" strike="noStrike" cap="none" normalizeH="0" baseline="0" dirty="0" smtClean="0">
                <a:ln>
                  <a:noFill/>
                </a:ln>
                <a:solidFill>
                  <a:schemeClr val="tx1"/>
                </a:solidFill>
                <a:effectLst/>
                <a:latin typeface="Franklin Gothic Medium" pitchFamily="34" charset="0"/>
                <a:ea typeface="Calibri" pitchFamily="34" charset="0"/>
                <a:cs typeface="Arial" pitchFamily="34" charset="0"/>
              </a:rPr>
              <a:t>  </a:t>
            </a:r>
            <a:r>
              <a:rPr kumimoji="0" lang="el-GR" sz="2400" b="0" i="0" u="none" strike="noStrike" cap="none" normalizeH="0" baseline="0" dirty="0" smtClean="0">
                <a:ln>
                  <a:noFill/>
                </a:ln>
                <a:solidFill>
                  <a:schemeClr val="tx1"/>
                </a:solidFill>
                <a:effectLst/>
                <a:ea typeface="Calibri" pitchFamily="34" charset="0"/>
                <a:cs typeface="Arial" pitchFamily="34" charset="0"/>
              </a:rPr>
              <a:t>Σήμερα βρίσκονται στον Ενιαίο Κανονισμό Παροχών Υγείας οι ασφαλισμένοι των τριών ταμείων που έχουν ενταχθεί στον ΕΟΠΥΥ, χωρίς ουσιαστικά να μπορούν να έχουν πρόσβαση σε ιατροφαρμακευτικές παροχές.</a:t>
            </a:r>
          </a:p>
          <a:p>
            <a:pPr marL="0" marR="0" lvl="0" indent="228600" algn="just" defTabSz="914400" rtl="0" eaLnBrk="1" fontAlgn="base" latinLnBrk="0" hangingPunct="1">
              <a:lnSpc>
                <a:spcPct val="100000"/>
              </a:lnSpc>
              <a:spcBef>
                <a:spcPct val="0"/>
              </a:spcBef>
              <a:spcAft>
                <a:spcPct val="0"/>
              </a:spcAft>
              <a:buClrTx/>
              <a:buSzTx/>
              <a:buBlip>
                <a:blip r:embed="rId2"/>
              </a:buBlip>
              <a:tabLst/>
            </a:pPr>
            <a:endParaRPr lang="el-GR" sz="2400" dirty="0" smtClean="0">
              <a:ea typeface="Calibri" pitchFamily="34" charset="0"/>
              <a:cs typeface="Arial" pitchFamily="34" charset="0"/>
            </a:endParaRPr>
          </a:p>
          <a:p>
            <a:pPr marL="0" marR="0" lvl="0" indent="228600" algn="just" defTabSz="914400" rtl="0" eaLnBrk="1" fontAlgn="base" latinLnBrk="0" hangingPunct="1">
              <a:lnSpc>
                <a:spcPct val="100000"/>
              </a:lnSpc>
              <a:spcBef>
                <a:spcPct val="0"/>
              </a:spcBef>
              <a:spcAft>
                <a:spcPct val="0"/>
              </a:spcAft>
              <a:buClrTx/>
              <a:buSzTx/>
              <a:buBlip>
                <a:blip r:embed="rId2"/>
              </a:buBlip>
              <a:tabLst/>
            </a:pPr>
            <a:endParaRPr kumimoji="0" lang="el-GR" sz="2400" b="0" i="0" u="none" strike="noStrike" cap="none" normalizeH="0" baseline="0" dirty="0" smtClean="0">
              <a:ln>
                <a:noFill/>
              </a:ln>
              <a:solidFill>
                <a:schemeClr val="tx1"/>
              </a:solidFill>
              <a:effectLst/>
              <a:ea typeface="Calibri" pitchFamily="34" charset="0"/>
              <a:cs typeface="Arial" pitchFamily="34" charset="0"/>
            </a:endParaRPr>
          </a:p>
          <a:p>
            <a:pPr marL="0" marR="0" lvl="0" indent="228600" algn="just" defTabSz="914400" rtl="0" eaLnBrk="1" fontAlgn="base" latinLnBrk="0" hangingPunct="1">
              <a:lnSpc>
                <a:spcPct val="150000"/>
              </a:lnSpc>
              <a:spcBef>
                <a:spcPct val="0"/>
              </a:spcBef>
              <a:spcAft>
                <a:spcPct val="0"/>
              </a:spcAft>
              <a:buClrTx/>
              <a:buSzTx/>
              <a:buBlip>
                <a:blip r:embed="rId2"/>
              </a:buBlip>
              <a:tabLst/>
            </a:pPr>
            <a:r>
              <a:rPr kumimoji="0" lang="el-GR" sz="2400" b="0" i="0" u="none" strike="noStrike" cap="none" normalizeH="0" baseline="0" dirty="0" smtClean="0">
                <a:ln>
                  <a:noFill/>
                </a:ln>
                <a:solidFill>
                  <a:schemeClr val="tx1"/>
                </a:solidFill>
                <a:effectLst/>
                <a:ea typeface="Calibri" pitchFamily="34" charset="0"/>
                <a:cs typeface="Arial" pitchFamily="34" charset="0"/>
              </a:rPr>
              <a:t>  87.000 ασφαλισμένους βρέθηκαν αντιμέτωποι με μια σκληρή πραγματικότητα που αφορά στην προστασία του μέγιστου αγαθού της Υγείας.</a:t>
            </a:r>
            <a:endParaRPr kumimoji="0" lang="el-GR" sz="24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142852"/>
            <a:ext cx="8229600" cy="796908"/>
          </a:xfrm>
        </p:spPr>
        <p:txBody>
          <a:bodyPr>
            <a:normAutofit fontScale="90000"/>
          </a:bodyPr>
          <a:lstStyle/>
          <a:p>
            <a:r>
              <a:rPr lang="el-GR" b="1" u="sng" dirty="0" smtClean="0"/>
              <a:t/>
            </a:r>
            <a:br>
              <a:rPr lang="el-GR" b="1" u="sng" dirty="0" smtClean="0"/>
            </a:br>
            <a:r>
              <a:rPr lang="en-US" b="1" u="sng" dirty="0" smtClean="0"/>
              <a:t/>
            </a:r>
            <a:br>
              <a:rPr lang="en-US" b="1" u="sng" dirty="0" smtClean="0"/>
            </a:br>
            <a:r>
              <a:rPr lang="en-US" b="1" u="sng" dirty="0" smtClean="0"/>
              <a:t/>
            </a:r>
            <a:br>
              <a:rPr lang="en-US" b="1" u="sng" dirty="0" smtClean="0"/>
            </a:br>
            <a:r>
              <a:rPr lang="en-US" b="1" u="sng" dirty="0" smtClean="0"/>
              <a:t/>
            </a:r>
            <a:br>
              <a:rPr lang="en-US" b="1" u="sng" dirty="0" smtClean="0"/>
            </a:br>
            <a:endParaRPr lang="el-GR" dirty="0">
              <a:solidFill>
                <a:srgbClr val="00B050"/>
              </a:solidFill>
            </a:endParaRPr>
          </a:p>
        </p:txBody>
      </p:sp>
      <p:graphicFrame>
        <p:nvGraphicFramePr>
          <p:cNvPr id="4" name="3 - Θέση περιεχομένου"/>
          <p:cNvGraphicFramePr>
            <a:graphicFrameLocks noGrp="1"/>
          </p:cNvGraphicFramePr>
          <p:nvPr>
            <p:ph idx="1"/>
          </p:nvPr>
        </p:nvGraphicFramePr>
        <p:xfrm>
          <a:off x="457200" y="1000125"/>
          <a:ext cx="8401050" cy="5643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 Ορθογώνιο"/>
          <p:cNvSpPr/>
          <p:nvPr/>
        </p:nvSpPr>
        <p:spPr>
          <a:xfrm>
            <a:off x="357158" y="357166"/>
            <a:ext cx="8429684" cy="1077218"/>
          </a:xfrm>
          <a:prstGeom prst="rect">
            <a:avLst/>
          </a:prstGeom>
        </p:spPr>
        <p:txBody>
          <a:bodyPr wrap="square">
            <a:spAutoFit/>
          </a:bodyPr>
          <a:lstStyle/>
          <a:p>
            <a:pPr algn="ctr"/>
            <a:r>
              <a:rPr lang="el-GR" sz="3200" b="1" u="sng" dirty="0" smtClean="0">
                <a:solidFill>
                  <a:srgbClr val="CC00CC"/>
                </a:solidFill>
              </a:rPr>
              <a:t>Σταθμοί αγώνα για την υγεία</a:t>
            </a:r>
            <a:r>
              <a:rPr lang="el-GR" sz="3200" b="1" dirty="0" smtClean="0">
                <a:solidFill>
                  <a:srgbClr val="CC00CC"/>
                </a:solidFill>
              </a:rPr>
              <a:t/>
            </a:r>
            <a:br>
              <a:rPr lang="el-GR" sz="3200" b="1" dirty="0" smtClean="0">
                <a:solidFill>
                  <a:srgbClr val="CC00CC"/>
                </a:solidFill>
              </a:rPr>
            </a:br>
            <a:endParaRPr lang="el-GR" sz="3200" b="1" dirty="0">
              <a:solidFill>
                <a:srgbClr val="CC00CC"/>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868346"/>
          </a:xfrm>
        </p:spPr>
        <p:txBody>
          <a:bodyPr>
            <a:normAutofit fontScale="90000"/>
          </a:bodyPr>
          <a:lstStyle/>
          <a:p>
            <a:pPr algn="ctr"/>
            <a:r>
              <a:rPr lang="el-GR" b="1" dirty="0" smtClean="0">
                <a:solidFill>
                  <a:schemeClr val="tx2">
                    <a:lumMod val="60000"/>
                    <a:lumOff val="40000"/>
                  </a:schemeClr>
                </a:solidFill>
              </a:rPr>
              <a:t/>
            </a:r>
            <a:br>
              <a:rPr lang="el-GR" b="1" dirty="0" smtClean="0">
                <a:solidFill>
                  <a:schemeClr val="tx2">
                    <a:lumMod val="60000"/>
                    <a:lumOff val="40000"/>
                  </a:schemeClr>
                </a:solidFill>
              </a:rPr>
            </a:br>
            <a:r>
              <a:rPr lang="el-GR" b="1" dirty="0" smtClean="0">
                <a:solidFill>
                  <a:srgbClr val="00B050"/>
                </a:solidFill>
              </a:rPr>
              <a:t/>
            </a:r>
            <a:br>
              <a:rPr lang="el-GR" b="1" dirty="0" smtClean="0">
                <a:solidFill>
                  <a:srgbClr val="00B050"/>
                </a:solidFill>
              </a:rPr>
            </a:br>
            <a:r>
              <a:rPr lang="el-GR" sz="4400" b="1" dirty="0" smtClean="0">
                <a:solidFill>
                  <a:srgbClr val="00B050"/>
                </a:solidFill>
              </a:rPr>
              <a:t>προβλήματα καθημερινότητας</a:t>
            </a:r>
            <a:endParaRPr lang="el-GR" sz="4400" dirty="0">
              <a:solidFill>
                <a:srgbClr val="00B050"/>
              </a:solidFill>
            </a:endParaRPr>
          </a:p>
        </p:txBody>
      </p:sp>
      <p:sp>
        <p:nvSpPr>
          <p:cNvPr id="3" name="2 - Θέση περιεχομένου"/>
          <p:cNvSpPr>
            <a:spLocks noGrp="1"/>
          </p:cNvSpPr>
          <p:nvPr>
            <p:ph idx="1"/>
          </p:nvPr>
        </p:nvSpPr>
        <p:spPr>
          <a:xfrm>
            <a:off x="428596" y="1428736"/>
            <a:ext cx="8229600" cy="4911741"/>
          </a:xfrm>
        </p:spPr>
        <p:txBody>
          <a:bodyPr>
            <a:normAutofit fontScale="92500" lnSpcReduction="10000"/>
          </a:bodyPr>
          <a:lstStyle/>
          <a:p>
            <a:pPr>
              <a:buNone/>
            </a:pPr>
            <a:r>
              <a:rPr lang="el-GR" dirty="0" smtClean="0"/>
              <a:t>Με αφορμή τα προβλήματα από την ένταξη στον ΕΟΠΥΥ </a:t>
            </a:r>
          </a:p>
          <a:p>
            <a:pPr>
              <a:buNone/>
            </a:pPr>
            <a:r>
              <a:rPr lang="el-GR" sz="2800" b="1" u="sng" dirty="0" smtClean="0">
                <a:solidFill>
                  <a:srgbClr val="00B050"/>
                </a:solidFill>
              </a:rPr>
              <a:t>Έγιναν: </a:t>
            </a:r>
          </a:p>
          <a:p>
            <a:pPr>
              <a:buNone/>
            </a:pPr>
            <a:endParaRPr lang="el-GR" dirty="0" smtClean="0"/>
          </a:p>
          <a:p>
            <a:pPr algn="just">
              <a:buNone/>
            </a:pPr>
            <a:r>
              <a:rPr lang="el-GR" dirty="0" smtClean="0"/>
              <a:t>Επανειλημμένες </a:t>
            </a:r>
            <a:r>
              <a:rPr lang="el-GR" b="1" dirty="0" smtClean="0"/>
              <a:t>παρεμβάσεις μας </a:t>
            </a:r>
            <a:r>
              <a:rPr lang="el-GR" dirty="0" smtClean="0"/>
              <a:t>στους αρμόδιους Υπουργούς Υγείας και προς τον ΕΟΠΥΥ.</a:t>
            </a:r>
          </a:p>
          <a:p>
            <a:pPr>
              <a:buNone/>
            </a:pPr>
            <a:endParaRPr lang="el-GR" dirty="0" smtClean="0"/>
          </a:p>
          <a:p>
            <a:pPr algn="just">
              <a:buNone/>
            </a:pPr>
            <a:r>
              <a:rPr lang="el-GR" dirty="0" smtClean="0"/>
              <a:t>Αίτημα η ίδρυση </a:t>
            </a:r>
            <a:r>
              <a:rPr lang="el-GR" b="1" dirty="0" smtClean="0"/>
              <a:t>Περιφερειακής Διεύθυνσης</a:t>
            </a:r>
            <a:r>
              <a:rPr lang="el-GR" dirty="0" smtClean="0"/>
              <a:t> που θα εξυπηρετεί τους ασφαλισμένους των Τραπεζών.</a:t>
            </a:r>
          </a:p>
          <a:p>
            <a:pPr>
              <a:buNone/>
            </a:pPr>
            <a:endParaRPr lang="el-GR" dirty="0" smtClean="0"/>
          </a:p>
          <a:p>
            <a:pPr algn="just">
              <a:buNone/>
            </a:pPr>
            <a:r>
              <a:rPr lang="el-GR" dirty="0" smtClean="0"/>
              <a:t>Η πρόταση μας, μετά από 2 ετών προσπάθειες, έγινε αποδεκτή από τον αρμόδιο Υπουργό και αποφασίστηκε από το Δ.Σ. του ΕΟΠΥΥ. </a:t>
            </a:r>
          </a:p>
          <a:p>
            <a:pPr>
              <a:buNone/>
            </a:pPr>
            <a:endParaRPr lang="el-G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500034" y="500042"/>
            <a:ext cx="821537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l-GR" sz="2000" b="1" i="1" u="none" strike="noStrike" cap="none" normalizeH="0" baseline="0" dirty="0" smtClean="0">
                <a:ln>
                  <a:noFill/>
                </a:ln>
                <a:solidFill>
                  <a:srgbClr val="AA5BDB"/>
                </a:solidFill>
                <a:effectLst/>
                <a:latin typeface="Franklin Gothic Medium" pitchFamily="34" charset="0"/>
                <a:ea typeface="Calibri" pitchFamily="34" charset="0"/>
                <a:cs typeface="Arial" pitchFamily="34" charset="0"/>
              </a:rPr>
              <a:t>«τη </a:t>
            </a:r>
            <a:r>
              <a:rPr kumimoji="0" lang="el-GR" sz="2000" b="1" i="1" u="none" strike="noStrike" cap="none" normalizeH="0" baseline="0" dirty="0" smtClean="0">
                <a:ln>
                  <a:noFill/>
                </a:ln>
                <a:solidFill>
                  <a:srgbClr val="AA5BDB"/>
                </a:solidFill>
                <a:effectLst/>
                <a:latin typeface="Franklin Gothic Medium" pitchFamily="34" charset="0"/>
                <a:ea typeface="Calibri" pitchFamily="34" charset="0"/>
                <a:cs typeface="Arial" pitchFamily="34" charset="0"/>
              </a:rPr>
              <a:t>Σύσταση δύο (2) Αποκεντρωμένων Γραφείων εξυπηρέτησης Ασφαλισμένων στου Νομούς Αττικής και Θεσσαλονίκης, για την εξυπηρέτηση των Ασφαλισμένων των Τομέων Ασθένειας Προσωπικού Τραπεζών (ΤΑΑΠΤΠΓΑΕ, ΤΑΠΕΤΕ, ΤΑΠΕΤΒΑ).</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l-GR" sz="1200" b="0" i="0" u="none" strike="noStrike" cap="none" normalizeH="0" baseline="0" dirty="0" smtClean="0">
              <a:ln>
                <a:noFill/>
              </a:ln>
              <a:solidFill>
                <a:srgbClr val="AA5BDB"/>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sz="2000" b="1" i="1" u="none" strike="noStrike" cap="none" normalizeH="0" baseline="0" dirty="0" smtClean="0">
                <a:ln>
                  <a:noFill/>
                </a:ln>
                <a:solidFill>
                  <a:srgbClr val="AA5BDB"/>
                </a:solidFill>
                <a:effectLst/>
                <a:latin typeface="Franklin Gothic Medium" pitchFamily="34" charset="0"/>
                <a:ea typeface="Calibri" pitchFamily="34" charset="0"/>
                <a:cs typeface="Arial" pitchFamily="34" charset="0"/>
              </a:rPr>
              <a:t>Το Αποκεντρωμένο Γραφείο Εξυπηρέτησης του Ν. Αττικής θα υπάγεται και θα εποπτεύεται από την Περιφερειακή Δ/</a:t>
            </a:r>
            <a:r>
              <a:rPr kumimoji="0" lang="el-GR" sz="2000" b="1" i="1" u="none" strike="noStrike" cap="none" normalizeH="0" baseline="0" dirty="0" err="1" smtClean="0">
                <a:ln>
                  <a:noFill/>
                </a:ln>
                <a:solidFill>
                  <a:srgbClr val="AA5BDB"/>
                </a:solidFill>
                <a:effectLst/>
                <a:latin typeface="Franklin Gothic Medium" pitchFamily="34" charset="0"/>
                <a:ea typeface="Calibri" pitchFamily="34" charset="0"/>
                <a:cs typeface="Arial" pitchFamily="34" charset="0"/>
              </a:rPr>
              <a:t>νση</a:t>
            </a:r>
            <a:r>
              <a:rPr kumimoji="0" lang="el-GR" sz="2000" b="1" i="1" u="none" strike="noStrike" cap="none" normalizeH="0" baseline="0" dirty="0" smtClean="0">
                <a:ln>
                  <a:noFill/>
                </a:ln>
                <a:solidFill>
                  <a:srgbClr val="AA5BDB"/>
                </a:solidFill>
                <a:effectLst/>
                <a:latin typeface="Franklin Gothic Medium" pitchFamily="34" charset="0"/>
                <a:ea typeface="Calibri" pitchFamily="34" charset="0"/>
                <a:cs typeface="Arial" pitchFamily="34" charset="0"/>
              </a:rPr>
              <a:t> Κέντρου Αθηνών και το αντίστοιχο του Ν. Θεσσαλονίκης θα υπάγεται και θα εποπτεύεται από την Περιφερειακή Δ/</a:t>
            </a:r>
            <a:r>
              <a:rPr kumimoji="0" lang="el-GR" sz="2000" b="1" i="1" u="none" strike="noStrike" cap="none" normalizeH="0" baseline="0" dirty="0" err="1" smtClean="0">
                <a:ln>
                  <a:noFill/>
                </a:ln>
                <a:solidFill>
                  <a:srgbClr val="AA5BDB"/>
                </a:solidFill>
                <a:effectLst/>
                <a:latin typeface="Franklin Gothic Medium" pitchFamily="34" charset="0"/>
                <a:ea typeface="Calibri" pitchFamily="34" charset="0"/>
                <a:cs typeface="Arial" pitchFamily="34" charset="0"/>
              </a:rPr>
              <a:t>νση</a:t>
            </a:r>
            <a:r>
              <a:rPr kumimoji="0" lang="el-GR" sz="2000" b="1" i="1" u="none" strike="noStrike" cap="none" normalizeH="0" baseline="0" dirty="0" smtClean="0">
                <a:ln>
                  <a:noFill/>
                </a:ln>
                <a:solidFill>
                  <a:srgbClr val="AA5BDB"/>
                </a:solidFill>
                <a:effectLst/>
                <a:latin typeface="Franklin Gothic Medium" pitchFamily="34" charset="0"/>
                <a:ea typeface="Calibri" pitchFamily="34" charset="0"/>
                <a:cs typeface="Arial" pitchFamily="34" charset="0"/>
              </a:rPr>
              <a:t> Θεσσαλονίκης.</a:t>
            </a:r>
            <a:endParaRPr kumimoji="0" lang="el-GR" sz="2000" b="0" i="0" u="none" strike="noStrike" cap="none" normalizeH="0" baseline="0" dirty="0" smtClean="0">
              <a:ln>
                <a:noFill/>
              </a:ln>
              <a:solidFill>
                <a:srgbClr val="AA5BDB"/>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endParaRPr lang="el-GR" sz="1200" dirty="0" smtClean="0">
              <a:solidFill>
                <a:srgbClr val="AA5BDB"/>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sz="2000" b="1" i="1" u="none" strike="noStrike" cap="none" normalizeH="0" baseline="0" dirty="0" smtClean="0">
                <a:ln>
                  <a:noFill/>
                </a:ln>
                <a:solidFill>
                  <a:srgbClr val="AA5BDB"/>
                </a:solidFill>
                <a:effectLst/>
                <a:latin typeface="Franklin Gothic Medium" pitchFamily="34" charset="0"/>
                <a:ea typeface="Calibri" pitchFamily="34" charset="0"/>
                <a:cs typeface="Arial" pitchFamily="34" charset="0"/>
              </a:rPr>
              <a:t>Ως υπεύθυνοι και των δύο αυτών Αποκεντρωμένων Γραφείων θα οριστούν υπάλληλοι του ΕΟΠΥΥ. Οι υπάλληλοι που θα στελεχώσουν τα Αποκεντρωμένα Γραφεία θα είναι υπάλληλοι που θα διατεθούν από  τις συσχετιζόμενες Τράπεζες και θα αμείβονται από αυτές»</a:t>
            </a:r>
            <a:endParaRPr kumimoji="0" lang="el-GR" sz="2000" b="0" i="0" u="none" strike="noStrike" cap="none" normalizeH="0" baseline="0" dirty="0" smtClean="0">
              <a:ln>
                <a:noFill/>
              </a:ln>
              <a:solidFill>
                <a:srgbClr val="AA5BDB"/>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4294967295"/>
          </p:nvPr>
        </p:nvSpPr>
        <p:spPr>
          <a:xfrm>
            <a:off x="714348" y="857232"/>
            <a:ext cx="7715280" cy="5715040"/>
          </a:xfrm>
        </p:spPr>
        <p:txBody>
          <a:bodyPr>
            <a:normAutofit fontScale="85000" lnSpcReduction="20000"/>
          </a:bodyPr>
          <a:lstStyle/>
          <a:p>
            <a:pPr marL="0" indent="0" algn="just">
              <a:buNone/>
            </a:pPr>
            <a:r>
              <a:rPr lang="el-GR" b="1" dirty="0" smtClean="0"/>
              <a:t>Η σημερινή κρίση</a:t>
            </a:r>
            <a:r>
              <a:rPr lang="el-GR" dirty="0" smtClean="0"/>
              <a:t>, έχει επιφέρει </a:t>
            </a:r>
            <a:r>
              <a:rPr lang="el-GR" b="1" u="sng" dirty="0" smtClean="0"/>
              <a:t>τραγικές επιπτώσεις</a:t>
            </a:r>
            <a:r>
              <a:rPr lang="el-GR" b="1" dirty="0" smtClean="0"/>
              <a:t> </a:t>
            </a:r>
            <a:r>
              <a:rPr lang="el-GR" dirty="0" smtClean="0"/>
              <a:t>στην κοινωνική ασφάλιση με διεύρυνση των  ελλειμμάτων στα Ασφαλιστικά Ταμεία.  </a:t>
            </a:r>
          </a:p>
          <a:p>
            <a:pPr marL="0" indent="0" algn="just">
              <a:buNone/>
            </a:pPr>
            <a:r>
              <a:rPr lang="el-GR" b="1" dirty="0" smtClean="0">
                <a:solidFill>
                  <a:schemeClr val="accent1">
                    <a:lumMod val="75000"/>
                  </a:schemeClr>
                </a:solidFill>
              </a:rPr>
              <a:t>λόγω:</a:t>
            </a:r>
            <a:endParaRPr lang="en-US" b="1" dirty="0" smtClean="0">
              <a:solidFill>
                <a:schemeClr val="accent1">
                  <a:lumMod val="75000"/>
                </a:schemeClr>
              </a:solidFill>
            </a:endParaRPr>
          </a:p>
          <a:p>
            <a:pPr marL="0" indent="0" algn="just">
              <a:buNone/>
            </a:pPr>
            <a:endParaRPr lang="el-GR" b="1" dirty="0" smtClean="0">
              <a:solidFill>
                <a:srgbClr val="00B050"/>
              </a:solidFill>
            </a:endParaRPr>
          </a:p>
          <a:p>
            <a:pPr marL="0" indent="0" algn="just">
              <a:buBlip>
                <a:blip r:embed="rId2"/>
              </a:buBlip>
            </a:pPr>
            <a:r>
              <a:rPr lang="el-GR" b="1" dirty="0" smtClean="0"/>
              <a:t> </a:t>
            </a:r>
            <a:r>
              <a:rPr lang="en-US" b="1" dirty="0" smtClean="0"/>
              <a:t> </a:t>
            </a:r>
            <a:r>
              <a:rPr lang="el-GR" b="1" dirty="0" smtClean="0"/>
              <a:t> των παρεμβάσεων της πολιτείας, </a:t>
            </a:r>
            <a:endParaRPr lang="en-US" b="1" dirty="0" smtClean="0"/>
          </a:p>
          <a:p>
            <a:pPr marL="0" indent="0" algn="just">
              <a:buBlip>
                <a:blip r:embed="rId2"/>
              </a:buBlip>
            </a:pPr>
            <a:endParaRPr lang="el-GR" b="1" dirty="0" smtClean="0"/>
          </a:p>
          <a:p>
            <a:pPr marL="0" indent="0" algn="just">
              <a:buBlip>
                <a:blip r:embed="rId2"/>
              </a:buBlip>
            </a:pPr>
            <a:r>
              <a:rPr lang="el-GR" b="1" dirty="0" smtClean="0"/>
              <a:t> </a:t>
            </a:r>
            <a:r>
              <a:rPr lang="en-US" b="1" dirty="0" smtClean="0"/>
              <a:t> </a:t>
            </a:r>
            <a:r>
              <a:rPr lang="el-GR" b="1" dirty="0" smtClean="0"/>
              <a:t> των υποχρεωτικών άτοκων καταθέσεων των αποθεματικών στην Τράπεζα της Ελλάδος, </a:t>
            </a:r>
            <a:endParaRPr lang="en-US" b="1" dirty="0" smtClean="0"/>
          </a:p>
          <a:p>
            <a:pPr marL="0" indent="0" algn="just">
              <a:buBlip>
                <a:blip r:embed="rId2"/>
              </a:buBlip>
            </a:pPr>
            <a:endParaRPr lang="el-GR" b="1" dirty="0" smtClean="0"/>
          </a:p>
          <a:p>
            <a:pPr marL="0" indent="0" algn="just">
              <a:buBlip>
                <a:blip r:embed="rId2"/>
              </a:buBlip>
            </a:pPr>
            <a:r>
              <a:rPr lang="el-GR" b="1" dirty="0" smtClean="0"/>
              <a:t> </a:t>
            </a:r>
            <a:r>
              <a:rPr lang="en-US" b="1" dirty="0" smtClean="0"/>
              <a:t> </a:t>
            </a:r>
            <a:r>
              <a:rPr lang="el-GR" b="1" dirty="0" smtClean="0"/>
              <a:t> της ανορθολογικής διαχείρισης των πόρων, </a:t>
            </a:r>
            <a:endParaRPr lang="en-US" b="1" dirty="0" smtClean="0"/>
          </a:p>
          <a:p>
            <a:pPr marL="0" indent="0" algn="just">
              <a:buBlip>
                <a:blip r:embed="rId2"/>
              </a:buBlip>
            </a:pPr>
            <a:endParaRPr lang="el-GR" b="1" dirty="0" smtClean="0"/>
          </a:p>
          <a:p>
            <a:pPr marL="0" indent="0" algn="just">
              <a:buBlip>
                <a:blip r:embed="rId2"/>
              </a:buBlip>
            </a:pPr>
            <a:r>
              <a:rPr lang="el-GR" b="1" dirty="0" smtClean="0"/>
              <a:t> </a:t>
            </a:r>
            <a:r>
              <a:rPr lang="en-US" b="1" dirty="0" smtClean="0"/>
              <a:t> </a:t>
            </a:r>
            <a:r>
              <a:rPr lang="el-GR" b="1" dirty="0" smtClean="0"/>
              <a:t> της αύξησης της ανεργίας και της δημογραφικής κατάστασης  </a:t>
            </a:r>
            <a:endParaRPr lang="en-US" b="1" dirty="0" smtClean="0"/>
          </a:p>
          <a:p>
            <a:pPr marL="0" indent="0" algn="just">
              <a:buBlip>
                <a:blip r:embed="rId2"/>
              </a:buBlip>
            </a:pPr>
            <a:endParaRPr lang="el-GR" b="1" dirty="0" smtClean="0"/>
          </a:p>
          <a:p>
            <a:pPr marL="0" indent="0" algn="just">
              <a:buBlip>
                <a:blip r:embed="rId2"/>
              </a:buBlip>
            </a:pPr>
            <a:r>
              <a:rPr lang="el-GR" b="1" dirty="0" smtClean="0"/>
              <a:t> </a:t>
            </a:r>
            <a:r>
              <a:rPr lang="en-US" b="1" dirty="0" smtClean="0"/>
              <a:t> </a:t>
            </a:r>
            <a:r>
              <a:rPr lang="el-GR" b="1" dirty="0" smtClean="0"/>
              <a:t> της διαρκούς </a:t>
            </a:r>
            <a:r>
              <a:rPr lang="el-GR" b="1" dirty="0" err="1" smtClean="0"/>
              <a:t>αντι</a:t>
            </a:r>
            <a:r>
              <a:rPr lang="el-GR" b="1" dirty="0" smtClean="0"/>
              <a:t>-ασφαλιστικής νομοθετικής παρέμβασης των Κυβερνήσεων.</a:t>
            </a:r>
            <a:endParaRPr lang="el-G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500042"/>
            <a:ext cx="8229600" cy="500066"/>
          </a:xfrm>
        </p:spPr>
        <p:txBody>
          <a:bodyPr>
            <a:noAutofit/>
          </a:bodyPr>
          <a:lstStyle/>
          <a:p>
            <a:pPr algn="ctr"/>
            <a:r>
              <a:rPr lang="el-GR" sz="3600" b="1" dirty="0" smtClean="0">
                <a:solidFill>
                  <a:srgbClr val="00B050"/>
                </a:solidFill>
              </a:rPr>
              <a:t>συμπληρωματικό πρόγραμμα υγείας</a:t>
            </a:r>
            <a:endParaRPr lang="el-GR" sz="3600" dirty="0">
              <a:solidFill>
                <a:srgbClr val="00B050"/>
              </a:solidFill>
            </a:endParaRPr>
          </a:p>
        </p:txBody>
      </p:sp>
      <p:sp>
        <p:nvSpPr>
          <p:cNvPr id="3" name="2 - Θέση περιεχομένου"/>
          <p:cNvSpPr>
            <a:spLocks noGrp="1"/>
          </p:cNvSpPr>
          <p:nvPr>
            <p:ph idx="1"/>
          </p:nvPr>
        </p:nvSpPr>
        <p:spPr>
          <a:xfrm>
            <a:off x="214282" y="1214374"/>
            <a:ext cx="8715436" cy="5500774"/>
          </a:xfrm>
        </p:spPr>
        <p:txBody>
          <a:bodyPr>
            <a:noAutofit/>
          </a:bodyPr>
          <a:lstStyle/>
          <a:p>
            <a:pPr>
              <a:buNone/>
            </a:pPr>
            <a:r>
              <a:rPr lang="el-GR" sz="3200" b="1" dirty="0" smtClean="0">
                <a:solidFill>
                  <a:srgbClr val="00B050"/>
                </a:solidFill>
              </a:rPr>
              <a:t>Σήμερα</a:t>
            </a:r>
            <a:r>
              <a:rPr lang="el-GR" sz="3200" dirty="0" smtClean="0">
                <a:solidFill>
                  <a:srgbClr val="00B050"/>
                </a:solidFill>
              </a:rPr>
              <a:t> </a:t>
            </a:r>
            <a:endParaRPr lang="el-GR" sz="3200" dirty="0" smtClean="0">
              <a:solidFill>
                <a:srgbClr val="00B050"/>
              </a:solidFill>
            </a:endParaRPr>
          </a:p>
          <a:p>
            <a:pPr>
              <a:buNone/>
            </a:pPr>
            <a:endParaRPr lang="el-GR" sz="1800" dirty="0" smtClean="0">
              <a:solidFill>
                <a:srgbClr val="00B050"/>
              </a:solidFill>
            </a:endParaRPr>
          </a:p>
          <a:p>
            <a:pPr>
              <a:buBlip>
                <a:blip r:embed="rId2"/>
              </a:buBlip>
            </a:pPr>
            <a:r>
              <a:rPr lang="el-GR" sz="2400" dirty="0" smtClean="0"/>
              <a:t>Στον </a:t>
            </a:r>
            <a:r>
              <a:rPr lang="el-GR" sz="2400" dirty="0" smtClean="0"/>
              <a:t>κλάδο η πλειονότητα των εργαζόμενων ασφαλίζεται στον </a:t>
            </a:r>
            <a:r>
              <a:rPr lang="el-GR" sz="2400" dirty="0" smtClean="0"/>
              <a:t>ΕΟΠΥΥ</a:t>
            </a:r>
            <a:r>
              <a:rPr lang="el-GR" sz="2400" dirty="0" smtClean="0"/>
              <a:t>, </a:t>
            </a:r>
            <a:endParaRPr lang="el-GR" sz="2400" dirty="0" smtClean="0"/>
          </a:p>
          <a:p>
            <a:pPr>
              <a:buBlip>
                <a:blip r:embed="rId2"/>
              </a:buBlip>
            </a:pPr>
            <a:endParaRPr lang="el-GR" sz="1200" dirty="0" smtClean="0"/>
          </a:p>
          <a:p>
            <a:pPr>
              <a:buBlip>
                <a:blip r:embed="rId2"/>
              </a:buBlip>
            </a:pPr>
            <a:r>
              <a:rPr lang="el-GR" sz="2400" dirty="0" smtClean="0"/>
              <a:t>Παραμένει το ΤΥΠΕΤ (Ταμείο Υγείας Εθνικής Τράπεζας</a:t>
            </a:r>
            <a:r>
              <a:rPr lang="el-GR" sz="2400" dirty="0" smtClean="0"/>
              <a:t>) και το </a:t>
            </a:r>
            <a:r>
              <a:rPr lang="el-GR" sz="2400" dirty="0" smtClean="0"/>
              <a:t>Ταμείο Υγείας της Τραπέζης Ελλάδος.</a:t>
            </a:r>
          </a:p>
          <a:p>
            <a:pPr>
              <a:buBlip>
                <a:blip r:embed="rId2"/>
              </a:buBlip>
            </a:pPr>
            <a:endParaRPr lang="el-GR" sz="1200" dirty="0" smtClean="0"/>
          </a:p>
          <a:p>
            <a:pPr>
              <a:buBlip>
                <a:blip r:embed="rId2"/>
              </a:buBlip>
            </a:pPr>
            <a:r>
              <a:rPr lang="el-GR" sz="2400" dirty="0" smtClean="0"/>
              <a:t>Σε ορισμένες Τράπεζες λειτουργούν (με επιλογή των εργοδοτών) συμπληρωματικά προγράμματα υγείας που  καλύπτουν μέρος των παροχών υγείας.</a:t>
            </a:r>
          </a:p>
          <a:p>
            <a:pPr>
              <a:buBlip>
                <a:blip r:embed="rId2"/>
              </a:buBlip>
            </a:pPr>
            <a:endParaRPr lang="el-GR" sz="1200" dirty="0" smtClean="0"/>
          </a:p>
          <a:p>
            <a:pPr>
              <a:buBlip>
                <a:blip r:embed="rId2"/>
              </a:buBlip>
            </a:pPr>
            <a:r>
              <a:rPr lang="el-GR" sz="2400" dirty="0" smtClean="0"/>
              <a:t>Όμως , το κόστος στην υγεία παραμένει υψηλό για πολλούς τραπεζοϋπαλλήλους, όπως στο φάρμακο (συμμετοχή), στους γιατρούς, στην προληπτική ιατρική, στα δόντια κλπ.</a:t>
            </a:r>
          </a:p>
          <a:p>
            <a:pPr marL="0" lvl="0" indent="0" algn="just"/>
            <a:endParaRPr lang="el-GR" sz="105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368280"/>
          </a:xfrm>
        </p:spPr>
        <p:txBody>
          <a:bodyPr>
            <a:normAutofit fontScale="90000"/>
          </a:bodyPr>
          <a:lstStyle/>
          <a:p>
            <a:r>
              <a:rPr lang="el-GR" sz="2800" b="1" dirty="0" smtClean="0"/>
              <a:t/>
            </a:r>
            <a:br>
              <a:rPr lang="el-GR" sz="2800" b="1" dirty="0" smtClean="0"/>
            </a:br>
            <a:endParaRPr lang="el-GR" sz="3600" dirty="0">
              <a:solidFill>
                <a:schemeClr val="tx2">
                  <a:lumMod val="60000"/>
                  <a:lumOff val="40000"/>
                </a:schemeClr>
              </a:solidFill>
            </a:endParaRPr>
          </a:p>
        </p:txBody>
      </p:sp>
      <p:sp>
        <p:nvSpPr>
          <p:cNvPr id="3" name="2 - Θέση περιεχομένου"/>
          <p:cNvSpPr>
            <a:spLocks noGrp="1"/>
          </p:cNvSpPr>
          <p:nvPr>
            <p:ph idx="1"/>
          </p:nvPr>
        </p:nvSpPr>
        <p:spPr>
          <a:xfrm>
            <a:off x="428596" y="642918"/>
            <a:ext cx="8229600" cy="5554683"/>
          </a:xfrm>
        </p:spPr>
        <p:txBody>
          <a:bodyPr>
            <a:normAutofit fontScale="85000" lnSpcReduction="20000"/>
          </a:bodyPr>
          <a:lstStyle/>
          <a:p>
            <a:endParaRPr lang="el-GR" sz="2400" b="1" dirty="0" smtClean="0"/>
          </a:p>
          <a:p>
            <a:pPr algn="just">
              <a:lnSpc>
                <a:spcPct val="150000"/>
              </a:lnSpc>
              <a:buBlip>
                <a:blip r:embed="rId2"/>
              </a:buBlip>
            </a:pPr>
            <a:r>
              <a:rPr lang="el-GR" sz="2800" b="1" dirty="0" smtClean="0"/>
              <a:t>Η πρόταση μας στοχεύει στη δημιουργία ενός θεσμού κλαδικής ταυτότητας που θα αφήνει ανοιχτό τον δρόμο και θα δημιουργεί τις προϋποθέσεις για τον στρατηγικό μας στόχο που είναι το ΕΝΙΑΙΟ ΤΑΜΕΙΟ ΥΓΕΙΑΣ, ο οποίος παραμένει σταθερός.</a:t>
            </a:r>
          </a:p>
          <a:p>
            <a:pPr>
              <a:lnSpc>
                <a:spcPct val="150000"/>
              </a:lnSpc>
              <a:buBlip>
                <a:blip r:embed="rId2"/>
              </a:buBlip>
            </a:pPr>
            <a:endParaRPr lang="el-GR" sz="2400" dirty="0" smtClean="0"/>
          </a:p>
          <a:p>
            <a:pPr algn="just">
              <a:lnSpc>
                <a:spcPct val="150000"/>
              </a:lnSpc>
              <a:buBlip>
                <a:blip r:embed="rId2"/>
              </a:buBlip>
            </a:pPr>
            <a:r>
              <a:rPr lang="el-GR" sz="2800" dirty="0" smtClean="0"/>
              <a:t>Η πρόσφατη απόφαση του Γενικού Συμβουλίου της ΟΤΟΕ ανοίγει τον δρόμο για να προχωρήσουμε σ’ αυτήν την κατεύθυνση, διεκδικώντας από τους εργοδότες τη δική τους συμμετοχή σ’ αυτό.</a:t>
            </a:r>
          </a:p>
          <a:p>
            <a:pPr marL="0" indent="0" algn="just">
              <a:buNone/>
            </a:pPr>
            <a:endParaRPr lang="el-G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428596" y="1000108"/>
            <a:ext cx="8286808"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algn="just"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ea typeface="Calibri" pitchFamily="34" charset="0"/>
                <a:cs typeface="Arial" pitchFamily="34" charset="0"/>
              </a:rPr>
              <a:t>Στην κατεύθυνση αυτή, </a:t>
            </a:r>
            <a:r>
              <a:rPr lang="el-GR" sz="2400" dirty="0" smtClean="0">
                <a:ea typeface="Calibri" pitchFamily="34" charset="0"/>
                <a:cs typeface="Arial" pitchFamily="34" charset="0"/>
              </a:rPr>
              <a:t>διερευνήθηκε </a:t>
            </a:r>
            <a:r>
              <a:rPr kumimoji="0" lang="el-GR" sz="2400" b="0" i="0" u="none" strike="noStrike" cap="none" normalizeH="0" baseline="0" dirty="0" smtClean="0">
                <a:ln>
                  <a:noFill/>
                </a:ln>
                <a:solidFill>
                  <a:schemeClr val="tx1"/>
                </a:solidFill>
                <a:effectLst/>
                <a:ea typeface="Calibri" pitchFamily="34" charset="0"/>
                <a:cs typeface="Arial" pitchFamily="34" charset="0"/>
              </a:rPr>
              <a:t>η δυνατότητα δημιουργίας ενός συμπληρωματικού προγράμματος παροχών,</a:t>
            </a:r>
          </a:p>
          <a:p>
            <a:pPr marL="0" marR="0" lvl="0" indent="215900" algn="just" defTabSz="914400" rtl="0" eaLnBrk="1" fontAlgn="base" latinLnBrk="0" hangingPunct="1">
              <a:lnSpc>
                <a:spcPct val="100000"/>
              </a:lnSpc>
              <a:spcBef>
                <a:spcPct val="0"/>
              </a:spcBef>
              <a:spcAft>
                <a:spcPct val="0"/>
              </a:spcAft>
              <a:buClrTx/>
              <a:buSzTx/>
              <a:buFontTx/>
              <a:buNone/>
              <a:tabLst/>
            </a:pPr>
            <a:endParaRPr lang="el-GR" sz="2400" dirty="0" smtClean="0">
              <a:ea typeface="Calibri" pitchFamily="34" charset="0"/>
              <a:cs typeface="Arial" pitchFamily="34" charset="0"/>
            </a:endParaRPr>
          </a:p>
          <a:p>
            <a:pPr algn="just" fontAlgn="base">
              <a:spcBef>
                <a:spcPct val="0"/>
              </a:spcBef>
              <a:spcAft>
                <a:spcPct val="0"/>
              </a:spcAft>
            </a:pPr>
            <a:r>
              <a:rPr kumimoji="0" lang="el-GR" sz="3200" b="0" i="0" u="none" strike="noStrike" cap="none" normalizeH="0" baseline="0" dirty="0" smtClean="0">
                <a:ln>
                  <a:noFill/>
                </a:ln>
                <a:solidFill>
                  <a:schemeClr val="tx1"/>
                </a:solidFill>
                <a:effectLst/>
                <a:ea typeface="Calibri" pitchFamily="34" charset="0"/>
                <a:cs typeface="Arial" pitchFamily="34" charset="0"/>
              </a:rPr>
              <a:t> </a:t>
            </a:r>
            <a:r>
              <a:rPr kumimoji="0" lang="el-GR" sz="3200" b="1" i="0" u="none" strike="noStrike" cap="none" normalizeH="0" baseline="0" dirty="0" smtClean="0">
                <a:ln>
                  <a:noFill/>
                </a:ln>
                <a:solidFill>
                  <a:srgbClr val="00B050"/>
                </a:solidFill>
                <a:effectLst/>
                <a:ea typeface="Calibri" pitchFamily="34" charset="0"/>
                <a:cs typeface="Arial" pitchFamily="34" charset="0"/>
              </a:rPr>
              <a:t>ώστε:</a:t>
            </a:r>
          </a:p>
          <a:p>
            <a:pPr marL="0" marR="0" lvl="0" indent="215900" algn="just" defTabSz="914400" rtl="0" eaLnBrk="1" fontAlgn="base" latinLnBrk="0" hangingPunct="1">
              <a:lnSpc>
                <a:spcPct val="100000"/>
              </a:lnSpc>
              <a:spcBef>
                <a:spcPct val="0"/>
              </a:spcBef>
              <a:spcAft>
                <a:spcPct val="0"/>
              </a:spcAft>
              <a:buClrTx/>
              <a:buSzTx/>
              <a:buFontTx/>
              <a:buNone/>
              <a:tabLst/>
            </a:pPr>
            <a:endParaRPr kumimoji="0" lang="el-GR" sz="2400" b="0" i="0" u="none" strike="noStrike" cap="none" normalizeH="0" baseline="0" dirty="0" smtClean="0">
              <a:ln>
                <a:noFill/>
              </a:ln>
              <a:solidFill>
                <a:schemeClr val="tx1"/>
              </a:solidFill>
              <a:effectLst/>
              <a:ea typeface="Calibri" pitchFamily="34" charset="0"/>
              <a:cs typeface="Arial" pitchFamily="34" charset="0"/>
            </a:endParaRPr>
          </a:p>
          <a:p>
            <a:pPr marL="0" marR="0" lvl="0" indent="215900" algn="just" defTabSz="914400" rtl="0" eaLnBrk="1" fontAlgn="base" latinLnBrk="0" hangingPunct="1">
              <a:lnSpc>
                <a:spcPct val="150000"/>
              </a:lnSpc>
              <a:spcBef>
                <a:spcPct val="0"/>
              </a:spcBef>
              <a:spcAft>
                <a:spcPct val="0"/>
              </a:spcAft>
              <a:buClrTx/>
              <a:buSzTx/>
              <a:buBlip>
                <a:blip r:embed="rId2"/>
              </a:buBlip>
              <a:tabLst/>
            </a:pPr>
            <a:r>
              <a:rPr kumimoji="0" lang="el-GR" sz="2400" b="0" i="0" u="none" strike="noStrike" cap="none" normalizeH="0" baseline="0" dirty="0" smtClean="0">
                <a:ln>
                  <a:noFill/>
                </a:ln>
                <a:solidFill>
                  <a:schemeClr val="tx1"/>
                </a:solidFill>
                <a:effectLst/>
                <a:ea typeface="Calibri" pitchFamily="34" charset="0"/>
                <a:cs typeface="Arial" pitchFamily="34" charset="0"/>
              </a:rPr>
              <a:t>  με ελάχιστο κόστος, να καλύπτονται παροχές ή τμήμα τους, που δεν καλύπτονται σήμερα.</a:t>
            </a:r>
          </a:p>
          <a:p>
            <a:pPr marL="0" marR="0" lvl="0" indent="215900" algn="just" defTabSz="914400" rtl="0" eaLnBrk="1" fontAlgn="base" latinLnBrk="0" hangingPunct="1">
              <a:lnSpc>
                <a:spcPct val="150000"/>
              </a:lnSpc>
              <a:spcBef>
                <a:spcPct val="0"/>
              </a:spcBef>
              <a:spcAft>
                <a:spcPct val="0"/>
              </a:spcAft>
              <a:buClrTx/>
              <a:buSzTx/>
              <a:buBlip>
                <a:blip r:embed="rId2"/>
              </a:buBlip>
              <a:tabLst/>
            </a:pPr>
            <a:endParaRPr kumimoji="0" lang="el-GR" sz="2400" b="0" i="0" u="none" strike="noStrike" cap="none" normalizeH="0" baseline="0" dirty="0" smtClean="0">
              <a:ln>
                <a:noFill/>
              </a:ln>
              <a:solidFill>
                <a:schemeClr val="tx1"/>
              </a:solidFill>
              <a:effectLst/>
              <a:ea typeface="Calibri" pitchFamily="34" charset="0"/>
              <a:cs typeface="Arial" pitchFamily="34" charset="0"/>
            </a:endParaRPr>
          </a:p>
          <a:p>
            <a:pPr marL="0" marR="0" lvl="0" indent="215900" algn="just" defTabSz="914400" rtl="0" eaLnBrk="1" fontAlgn="base" latinLnBrk="0" hangingPunct="1">
              <a:lnSpc>
                <a:spcPct val="150000"/>
              </a:lnSpc>
              <a:spcBef>
                <a:spcPct val="0"/>
              </a:spcBef>
              <a:spcAft>
                <a:spcPct val="0"/>
              </a:spcAft>
              <a:buClrTx/>
              <a:buSzTx/>
              <a:buBlip>
                <a:blip r:embed="rId2"/>
              </a:buBlip>
              <a:tabLst/>
            </a:pPr>
            <a:r>
              <a:rPr kumimoji="0" lang="el-GR" sz="2400" b="0" i="0" u="none" strike="noStrike" cap="none" normalizeH="0" baseline="0" dirty="0" smtClean="0">
                <a:ln>
                  <a:noFill/>
                </a:ln>
                <a:solidFill>
                  <a:schemeClr val="tx1"/>
                </a:solidFill>
                <a:effectLst/>
                <a:ea typeface="Calibri" pitchFamily="34" charset="0"/>
                <a:cs typeface="Arial" pitchFamily="34" charset="0"/>
              </a:rPr>
              <a:t>  να αφορά το σύνολο των εργαζόμενων στις Τράπεζες και σε συνεργασία με την ΟΣΤΟΕ να καλύπτονται οι συνταξιούχοι του κλάδου</a:t>
            </a:r>
            <a:endParaRPr kumimoji="0" lang="el-GR" sz="24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ChangeArrowheads="1"/>
          </p:cNvSpPr>
          <p:nvPr/>
        </p:nvSpPr>
        <p:spPr bwMode="auto">
          <a:xfrm>
            <a:off x="500034" y="857232"/>
            <a:ext cx="7929618"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algn="just" defTabSz="914400" rtl="0" eaLnBrk="1" fontAlgn="base" latinLnBrk="0" hangingPunct="1">
              <a:lnSpc>
                <a:spcPct val="15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ea typeface="Calibri" pitchFamily="34" charset="0"/>
                <a:cs typeface="Arial" pitchFamily="34" charset="0"/>
              </a:rPr>
              <a:t>Η απόφαση μας είναι το πρόγραμμα αυτό, που θα λειτουργεί συμπληρωματικά, να αφορά το σύνολο των εργαζόμενων και των συνταξιούχων των Τραπεζών (ΑΣΦΑΛΙΣΜΕΝΟΥΣ ΣΤΟΝ ΕΟΠΥΥ, στο ΤΥΠΕΤ και ΤΥΠΑΤΕ) και τα έμμεσα μέλη αυτών.</a:t>
            </a:r>
          </a:p>
          <a:p>
            <a:pPr marL="0" marR="0" lvl="0" indent="215900" algn="just" defTabSz="914400" rtl="0" eaLnBrk="1" fontAlgn="base" latinLnBrk="0" hangingPunct="1">
              <a:lnSpc>
                <a:spcPct val="150000"/>
              </a:lnSpc>
              <a:spcBef>
                <a:spcPct val="0"/>
              </a:spcBef>
              <a:spcAft>
                <a:spcPct val="0"/>
              </a:spcAft>
              <a:buClrTx/>
              <a:buSzTx/>
              <a:buFontTx/>
              <a:buNone/>
              <a:tabLst/>
            </a:pPr>
            <a:endParaRPr kumimoji="0" lang="el-GR" sz="2000" b="0" i="0" u="none" strike="noStrike" cap="none" normalizeH="0" baseline="0" dirty="0" smtClean="0">
              <a:ln>
                <a:noFill/>
              </a:ln>
              <a:solidFill>
                <a:schemeClr val="tx1"/>
              </a:solidFill>
              <a:effectLst/>
              <a:cs typeface="Arial" pitchFamily="34" charset="0"/>
            </a:endParaRPr>
          </a:p>
          <a:p>
            <a:pPr marL="0" marR="0" lvl="0" algn="just" defTabSz="914400" rtl="0" eaLnBrk="0" fontAlgn="base" latinLnBrk="0" hangingPunct="0">
              <a:lnSpc>
                <a:spcPct val="150000"/>
              </a:lnSpc>
              <a:spcBef>
                <a:spcPct val="0"/>
              </a:spcBef>
              <a:spcAft>
                <a:spcPct val="0"/>
              </a:spcAft>
              <a:buClrTx/>
              <a:buSzTx/>
              <a:buFontTx/>
              <a:buNone/>
              <a:tabLst/>
            </a:pPr>
            <a:r>
              <a:rPr lang="el-GR" sz="3200" b="1" dirty="0" smtClean="0">
                <a:solidFill>
                  <a:srgbClr val="00B050"/>
                </a:solidFill>
                <a:ea typeface="Calibri" pitchFamily="34" charset="0"/>
                <a:cs typeface="Arial" pitchFamily="34" charset="0"/>
              </a:rPr>
              <a:t>Ενδεικτικά</a:t>
            </a:r>
            <a:r>
              <a:rPr kumimoji="0" lang="el-GR" sz="2400" b="1" i="0" u="none" strike="noStrike" cap="none" normalizeH="0" baseline="0" dirty="0" smtClean="0">
                <a:ln>
                  <a:noFill/>
                </a:ln>
                <a:solidFill>
                  <a:srgbClr val="00B050"/>
                </a:solidFill>
                <a:effectLst/>
                <a:ea typeface="Calibri" pitchFamily="34" charset="0"/>
                <a:cs typeface="Arial" pitchFamily="34" charset="0"/>
              </a:rPr>
              <a:t> </a:t>
            </a:r>
            <a:r>
              <a:rPr kumimoji="0" lang="el-GR" sz="2400" b="1" i="0" u="none" strike="noStrike" cap="none" normalizeH="0" baseline="0" dirty="0" smtClean="0">
                <a:ln>
                  <a:noFill/>
                </a:ln>
                <a:effectLst/>
                <a:ea typeface="Calibri" pitchFamily="34" charset="0"/>
                <a:cs typeface="Arial" pitchFamily="34" charset="0"/>
              </a:rPr>
              <a:t>αναφέρουμε ορισμένα είδη παροχών που εξετάζουμε να περιλαμβάνονται στο συμπληρωματικό πρόγραμμα υγείας, τα οποία δεν καλύπτονται σήμερα:</a:t>
            </a:r>
            <a:endParaRPr kumimoji="0" lang="el-GR" sz="2400" b="0" i="0" u="none" strike="noStrike" cap="none" normalizeH="0" baseline="0" dirty="0" smtClean="0">
              <a:ln>
                <a:noFill/>
              </a:ln>
              <a:effectLst/>
              <a:cs typeface="Arial"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Διάγραμμα"/>
          <p:cNvGraphicFramePr/>
          <p:nvPr/>
        </p:nvGraphicFramePr>
        <p:xfrm>
          <a:off x="571472" y="714356"/>
          <a:ext cx="7500990" cy="57864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1"/>
          <p:cNvSpPr>
            <a:spLocks noChangeArrowheads="1"/>
          </p:cNvSpPr>
          <p:nvPr/>
        </p:nvSpPr>
        <p:spPr bwMode="auto">
          <a:xfrm>
            <a:off x="571472" y="1225689"/>
            <a:ext cx="7929618"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ea typeface="Calibri" pitchFamily="34" charset="0"/>
                <a:cs typeface="Arial" pitchFamily="34" charset="0"/>
              </a:rPr>
              <a:t>Επίσης θα μελετηθεί να συμπεριλαμβάνονται και άλλες παροχές που κρίνονται αναγκαίες και δεν καλύπτονται.</a:t>
            </a:r>
            <a:endParaRPr kumimoji="0" lang="el-GR" sz="28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800" b="0" i="0" u="none" strike="noStrike" cap="none" normalizeH="0" baseline="0" dirty="0" smtClean="0">
              <a:ln>
                <a:noFill/>
              </a:ln>
              <a:solidFill>
                <a:schemeClr val="tx1"/>
              </a:solidFill>
              <a:effectLst/>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ea typeface="Calibri" pitchFamily="34" charset="0"/>
                <a:cs typeface="Arial" pitchFamily="34" charset="0"/>
              </a:rPr>
              <a:t>Το κόστος του προγράμματος θα είναι ανάλογο με τις παρεχόμενες υπηρεσίες που θα προσφέρονται.</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8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ea typeface="Calibri" pitchFamily="34" charset="0"/>
                <a:cs typeface="Arial" pitchFamily="34" charset="0"/>
              </a:rPr>
              <a:t>Η μορφή που θα επιλέξουμε να πάρει το συγκεκριμένο συμπληρωματικό πρόγραμμα (ταμείο ή ασφαλιστήριο συμβόλαιο) θα εξαρτηθεί από την πορεία των διαπραγματεύσεων με τους Εργοδότες</a:t>
            </a:r>
            <a:r>
              <a:rPr kumimoji="0" lang="el-GR" sz="2800" b="0" i="0" u="none" strike="noStrike" cap="none" normalizeH="0" baseline="0" dirty="0" smtClean="0">
                <a:ln>
                  <a:noFill/>
                </a:ln>
                <a:solidFill>
                  <a:schemeClr val="tx1"/>
                </a:solidFill>
                <a:effectLst/>
                <a:ea typeface="Calibri" pitchFamily="34" charset="0"/>
                <a:cs typeface="Arial" pitchFamily="34" charset="0"/>
              </a:rPr>
              <a:t>.</a:t>
            </a:r>
            <a:endParaRPr kumimoji="0" lang="el-GR" sz="2400" b="1" i="0" u="none" strike="noStrike" cap="none" normalizeH="0" baseline="0" dirty="0" smtClean="0">
              <a:ln>
                <a:noFill/>
              </a:ln>
              <a:solidFill>
                <a:schemeClr val="tx1"/>
              </a:solidFill>
              <a:effectLst/>
              <a:ea typeface="Calibri" pitchFamily="34" charset="0"/>
              <a:cs typeface="Arial"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642910" y="1357298"/>
            <a:ext cx="8143932" cy="4216539"/>
          </a:xfrm>
          <a:prstGeom prst="rect">
            <a:avLst/>
          </a:prstGeom>
        </p:spPr>
        <p:txBody>
          <a:bodyPr wrap="square">
            <a:spAutoFit/>
          </a:bodyPr>
          <a:lstStyle/>
          <a:p>
            <a:pPr lvl="0" algn="just" eaLnBrk="0" fontAlgn="base" hangingPunct="0">
              <a:spcBef>
                <a:spcPct val="0"/>
              </a:spcBef>
              <a:spcAft>
                <a:spcPct val="0"/>
              </a:spcAft>
            </a:pPr>
            <a:r>
              <a:rPr lang="el-GR" sz="4000" b="1" dirty="0" smtClean="0">
                <a:solidFill>
                  <a:srgbClr val="00B050"/>
                </a:solidFill>
                <a:ea typeface="Calibri" pitchFamily="34" charset="0"/>
                <a:cs typeface="Arial" pitchFamily="34" charset="0"/>
              </a:rPr>
              <a:t>Στόχος </a:t>
            </a:r>
            <a:r>
              <a:rPr lang="el-GR" sz="4000" b="1" dirty="0" smtClean="0">
                <a:solidFill>
                  <a:srgbClr val="00B050"/>
                </a:solidFill>
                <a:ea typeface="Calibri" pitchFamily="34" charset="0"/>
                <a:cs typeface="Arial" pitchFamily="34" charset="0"/>
              </a:rPr>
              <a:t>:</a:t>
            </a:r>
          </a:p>
          <a:p>
            <a:pPr lvl="0" algn="just" eaLnBrk="0" fontAlgn="base" hangingPunct="0">
              <a:spcBef>
                <a:spcPct val="0"/>
              </a:spcBef>
              <a:spcAft>
                <a:spcPct val="0"/>
              </a:spcAft>
            </a:pPr>
            <a:endParaRPr lang="el-GR" sz="3200" b="1" dirty="0" smtClean="0">
              <a:solidFill>
                <a:srgbClr val="00B050"/>
              </a:solidFill>
              <a:ea typeface="Calibri" pitchFamily="34" charset="0"/>
              <a:cs typeface="Arial" pitchFamily="34" charset="0"/>
            </a:endParaRPr>
          </a:p>
          <a:p>
            <a:pPr lvl="0" algn="just" eaLnBrk="0" fontAlgn="base" hangingPunct="0">
              <a:spcBef>
                <a:spcPct val="0"/>
              </a:spcBef>
              <a:spcAft>
                <a:spcPct val="0"/>
              </a:spcAft>
            </a:pPr>
            <a:r>
              <a:rPr lang="el-GR" sz="2800" dirty="0" smtClean="0">
                <a:ea typeface="Calibri" pitchFamily="34" charset="0"/>
                <a:cs typeface="Arial" pitchFamily="34" charset="0"/>
              </a:rPr>
              <a:t>Το συμπληρωματικό πρόγραμμα υγείας, που θα στηρίζεται στον όγκο των χιλιάδων ασφαλισμένων τραπεζοϋπαλλήλων </a:t>
            </a:r>
            <a:r>
              <a:rPr lang="el-GR" sz="2800" dirty="0" smtClean="0">
                <a:ea typeface="Calibri" pitchFamily="34" charset="0"/>
                <a:cs typeface="Arial" pitchFamily="34" charset="0"/>
              </a:rPr>
              <a:t>- εν </a:t>
            </a:r>
            <a:r>
              <a:rPr lang="el-GR" sz="2800" dirty="0" smtClean="0">
                <a:ea typeface="Calibri" pitchFamily="34" charset="0"/>
                <a:cs typeface="Arial" pitchFamily="34" charset="0"/>
              </a:rPr>
              <a:t>ενεργεία και συνταξιούχων και των μελών των οικογενειών τους, </a:t>
            </a:r>
            <a:r>
              <a:rPr lang="el-GR" sz="2800" b="1" dirty="0" smtClean="0">
                <a:solidFill>
                  <a:srgbClr val="26920C"/>
                </a:solidFill>
                <a:ea typeface="Calibri" pitchFamily="34" charset="0"/>
                <a:cs typeface="Arial" pitchFamily="34" charset="0"/>
              </a:rPr>
              <a:t>για την καλύτερη δυνατή και συνολικότερη παροχή υπηρεσιών υγείας με το μικρότερο δυνατό κόστος.</a:t>
            </a:r>
            <a:endParaRPr lang="el-GR" sz="2800" b="1" dirty="0" smtClean="0">
              <a:solidFill>
                <a:srgbClr val="26920C"/>
              </a:solidFill>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7467600" cy="439718"/>
          </a:xfrm>
        </p:spPr>
        <p:txBody>
          <a:bodyPr>
            <a:noAutofit/>
          </a:bodyPr>
          <a:lstStyle/>
          <a:p>
            <a:pPr algn="ctr"/>
            <a:r>
              <a:rPr lang="el-GR" sz="4000" b="1" dirty="0" smtClean="0">
                <a:solidFill>
                  <a:schemeClr val="accent2">
                    <a:lumMod val="75000"/>
                  </a:schemeClr>
                </a:solidFill>
              </a:rPr>
              <a:t>Τραπεζικός Κλάδος</a:t>
            </a:r>
            <a:endParaRPr lang="el-GR" sz="4000" b="1" dirty="0">
              <a:solidFill>
                <a:schemeClr val="accent2">
                  <a:lumMod val="75000"/>
                </a:schemeClr>
              </a:solidFill>
            </a:endParaRPr>
          </a:p>
        </p:txBody>
      </p:sp>
      <p:sp>
        <p:nvSpPr>
          <p:cNvPr id="3" name="2 - Θέση περιεχομένου"/>
          <p:cNvSpPr>
            <a:spLocks noGrp="1"/>
          </p:cNvSpPr>
          <p:nvPr>
            <p:ph idx="1"/>
          </p:nvPr>
        </p:nvSpPr>
        <p:spPr>
          <a:xfrm>
            <a:off x="500034" y="857232"/>
            <a:ext cx="7467600" cy="5688158"/>
          </a:xfrm>
        </p:spPr>
        <p:txBody>
          <a:bodyPr>
            <a:normAutofit lnSpcReduction="10000"/>
          </a:bodyPr>
          <a:lstStyle/>
          <a:p>
            <a:pPr marL="0" indent="0">
              <a:buNone/>
            </a:pPr>
            <a:r>
              <a:rPr lang="el-GR" sz="3200" b="1" dirty="0" smtClean="0">
                <a:solidFill>
                  <a:schemeClr val="accent2">
                    <a:lumMod val="75000"/>
                  </a:schemeClr>
                </a:solidFill>
              </a:rPr>
              <a:t>παλαιότερα: </a:t>
            </a:r>
            <a:endParaRPr lang="el-GR" sz="3200" b="1" dirty="0" smtClean="0">
              <a:solidFill>
                <a:schemeClr val="accent2">
                  <a:lumMod val="75000"/>
                </a:schemeClr>
              </a:solidFill>
            </a:endParaRPr>
          </a:p>
          <a:p>
            <a:pPr marL="0" indent="0" algn="just">
              <a:buNone/>
            </a:pPr>
            <a:r>
              <a:rPr lang="el-GR" dirty="0" smtClean="0"/>
              <a:t>Στον κλάδο μας οι ανησυχίες για την κοινωνική ασφάλιση και την προστασία των εργαζόμενων ξεκίνησαν από τα πρωτοβάθμια σωματεία στις αρχές του προηγούμενου αιώνα. </a:t>
            </a:r>
          </a:p>
          <a:p>
            <a:pPr marL="0" indent="0" algn="just">
              <a:buNone/>
            </a:pPr>
            <a:endParaRPr lang="el-GR" sz="2400" dirty="0" smtClean="0"/>
          </a:p>
          <a:p>
            <a:pPr marL="0" indent="0" algn="just">
              <a:buNone/>
            </a:pPr>
            <a:r>
              <a:rPr lang="el-GR" b="1" dirty="0" smtClean="0">
                <a:solidFill>
                  <a:srgbClr val="0070C0"/>
                </a:solidFill>
              </a:rPr>
              <a:t>Αποτέλεσμα:</a:t>
            </a:r>
            <a:r>
              <a:rPr lang="el-GR" dirty="0" smtClean="0">
                <a:solidFill>
                  <a:srgbClr val="0070C0"/>
                </a:solidFill>
              </a:rPr>
              <a:t> </a:t>
            </a:r>
            <a:r>
              <a:rPr lang="el-GR" dirty="0" smtClean="0"/>
              <a:t>από τη δεκαετία του </a:t>
            </a:r>
            <a:r>
              <a:rPr lang="el-GR" b="1" dirty="0" smtClean="0"/>
              <a:t>’80 λειτούργησαν</a:t>
            </a:r>
            <a:r>
              <a:rPr lang="el-GR" dirty="0" smtClean="0"/>
              <a:t> ειδικά ταμεία Κύριας Σύνταξης και Ειδικά Ταμεία </a:t>
            </a:r>
            <a:r>
              <a:rPr lang="el-GR" dirty="0" err="1" smtClean="0"/>
              <a:t>Επικούρησης</a:t>
            </a:r>
            <a:r>
              <a:rPr lang="el-GR" dirty="0" smtClean="0"/>
              <a:t>. </a:t>
            </a:r>
          </a:p>
          <a:p>
            <a:pPr marL="0" indent="0" algn="just">
              <a:buNone/>
            </a:pPr>
            <a:endParaRPr lang="el-GR" sz="2400" dirty="0" smtClean="0"/>
          </a:p>
          <a:p>
            <a:pPr marL="0" indent="0" algn="just">
              <a:buNone/>
            </a:pPr>
            <a:r>
              <a:rPr lang="el-GR" dirty="0" smtClean="0"/>
              <a:t>Η συλλογική συνείδηση του κλάδου οδήγησε σε πολυήμερους αγώνες των εργαζόμενων στις Τράπεζες, για τις αλλεπάλληλες ασφαλιστικές επιθέσεις που δέχθηκαν τα τελευταία 30 χρόνια.</a:t>
            </a:r>
          </a:p>
          <a:p>
            <a:pPr marL="0" indent="0" algn="just">
              <a:buNone/>
            </a:pPr>
            <a:endParaRPr lang="el-GR" dirty="0" smtClean="0"/>
          </a:p>
          <a:p>
            <a:pPr marL="0" indent="0">
              <a:buNone/>
            </a:pP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428604"/>
            <a:ext cx="8229600" cy="439718"/>
          </a:xfrm>
        </p:spPr>
        <p:txBody>
          <a:bodyPr>
            <a:noAutofit/>
          </a:bodyPr>
          <a:lstStyle/>
          <a:p>
            <a:r>
              <a:rPr lang="el-GR" sz="4000" b="1" dirty="0" smtClean="0">
                <a:solidFill>
                  <a:schemeClr val="accent2">
                    <a:lumMod val="75000"/>
                  </a:schemeClr>
                </a:solidFill>
              </a:rPr>
              <a:t>Σήμερα: </a:t>
            </a:r>
            <a:endParaRPr lang="el-GR" sz="4000" b="1" dirty="0">
              <a:solidFill>
                <a:schemeClr val="accent2">
                  <a:lumMod val="75000"/>
                </a:schemeClr>
              </a:solidFill>
            </a:endParaRPr>
          </a:p>
        </p:txBody>
      </p:sp>
      <p:sp>
        <p:nvSpPr>
          <p:cNvPr id="3" name="2 - Θέση περιεχομένου"/>
          <p:cNvSpPr>
            <a:spLocks noGrp="1"/>
          </p:cNvSpPr>
          <p:nvPr>
            <p:ph sz="half" idx="1"/>
          </p:nvPr>
        </p:nvSpPr>
        <p:spPr>
          <a:xfrm>
            <a:off x="428596" y="857232"/>
            <a:ext cx="7758138" cy="5643602"/>
          </a:xfrm>
        </p:spPr>
        <p:txBody>
          <a:bodyPr>
            <a:normAutofit fontScale="25000" lnSpcReduction="20000"/>
          </a:bodyPr>
          <a:lstStyle/>
          <a:p>
            <a:pPr algn="ctr">
              <a:buNone/>
            </a:pPr>
            <a:r>
              <a:rPr lang="el-GR" b="1" dirty="0" smtClean="0"/>
              <a:t> </a:t>
            </a:r>
          </a:p>
          <a:p>
            <a:pPr algn="ctr">
              <a:buNone/>
            </a:pPr>
            <a:r>
              <a:rPr lang="el-GR" sz="11200" b="1" dirty="0" smtClean="0">
                <a:solidFill>
                  <a:schemeClr val="accent2">
                    <a:lumMod val="75000"/>
                  </a:schemeClr>
                </a:solidFill>
              </a:rPr>
              <a:t>ΚΛΑΔΟΣ ΚΥΡΙΑΣ ΣΥΝΤΑΞΗΣ</a:t>
            </a:r>
          </a:p>
          <a:p>
            <a:endParaRPr lang="el-GR" dirty="0" smtClean="0"/>
          </a:p>
          <a:p>
            <a:pPr lvl="0" algn="just">
              <a:buClr>
                <a:schemeClr val="accent1">
                  <a:lumMod val="50000"/>
                </a:schemeClr>
              </a:buClr>
              <a:buSzPct val="73000"/>
              <a:buBlip>
                <a:blip r:embed="rId2"/>
              </a:buBlip>
            </a:pPr>
            <a:r>
              <a:rPr lang="el-GR" sz="9600" dirty="0" smtClean="0"/>
              <a:t> Μετά  το </a:t>
            </a:r>
            <a:r>
              <a:rPr lang="el-GR" sz="9600" b="1" dirty="0" smtClean="0"/>
              <a:t>2008</a:t>
            </a:r>
            <a:r>
              <a:rPr lang="el-GR" sz="9600" dirty="0" smtClean="0"/>
              <a:t> οι παροχές κύριας σύνταξης που αφορούν τραπεζοϋπαλλήλους έχουν μεταφερθεί στο </a:t>
            </a:r>
            <a:r>
              <a:rPr lang="el-GR" sz="9600" b="1" dirty="0" smtClean="0"/>
              <a:t>ΙΚΑ</a:t>
            </a:r>
            <a:r>
              <a:rPr lang="el-GR" sz="9600" dirty="0" smtClean="0"/>
              <a:t>,</a:t>
            </a:r>
            <a:r>
              <a:rPr lang="el-GR" sz="9600" dirty="0"/>
              <a:t> </a:t>
            </a:r>
            <a:r>
              <a:rPr lang="el-GR" sz="9600" dirty="0" smtClean="0"/>
              <a:t>παράλληλα με την εκχώρηση της περιουσίας τους σ’ αυτό</a:t>
            </a:r>
            <a:r>
              <a:rPr lang="el-GR" sz="9600" dirty="0" smtClean="0"/>
              <a:t>.</a:t>
            </a:r>
            <a:endParaRPr lang="en-US" sz="9600" dirty="0" smtClean="0"/>
          </a:p>
          <a:p>
            <a:pPr lvl="0" algn="just">
              <a:buClr>
                <a:schemeClr val="accent1">
                  <a:lumMod val="50000"/>
                </a:schemeClr>
              </a:buClr>
              <a:buSzPct val="73000"/>
              <a:buBlip>
                <a:blip r:embed="rId2"/>
              </a:buBlip>
            </a:pPr>
            <a:endParaRPr lang="el-GR" sz="4400" dirty="0" smtClean="0"/>
          </a:p>
          <a:p>
            <a:pPr lvl="0" algn="just">
              <a:buClr>
                <a:schemeClr val="accent1">
                  <a:lumMod val="50000"/>
                </a:schemeClr>
              </a:buClr>
              <a:buSzPct val="73000"/>
              <a:buBlip>
                <a:blip r:embed="rId2"/>
              </a:buBlip>
            </a:pPr>
            <a:r>
              <a:rPr lang="el-GR" sz="9600" dirty="0" smtClean="0"/>
              <a:t> Οι νεοπροσλαμβανόμενοι μετά την </a:t>
            </a:r>
            <a:r>
              <a:rPr lang="el-GR" sz="9600" b="1" dirty="0" smtClean="0"/>
              <a:t>1/1/1993 </a:t>
            </a:r>
            <a:r>
              <a:rPr lang="el-GR" sz="9600" dirty="0" smtClean="0"/>
              <a:t>ασφαλίζονται στο </a:t>
            </a:r>
            <a:r>
              <a:rPr lang="el-GR" sz="9600" b="1" dirty="0" smtClean="0"/>
              <a:t>ΙΚΑ</a:t>
            </a:r>
            <a:r>
              <a:rPr lang="el-GR" sz="9600" dirty="0" smtClean="0"/>
              <a:t> για κύρια σύνταξη και στο </a:t>
            </a:r>
            <a:r>
              <a:rPr lang="el-GR" sz="9600" b="1" dirty="0" smtClean="0"/>
              <a:t>ΕΤΕΑ</a:t>
            </a:r>
            <a:r>
              <a:rPr lang="el-GR" sz="9600" dirty="0" smtClean="0"/>
              <a:t> για επικουρική σύνταξη </a:t>
            </a:r>
            <a:r>
              <a:rPr lang="el-GR" sz="9600" b="1" dirty="0" smtClean="0"/>
              <a:t>(Ν. 3029/02, </a:t>
            </a:r>
            <a:r>
              <a:rPr lang="el-GR" sz="9600" b="1" dirty="0" smtClean="0"/>
              <a:t>3522/06</a:t>
            </a:r>
            <a:r>
              <a:rPr lang="el-GR" sz="9600" b="1" dirty="0" smtClean="0"/>
              <a:t>, </a:t>
            </a:r>
            <a:r>
              <a:rPr lang="el-GR" sz="9600" b="1" dirty="0" smtClean="0"/>
              <a:t> </a:t>
            </a:r>
            <a:r>
              <a:rPr lang="el-GR" sz="9600" b="1" dirty="0" smtClean="0"/>
              <a:t>3655/08</a:t>
            </a:r>
            <a:r>
              <a:rPr lang="el-GR" sz="9600" b="1" dirty="0" smtClean="0"/>
              <a:t>)</a:t>
            </a:r>
            <a:endParaRPr lang="en-US" sz="9600" b="1" dirty="0" smtClean="0"/>
          </a:p>
          <a:p>
            <a:pPr lvl="0" algn="just">
              <a:buClr>
                <a:schemeClr val="accent1">
                  <a:lumMod val="50000"/>
                </a:schemeClr>
              </a:buClr>
              <a:buSzPct val="73000"/>
              <a:buBlip>
                <a:blip r:embed="rId2"/>
              </a:buBlip>
            </a:pPr>
            <a:endParaRPr lang="el-GR" sz="4400" b="1" dirty="0" smtClean="0"/>
          </a:p>
          <a:p>
            <a:pPr lvl="0" algn="just">
              <a:buClr>
                <a:schemeClr val="accent1">
                  <a:lumMod val="50000"/>
                </a:schemeClr>
              </a:buClr>
              <a:buSzPct val="73000"/>
              <a:buBlip>
                <a:blip r:embed="rId2"/>
              </a:buBlip>
            </a:pPr>
            <a:r>
              <a:rPr lang="el-GR" sz="9600" dirty="0" smtClean="0"/>
              <a:t> Καταργούνται οι διατάξεις  των καταστατικών (αυξήσεις  συντάξεων, χρονικοί διαχωρισμοί, υποβιβάστηκε το επίπεδο κοινωνικής παροχής των προηγούμενων </a:t>
            </a:r>
            <a:r>
              <a:rPr lang="el-GR" sz="9600" dirty="0" smtClean="0"/>
              <a:t>γενιών</a:t>
            </a:r>
            <a:endParaRPr lang="en-US" sz="9600" dirty="0" smtClean="0"/>
          </a:p>
          <a:p>
            <a:pPr lvl="0" algn="just">
              <a:buClr>
                <a:schemeClr val="accent1">
                  <a:lumMod val="50000"/>
                </a:schemeClr>
              </a:buClr>
              <a:buSzPct val="73000"/>
              <a:buBlip>
                <a:blip r:embed="rId2"/>
              </a:buBlip>
            </a:pPr>
            <a:endParaRPr lang="el-GR" sz="4400" dirty="0" smtClean="0"/>
          </a:p>
          <a:p>
            <a:pPr lvl="0" algn="just">
              <a:buClr>
                <a:schemeClr val="accent1">
                  <a:lumMod val="50000"/>
                </a:schemeClr>
              </a:buClr>
              <a:buSzPct val="73000"/>
              <a:buBlip>
                <a:blip r:embed="rId2"/>
              </a:buBlip>
            </a:pPr>
            <a:r>
              <a:rPr lang="el-GR" sz="9600" dirty="0" smtClean="0"/>
              <a:t> Ορισμένα από τα ειδικά ταμεία διατηρούν τους όρους του κανονισμού παροχών τους για τους παλαιούς ασφαλισμένους πριν το </a:t>
            </a:r>
            <a:r>
              <a:rPr lang="el-GR" sz="9600" b="1" dirty="0" smtClean="0"/>
              <a:t>1983.</a:t>
            </a:r>
          </a:p>
          <a:p>
            <a:pPr>
              <a:buNone/>
            </a:pPr>
            <a:endParaRPr lang="el-GR" sz="8000" dirty="0" smtClean="0"/>
          </a:p>
          <a:p>
            <a:pPr>
              <a:buNone/>
            </a:pPr>
            <a:endParaRPr lang="el-GR" sz="8000" dirty="0" smtClean="0"/>
          </a:p>
          <a:p>
            <a:pPr marL="0" indent="0" algn="just">
              <a:buNone/>
            </a:pPr>
            <a:endParaRPr lang="el-GR" sz="8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357158" y="642918"/>
            <a:ext cx="8286808" cy="5663089"/>
          </a:xfrm>
          <a:prstGeom prst="rect">
            <a:avLst/>
          </a:prstGeom>
        </p:spPr>
        <p:txBody>
          <a:bodyPr wrap="square">
            <a:spAutoFit/>
          </a:bodyPr>
          <a:lstStyle/>
          <a:p>
            <a:pPr algn="ctr"/>
            <a:r>
              <a:rPr lang="el-GR" sz="2800" b="1" dirty="0" smtClean="0">
                <a:solidFill>
                  <a:schemeClr val="accent2">
                    <a:lumMod val="75000"/>
                  </a:schemeClr>
                </a:solidFill>
              </a:rPr>
              <a:t>ΚΛΑΔΟΣ ΕΠΙΚΟΥΡΙΚΗΣ ΣΥΝΤΑΞΗΣ</a:t>
            </a:r>
          </a:p>
          <a:p>
            <a:pPr algn="just"/>
            <a:r>
              <a:rPr lang="el-GR" sz="2800" dirty="0" smtClean="0"/>
              <a:t> </a:t>
            </a:r>
          </a:p>
          <a:p>
            <a:pPr algn="just"/>
            <a:r>
              <a:rPr lang="el-GR" sz="2400" dirty="0" smtClean="0"/>
              <a:t>Μετά το </a:t>
            </a:r>
            <a:r>
              <a:rPr lang="el-GR" sz="2400" b="1" dirty="0" smtClean="0"/>
              <a:t>2005 και το ν.3371</a:t>
            </a:r>
          </a:p>
          <a:p>
            <a:pPr algn="just"/>
            <a:r>
              <a:rPr lang="el-GR" sz="2400" b="1" dirty="0" smtClean="0"/>
              <a:t> </a:t>
            </a:r>
          </a:p>
          <a:p>
            <a:pPr algn="just"/>
            <a:r>
              <a:rPr lang="el-GR" sz="2400" b="1" dirty="0" smtClean="0"/>
              <a:t>Η πολιτεία απαλλάσσει </a:t>
            </a:r>
            <a:r>
              <a:rPr lang="el-GR" sz="2400" dirty="0" smtClean="0"/>
              <a:t>τους τραπεζίτες από τις οικονομικές τους υποχρεώσεις (ύψους 2,3 δις ευρώ)και επιβάλει την μεταφορά των ασφαλισμένων τραπεζοϋπαλλήλων στο ΕΤΑΤ.</a:t>
            </a:r>
          </a:p>
          <a:p>
            <a:pPr algn="just"/>
            <a:endParaRPr lang="el-GR" sz="2400" dirty="0" smtClean="0"/>
          </a:p>
          <a:p>
            <a:pPr algn="just">
              <a:buBlip>
                <a:blip r:embed="rId2"/>
              </a:buBlip>
            </a:pPr>
            <a:r>
              <a:rPr lang="el-GR" sz="2400" b="1" dirty="0" smtClean="0"/>
              <a:t>  Εμμέσως καταργούνται τα Ασφαλιστικά Ταμεία. </a:t>
            </a:r>
          </a:p>
          <a:p>
            <a:pPr algn="just">
              <a:buBlip>
                <a:blip r:embed="rId2"/>
              </a:buBlip>
            </a:pPr>
            <a:endParaRPr lang="el-GR" sz="2400" b="1" dirty="0" smtClean="0"/>
          </a:p>
          <a:p>
            <a:pPr algn="just">
              <a:buBlip>
                <a:blip r:embed="rId2"/>
              </a:buBlip>
            </a:pPr>
            <a:r>
              <a:rPr lang="el-GR" sz="2400" b="1" dirty="0" smtClean="0"/>
              <a:t>  Οδηγείται σε αδιέξοδο η επικουρική ασφάλιση   των τραπεζοϋπαλλήλων </a:t>
            </a:r>
          </a:p>
          <a:p>
            <a:pPr algn="just">
              <a:buBlip>
                <a:blip r:embed="rId2"/>
              </a:buBlip>
            </a:pPr>
            <a:endParaRPr lang="el-GR" sz="2400" b="1" dirty="0" smtClean="0"/>
          </a:p>
          <a:p>
            <a:pPr algn="just">
              <a:buBlip>
                <a:blip r:embed="rId2"/>
              </a:buBlip>
            </a:pPr>
            <a:r>
              <a:rPr lang="el-GR" sz="2400" b="1" dirty="0" smtClean="0"/>
              <a:t>  Αδυνατίζει η θέση  της ΟΤΟΕ για Ενιαία λύση</a:t>
            </a:r>
          </a:p>
          <a:p>
            <a:pPr algn="just"/>
            <a:endParaRPr lang="el-GR"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642910" y="857232"/>
            <a:ext cx="7786742" cy="4955203"/>
          </a:xfrm>
          <a:prstGeom prst="rect">
            <a:avLst/>
          </a:prstGeom>
        </p:spPr>
        <p:txBody>
          <a:bodyPr wrap="square">
            <a:spAutoFit/>
          </a:bodyPr>
          <a:lstStyle/>
          <a:p>
            <a:pPr algn="just"/>
            <a:r>
              <a:rPr lang="el-GR" sz="3600" b="1" dirty="0" smtClean="0">
                <a:solidFill>
                  <a:schemeClr val="accent2">
                    <a:lumMod val="75000"/>
                  </a:schemeClr>
                </a:solidFill>
              </a:rPr>
              <a:t>Το ΕΤΑΤ</a:t>
            </a:r>
          </a:p>
          <a:p>
            <a:pPr algn="just"/>
            <a:r>
              <a:rPr lang="el-GR" sz="2800" b="1" dirty="0" smtClean="0"/>
              <a:t> </a:t>
            </a:r>
          </a:p>
          <a:p>
            <a:pPr algn="just">
              <a:buBlip>
                <a:blip r:embed="rId2"/>
              </a:buBlip>
            </a:pPr>
            <a:r>
              <a:rPr lang="el-GR" sz="2800" dirty="0" smtClean="0"/>
              <a:t>  Δεν έχει νέους ασφαλισμένους, (όσοι προσλαμβάνονται στις Τράπεζες από 01.01.1993  πηγαίνουν στο ΕΤΕΑ). </a:t>
            </a:r>
          </a:p>
          <a:p>
            <a:pPr algn="just">
              <a:buBlip>
                <a:blip r:embed="rId2"/>
              </a:buBlip>
            </a:pPr>
            <a:endParaRPr lang="el-GR" sz="2800" dirty="0" smtClean="0"/>
          </a:p>
          <a:p>
            <a:pPr algn="just">
              <a:buBlip>
                <a:blip r:embed="rId2"/>
              </a:buBlip>
            </a:pPr>
            <a:r>
              <a:rPr lang="el-GR" sz="2800" dirty="0" smtClean="0"/>
              <a:t>  Δεν έχει γίνει αναλογιστική μελέτη για τη βιωσιμότητά του</a:t>
            </a:r>
          </a:p>
          <a:p>
            <a:pPr algn="just">
              <a:buBlip>
                <a:blip r:embed="rId2"/>
              </a:buBlip>
            </a:pPr>
            <a:endParaRPr lang="el-GR" sz="2800" dirty="0" smtClean="0"/>
          </a:p>
          <a:p>
            <a:pPr algn="just">
              <a:buBlip>
                <a:blip r:embed="rId2"/>
              </a:buBlip>
            </a:pPr>
            <a:r>
              <a:rPr lang="el-GR" sz="2800" dirty="0" smtClean="0"/>
              <a:t>  Έχει ημερομηνία λήξης, λόγω έλλειψης εισφορών και άλλων πόρων.</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142852"/>
            <a:ext cx="8229600" cy="928694"/>
          </a:xfrm>
        </p:spPr>
        <p:txBody>
          <a:bodyPr>
            <a:noAutofit/>
          </a:bodyPr>
          <a:lstStyle/>
          <a:p>
            <a:pPr algn="ctr"/>
            <a:r>
              <a:rPr lang="el-GR" sz="3200" b="1" dirty="0" smtClean="0"/>
              <a:t/>
            </a:r>
            <a:br>
              <a:rPr lang="el-GR" sz="3200" b="1" dirty="0" smtClean="0"/>
            </a:br>
            <a:r>
              <a:rPr lang="el-GR" sz="3200" b="1" dirty="0" smtClean="0"/>
              <a:t/>
            </a:r>
            <a:br>
              <a:rPr lang="el-GR" sz="3200" b="1" dirty="0" smtClean="0"/>
            </a:br>
            <a:r>
              <a:rPr lang="el-GR" sz="3200" b="1" dirty="0" smtClean="0"/>
              <a:t/>
            </a:r>
            <a:br>
              <a:rPr lang="el-GR" sz="3200" b="1" dirty="0" smtClean="0"/>
            </a:br>
            <a:r>
              <a:rPr lang="el-GR" sz="3200" b="1" kern="800" dirty="0" smtClean="0">
                <a:solidFill>
                  <a:schemeClr val="accent2">
                    <a:lumMod val="75000"/>
                  </a:schemeClr>
                </a:solidFill>
              </a:rPr>
              <a:t>Η στρατηγική </a:t>
            </a:r>
            <a:r>
              <a:rPr lang="el-GR" sz="3200" b="1" kern="800" dirty="0" smtClean="0">
                <a:solidFill>
                  <a:schemeClr val="accent2">
                    <a:lumMod val="75000"/>
                  </a:schemeClr>
                </a:solidFill>
              </a:rPr>
              <a:t>θέση </a:t>
            </a:r>
            <a:r>
              <a:rPr lang="el-GR" sz="3200" b="1" kern="800" dirty="0" smtClean="0">
                <a:solidFill>
                  <a:schemeClr val="accent2">
                    <a:lumMod val="75000"/>
                  </a:schemeClr>
                </a:solidFill>
              </a:rPr>
              <a:t>της ΟΤΟΕ </a:t>
            </a:r>
            <a:br>
              <a:rPr lang="el-GR" sz="3200" b="1" kern="800" dirty="0" smtClean="0">
                <a:solidFill>
                  <a:schemeClr val="accent2">
                    <a:lumMod val="75000"/>
                  </a:schemeClr>
                </a:solidFill>
              </a:rPr>
            </a:br>
            <a:r>
              <a:rPr lang="el-GR" sz="3200" b="1" kern="800" dirty="0" smtClean="0">
                <a:solidFill>
                  <a:schemeClr val="accent2">
                    <a:lumMod val="75000"/>
                  </a:schemeClr>
                </a:solidFill>
              </a:rPr>
              <a:t>Ενιαίο Ταμείο </a:t>
            </a:r>
            <a:r>
              <a:rPr lang="el-GR" sz="3200" b="1" kern="800" dirty="0" err="1" smtClean="0">
                <a:solidFill>
                  <a:schemeClr val="accent2">
                    <a:lumMod val="75000"/>
                  </a:schemeClr>
                </a:solidFill>
              </a:rPr>
              <a:t>Επικούρησης</a:t>
            </a:r>
            <a:endParaRPr lang="el-GR" sz="3200" kern="800" dirty="0">
              <a:solidFill>
                <a:schemeClr val="accent2">
                  <a:lumMod val="75000"/>
                </a:schemeClr>
              </a:solidFill>
            </a:endParaRPr>
          </a:p>
        </p:txBody>
      </p:sp>
      <p:sp>
        <p:nvSpPr>
          <p:cNvPr id="3" name="2 - Θέση περιεχομένου"/>
          <p:cNvSpPr>
            <a:spLocks noGrp="1"/>
          </p:cNvSpPr>
          <p:nvPr>
            <p:ph idx="1"/>
          </p:nvPr>
        </p:nvSpPr>
        <p:spPr>
          <a:xfrm>
            <a:off x="500034" y="1142984"/>
            <a:ext cx="8229600" cy="5500726"/>
          </a:xfrm>
        </p:spPr>
        <p:txBody>
          <a:bodyPr>
            <a:normAutofit fontScale="25000" lnSpcReduction="20000"/>
          </a:bodyPr>
          <a:lstStyle/>
          <a:p>
            <a:pPr marL="0" indent="0">
              <a:buNone/>
            </a:pPr>
            <a:r>
              <a:rPr lang="el-GR" sz="11200" b="1" u="sng" dirty="0" smtClean="0">
                <a:solidFill>
                  <a:schemeClr val="accent2">
                    <a:lumMod val="75000"/>
                  </a:schemeClr>
                </a:solidFill>
              </a:rPr>
              <a:t>το σκεπτικό</a:t>
            </a:r>
            <a:endParaRPr lang="el-GR" sz="11200" b="1" u="sng" dirty="0" smtClean="0">
              <a:solidFill>
                <a:schemeClr val="accent2">
                  <a:lumMod val="75000"/>
                </a:schemeClr>
              </a:solidFill>
            </a:endParaRPr>
          </a:p>
          <a:p>
            <a:pPr marL="0" indent="0">
              <a:buNone/>
            </a:pPr>
            <a:endParaRPr lang="el-GR" sz="4400" b="1" u="sng" dirty="0" smtClean="0">
              <a:solidFill>
                <a:schemeClr val="accent2">
                  <a:lumMod val="75000"/>
                </a:schemeClr>
              </a:solidFill>
            </a:endParaRPr>
          </a:p>
          <a:p>
            <a:pPr marL="0" indent="0" algn="just">
              <a:buNone/>
            </a:pPr>
            <a:r>
              <a:rPr lang="el-GR" sz="9600" dirty="0" smtClean="0"/>
              <a:t>Η αυτονομία (διοικητική-</a:t>
            </a:r>
            <a:r>
              <a:rPr lang="el-GR" sz="9600" dirty="0" err="1" smtClean="0"/>
              <a:t>διαχειριστικ</a:t>
            </a:r>
            <a:r>
              <a:rPr lang="el-GR" sz="9600" dirty="0" smtClean="0"/>
              <a:t>ή) </a:t>
            </a:r>
            <a:r>
              <a:rPr lang="el-GR" sz="9600" dirty="0"/>
              <a:t>των </a:t>
            </a:r>
            <a:r>
              <a:rPr lang="el-GR" sz="9600" dirty="0" smtClean="0"/>
              <a:t>Επικουρικών ταμείων, με τη μορφή </a:t>
            </a:r>
            <a:r>
              <a:rPr lang="el-GR" sz="9600" dirty="0"/>
              <a:t>των </a:t>
            </a:r>
            <a:r>
              <a:rPr lang="el-GR" sz="9600" dirty="0" smtClean="0"/>
              <a:t>ΝΠΙΔ, κατοχυρώνεται από το Σύνταγμα, το </a:t>
            </a:r>
            <a:r>
              <a:rPr lang="el-GR" sz="9600" dirty="0" err="1" smtClean="0"/>
              <a:t>ΣτΕ</a:t>
            </a:r>
            <a:r>
              <a:rPr lang="el-GR" sz="9600" dirty="0" smtClean="0"/>
              <a:t> και την ισχύουσα νομοθεσία.</a:t>
            </a:r>
          </a:p>
          <a:p>
            <a:pPr marL="0" indent="0" algn="just">
              <a:buNone/>
            </a:pPr>
            <a:endParaRPr lang="el-GR" sz="4400" dirty="0" smtClean="0"/>
          </a:p>
          <a:p>
            <a:pPr marL="0" indent="0" algn="just">
              <a:buNone/>
            </a:pPr>
            <a:r>
              <a:rPr lang="el-GR" sz="9600" dirty="0" smtClean="0"/>
              <a:t>Η  </a:t>
            </a:r>
            <a:r>
              <a:rPr lang="el-GR" sz="9600" dirty="0"/>
              <a:t>διαχρονική μελέτη </a:t>
            </a:r>
            <a:r>
              <a:rPr lang="el-GR" sz="9600" dirty="0" smtClean="0"/>
              <a:t>τους απέδειξε </a:t>
            </a:r>
            <a:r>
              <a:rPr lang="el-GR" sz="9600" dirty="0"/>
              <a:t>το σημαντικό ρόλο που παίζουν στην </a:t>
            </a:r>
            <a:r>
              <a:rPr lang="el-GR" sz="9600" dirty="0" smtClean="0"/>
              <a:t>κοινωνική προστασία μεγάλων κοινωνικών ομάδων εργαζομένων. </a:t>
            </a:r>
          </a:p>
          <a:p>
            <a:pPr marL="0" indent="0" algn="just">
              <a:buNone/>
            </a:pPr>
            <a:endParaRPr lang="el-GR" sz="4400" dirty="0" smtClean="0"/>
          </a:p>
          <a:p>
            <a:pPr marL="0" indent="0" algn="just">
              <a:buNone/>
            </a:pPr>
            <a:r>
              <a:rPr lang="el-GR" sz="9600" dirty="0" smtClean="0"/>
              <a:t>Η </a:t>
            </a:r>
            <a:r>
              <a:rPr lang="el-GR" sz="9600" dirty="0"/>
              <a:t>ενίσχυση της </a:t>
            </a:r>
            <a:r>
              <a:rPr lang="el-GR" sz="9600" dirty="0" smtClean="0"/>
              <a:t>αυτονομίας - αυτοδιοίκησης </a:t>
            </a:r>
            <a:r>
              <a:rPr lang="el-GR" sz="9600" dirty="0"/>
              <a:t>και </a:t>
            </a:r>
            <a:r>
              <a:rPr lang="el-GR" sz="9600" dirty="0" smtClean="0"/>
              <a:t>αυτοδιαχείρισης τέτοιων </a:t>
            </a:r>
            <a:r>
              <a:rPr lang="el-GR" sz="9600" dirty="0"/>
              <a:t>ταμείων </a:t>
            </a:r>
            <a:r>
              <a:rPr lang="el-GR" sz="9600" dirty="0" smtClean="0"/>
              <a:t>διασφαλίζει:</a:t>
            </a:r>
          </a:p>
          <a:p>
            <a:pPr marL="1371600" indent="-360000" algn="just">
              <a:buSzPct val="76000"/>
              <a:buBlip>
                <a:blip r:embed="rId2"/>
              </a:buBlip>
            </a:pPr>
            <a:r>
              <a:rPr lang="el-GR" sz="8000" dirty="0" smtClean="0"/>
              <a:t>την </a:t>
            </a:r>
            <a:r>
              <a:rPr lang="el-GR" sz="8000" dirty="0"/>
              <a:t>χρηματοοικονομική τους ισορροπία, </a:t>
            </a:r>
            <a:endParaRPr lang="el-GR" sz="8000" dirty="0" smtClean="0"/>
          </a:p>
          <a:p>
            <a:pPr marL="1371600" indent="-360000" algn="just">
              <a:buSzPct val="76000"/>
              <a:buBlip>
                <a:blip r:embed="rId2"/>
              </a:buBlip>
            </a:pPr>
            <a:r>
              <a:rPr lang="el-GR" sz="8000" dirty="0" smtClean="0"/>
              <a:t>την  </a:t>
            </a:r>
            <a:r>
              <a:rPr lang="el-GR" sz="8000" dirty="0"/>
              <a:t>απρόσκοπτη </a:t>
            </a:r>
            <a:r>
              <a:rPr lang="el-GR" sz="8000" dirty="0" err="1"/>
              <a:t>κεφαλαιοποιητική</a:t>
            </a:r>
            <a:r>
              <a:rPr lang="el-GR" sz="8000" dirty="0"/>
              <a:t> τους λειτουργία, </a:t>
            </a:r>
            <a:endParaRPr lang="el-GR" sz="8000" dirty="0" smtClean="0"/>
          </a:p>
          <a:p>
            <a:pPr marL="1371600" indent="-360000" algn="just">
              <a:buSzPct val="76000"/>
              <a:buBlip>
                <a:blip r:embed="rId2"/>
              </a:buBlip>
            </a:pPr>
            <a:r>
              <a:rPr lang="el-GR" sz="8000" dirty="0" smtClean="0"/>
              <a:t>την </a:t>
            </a:r>
            <a:r>
              <a:rPr lang="el-GR" sz="8000" dirty="0"/>
              <a:t>βιωσιμότητα </a:t>
            </a:r>
            <a:endParaRPr lang="el-GR" sz="8000" dirty="0" smtClean="0"/>
          </a:p>
          <a:p>
            <a:pPr marL="1371600" indent="-360000" algn="just">
              <a:buSzPct val="76000"/>
              <a:buBlip>
                <a:blip r:embed="rId2"/>
              </a:buBlip>
            </a:pPr>
            <a:r>
              <a:rPr lang="el-GR" sz="8000" dirty="0" smtClean="0"/>
              <a:t>την </a:t>
            </a:r>
            <a:r>
              <a:rPr lang="el-GR" sz="8000" dirty="0"/>
              <a:t>κοινωνική τους αποτελεσματικότητα. </a:t>
            </a:r>
            <a:endParaRPr lang="el-GR" sz="8000" dirty="0" smtClean="0"/>
          </a:p>
          <a:p>
            <a:pPr marL="0" indent="0" algn="just">
              <a:buNone/>
            </a:pPr>
            <a:endParaRPr lang="el-GR" sz="4400" b="1" i="1" dirty="0" smtClean="0">
              <a:solidFill>
                <a:schemeClr val="accent2">
                  <a:lumMod val="50000"/>
                </a:schemeClr>
              </a:solidFill>
            </a:endParaRPr>
          </a:p>
          <a:p>
            <a:pPr marL="0" indent="0" algn="just">
              <a:buNone/>
            </a:pPr>
            <a:r>
              <a:rPr lang="el-GR" sz="9600" b="1" i="1" dirty="0" smtClean="0">
                <a:solidFill>
                  <a:schemeClr val="accent2">
                    <a:lumMod val="50000"/>
                  </a:schemeClr>
                </a:solidFill>
              </a:rPr>
              <a:t>Στοιχεία </a:t>
            </a:r>
            <a:r>
              <a:rPr lang="el-GR" sz="9600" b="1" i="1" dirty="0">
                <a:solidFill>
                  <a:schemeClr val="accent2">
                    <a:lumMod val="50000"/>
                  </a:schemeClr>
                </a:solidFill>
              </a:rPr>
              <a:t>που </a:t>
            </a:r>
            <a:r>
              <a:rPr lang="el-GR" sz="9600" b="1" i="1" dirty="0" smtClean="0">
                <a:solidFill>
                  <a:schemeClr val="accent2">
                    <a:lumMod val="50000"/>
                  </a:schemeClr>
                </a:solidFill>
              </a:rPr>
              <a:t>ανατρέπονται συνεχώς από </a:t>
            </a:r>
            <a:r>
              <a:rPr lang="el-GR" sz="9600" b="1" i="1" dirty="0">
                <a:solidFill>
                  <a:schemeClr val="accent2">
                    <a:lumMod val="50000"/>
                  </a:schemeClr>
                </a:solidFill>
              </a:rPr>
              <a:t>τις κρατικές </a:t>
            </a:r>
            <a:r>
              <a:rPr lang="el-GR" sz="9600" b="1" i="1" dirty="0" smtClean="0">
                <a:solidFill>
                  <a:schemeClr val="accent2">
                    <a:lumMod val="50000"/>
                  </a:schemeClr>
                </a:solidFill>
              </a:rPr>
              <a:t>παρεμβάσεις.</a:t>
            </a:r>
          </a:p>
          <a:p>
            <a:pPr marL="0" indent="0" algn="just">
              <a:buNone/>
            </a:pPr>
            <a:endParaRPr lang="el-GR" sz="8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8229600" cy="1571636"/>
          </a:xfrm>
        </p:spPr>
        <p:txBody>
          <a:bodyPr>
            <a:normAutofit/>
          </a:bodyPr>
          <a:lstStyle/>
          <a:p>
            <a:pPr algn="ctr"/>
            <a:r>
              <a:rPr lang="el-GR" sz="3600" b="1" dirty="0" smtClean="0">
                <a:solidFill>
                  <a:schemeClr val="accent2">
                    <a:lumMod val="75000"/>
                  </a:schemeClr>
                </a:solidFill>
              </a:rPr>
              <a:t>Μετά τους Νόμους 3371/05 3455/06, 3522/06, 3554/07, 3620/07</a:t>
            </a:r>
            <a:endParaRPr lang="el-GR" sz="3600" dirty="0">
              <a:solidFill>
                <a:schemeClr val="accent2">
                  <a:lumMod val="75000"/>
                </a:schemeClr>
              </a:solidFill>
            </a:endParaRPr>
          </a:p>
        </p:txBody>
      </p:sp>
      <p:sp>
        <p:nvSpPr>
          <p:cNvPr id="3" name="2 - Θέση περιεχομένου"/>
          <p:cNvSpPr>
            <a:spLocks noGrp="1"/>
          </p:cNvSpPr>
          <p:nvPr>
            <p:ph idx="1"/>
          </p:nvPr>
        </p:nvSpPr>
        <p:spPr>
          <a:xfrm>
            <a:off x="500034" y="2571744"/>
            <a:ext cx="8229600" cy="3625857"/>
          </a:xfrm>
        </p:spPr>
        <p:txBody>
          <a:bodyPr>
            <a:normAutofit/>
          </a:bodyPr>
          <a:lstStyle/>
          <a:p>
            <a:pPr>
              <a:lnSpc>
                <a:spcPct val="150000"/>
              </a:lnSpc>
              <a:buNone/>
            </a:pPr>
            <a:r>
              <a:rPr lang="el-GR" dirty="0" smtClean="0"/>
              <a:t>Στο </a:t>
            </a:r>
            <a:r>
              <a:rPr lang="el-GR" b="1" dirty="0" smtClean="0"/>
              <a:t>ΕΤΑΤ</a:t>
            </a:r>
            <a:r>
              <a:rPr lang="el-GR" dirty="0" smtClean="0"/>
              <a:t> και το </a:t>
            </a:r>
            <a:r>
              <a:rPr lang="el-GR" b="1" dirty="0" smtClean="0"/>
              <a:t>ΕΤΕΑ</a:t>
            </a:r>
            <a:r>
              <a:rPr lang="el-GR" dirty="0" smtClean="0"/>
              <a:t> έχουν υποχρεωτικά ενταχθεί οι ασφαλισμένοι της </a:t>
            </a:r>
            <a:r>
              <a:rPr lang="el-GR" b="1" dirty="0" smtClean="0"/>
              <a:t>Εμπορικής</a:t>
            </a:r>
            <a:r>
              <a:rPr lang="el-GR" dirty="0" smtClean="0"/>
              <a:t>- </a:t>
            </a:r>
            <a:r>
              <a:rPr lang="el-GR" b="1" dirty="0" smtClean="0"/>
              <a:t>Πειραιώς,</a:t>
            </a:r>
            <a:r>
              <a:rPr lang="el-GR" dirty="0" smtClean="0"/>
              <a:t> </a:t>
            </a:r>
            <a:r>
              <a:rPr lang="el-GR" b="1" dirty="0" smtClean="0"/>
              <a:t>Αγροτικής, Αττικής </a:t>
            </a:r>
            <a:r>
              <a:rPr lang="el-GR" dirty="0" smtClean="0"/>
              <a:t>και </a:t>
            </a:r>
            <a:r>
              <a:rPr lang="el-GR" b="1" dirty="0" smtClean="0"/>
              <a:t>πρώην Πίστεως</a:t>
            </a:r>
            <a:r>
              <a:rPr lang="el-GR" dirty="0" smtClean="0"/>
              <a:t>, ενώ δεν καταργήθηκαν τα επικουρικά Ταμεία και  παραμένουν οι περιουσίες τους.</a:t>
            </a:r>
            <a:endParaRPr lang="el-G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538</TotalTime>
  <Words>2187</Words>
  <Application>Microsoft Office PowerPoint</Application>
  <PresentationFormat>Προβολή στην οθόνη (4:3)</PresentationFormat>
  <Paragraphs>251</Paragraphs>
  <Slides>36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36</vt:i4>
      </vt:variant>
    </vt:vector>
  </HeadingPairs>
  <TitlesOfParts>
    <vt:vector size="37" baseType="lpstr">
      <vt:lpstr>Ροή</vt:lpstr>
      <vt:lpstr>Το ασφαλιστικό στον κλάδο των Τραπεζών (συνταξιοδοτικό και υγεία) Νέα δεδομένα, προκλήσεις και προοπτικές</vt:lpstr>
      <vt:lpstr>Διαφάνεια 2</vt:lpstr>
      <vt:lpstr>Διαφάνεια 3</vt:lpstr>
      <vt:lpstr>Τραπεζικός Κλάδος</vt:lpstr>
      <vt:lpstr>Σήμερα: </vt:lpstr>
      <vt:lpstr>Διαφάνεια 6</vt:lpstr>
      <vt:lpstr>Διαφάνεια 7</vt:lpstr>
      <vt:lpstr>   Η στρατηγική θέση της ΟΤΟΕ  Ενιαίο Ταμείο Επικούρησης</vt:lpstr>
      <vt:lpstr>Μετά τους Νόμους 3371/05 3455/06, 3522/06, 3554/07, 3620/07</vt:lpstr>
      <vt:lpstr>Με τους Νόμους  3655/08  και 3863/10  </vt:lpstr>
      <vt:lpstr>Διατηρούνται ως έχουν</vt:lpstr>
      <vt:lpstr>Η περιπέτεια της Υπουργικής Εγκυκλίου στις 27 Φεβρουαρίου 2013</vt:lpstr>
      <vt:lpstr>Διαφάνεια 13</vt:lpstr>
      <vt:lpstr>Διαφάνεια 14</vt:lpstr>
      <vt:lpstr>Διαφάνεια 15</vt:lpstr>
      <vt:lpstr>Η θέση της ΟΤΟΕ</vt:lpstr>
      <vt:lpstr>Διαφάνεια 17</vt:lpstr>
      <vt:lpstr>Διαφάνεια 18</vt:lpstr>
      <vt:lpstr>Διαφάνεια 19</vt:lpstr>
      <vt:lpstr>Διαφάνεια 20</vt:lpstr>
      <vt:lpstr>       </vt:lpstr>
      <vt:lpstr>Διαφάνεια 22</vt:lpstr>
      <vt:lpstr>Αίτημα εξαίρεσης</vt:lpstr>
      <vt:lpstr>Διαφάνεια 24</vt:lpstr>
      <vt:lpstr>Διαφάνεια 25</vt:lpstr>
      <vt:lpstr>Διαφάνεια 26</vt:lpstr>
      <vt:lpstr>    </vt:lpstr>
      <vt:lpstr>  προβλήματα καθημερινότητας</vt:lpstr>
      <vt:lpstr>Διαφάνεια 29</vt:lpstr>
      <vt:lpstr>συμπληρωματικό πρόγραμμα υγείας</vt:lpstr>
      <vt:lpstr> </vt:lpstr>
      <vt:lpstr>Διαφάνεια 32</vt:lpstr>
      <vt:lpstr>Διαφάνεια 33</vt:lpstr>
      <vt:lpstr>Διαφάνεια 34</vt:lpstr>
      <vt:lpstr>Διαφάνεια 35</vt:lpstr>
      <vt:lpstr>Διαφάνεια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ασφαλιστικό στον κλάδο των Τραπεζών (συνταξιοδοτικό και υγεία) Νέα δεδομένα, προκλήσεις και προοπτικές</dc:title>
  <dc:creator>user2</dc:creator>
  <cp:lastModifiedBy>user</cp:lastModifiedBy>
  <cp:revision>78</cp:revision>
  <dcterms:created xsi:type="dcterms:W3CDTF">2015-06-02T16:03:31Z</dcterms:created>
  <dcterms:modified xsi:type="dcterms:W3CDTF">2015-06-16T09:28:11Z</dcterms:modified>
</cp:coreProperties>
</file>