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776" r:id="rId1"/>
  </p:sldMasterIdLst>
  <p:sldIdLst>
    <p:sldId id="256" r:id="rId2"/>
    <p:sldId id="257" r:id="rId3"/>
    <p:sldId id="258" r:id="rId4"/>
    <p:sldId id="259" r:id="rId5"/>
    <p:sldId id="261" r:id="rId6"/>
    <p:sldId id="282" r:id="rId7"/>
    <p:sldId id="274" r:id="rId8"/>
    <p:sldId id="286" r:id="rId9"/>
    <p:sldId id="262" r:id="rId10"/>
    <p:sldId id="269" r:id="rId11"/>
    <p:sldId id="263" r:id="rId12"/>
    <p:sldId id="267" r:id="rId13"/>
    <p:sldId id="302" r:id="rId14"/>
    <p:sldId id="264" r:id="rId15"/>
    <p:sldId id="270" r:id="rId16"/>
    <p:sldId id="276" r:id="rId17"/>
    <p:sldId id="281" r:id="rId18"/>
    <p:sldId id="280" r:id="rId19"/>
    <p:sldId id="279" r:id="rId20"/>
    <p:sldId id="278" r:id="rId21"/>
    <p:sldId id="291" r:id="rId22"/>
    <p:sldId id="287" r:id="rId23"/>
    <p:sldId id="300" r:id="rId24"/>
    <p:sldId id="303" r:id="rId25"/>
    <p:sldId id="284" r:id="rId26"/>
    <p:sldId id="292" r:id="rId27"/>
    <p:sldId id="294" r:id="rId28"/>
    <p:sldId id="304" r:id="rId29"/>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Calibri" pitchFamily="34" charset="0"/>
        <a:ea typeface="+mn-ea"/>
        <a:cs typeface="+mn-cs"/>
      </a:defRPr>
    </a:lvl1pPr>
    <a:lvl2pPr marL="457200" algn="l" defTabSz="457200" rtl="0" fontAlgn="base">
      <a:spcBef>
        <a:spcPct val="0"/>
      </a:spcBef>
      <a:spcAft>
        <a:spcPct val="0"/>
      </a:spcAft>
      <a:defRPr kern="1200">
        <a:solidFill>
          <a:schemeClr val="tx1"/>
        </a:solidFill>
        <a:latin typeface="Calibri" pitchFamily="34" charset="0"/>
        <a:ea typeface="+mn-ea"/>
        <a:cs typeface="+mn-cs"/>
      </a:defRPr>
    </a:lvl2pPr>
    <a:lvl3pPr marL="914400" algn="l" defTabSz="457200" rtl="0" fontAlgn="base">
      <a:spcBef>
        <a:spcPct val="0"/>
      </a:spcBef>
      <a:spcAft>
        <a:spcPct val="0"/>
      </a:spcAft>
      <a:defRPr kern="1200">
        <a:solidFill>
          <a:schemeClr val="tx1"/>
        </a:solidFill>
        <a:latin typeface="Calibri" pitchFamily="34" charset="0"/>
        <a:ea typeface="+mn-ea"/>
        <a:cs typeface="+mn-cs"/>
      </a:defRPr>
    </a:lvl3pPr>
    <a:lvl4pPr marL="1371600" algn="l" defTabSz="457200" rtl="0" fontAlgn="base">
      <a:spcBef>
        <a:spcPct val="0"/>
      </a:spcBef>
      <a:spcAft>
        <a:spcPct val="0"/>
      </a:spcAft>
      <a:defRPr kern="1200">
        <a:solidFill>
          <a:schemeClr val="tx1"/>
        </a:solidFill>
        <a:latin typeface="Calibri" pitchFamily="34" charset="0"/>
        <a:ea typeface="+mn-ea"/>
        <a:cs typeface="+mn-cs"/>
      </a:defRPr>
    </a:lvl4pPr>
    <a:lvl5pPr marL="1828800" algn="l" defTabSz="457200"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103" autoAdjust="0"/>
    <p:restoredTop sz="94671" autoAdjust="0"/>
  </p:normalViewPr>
  <p:slideViewPr>
    <p:cSldViewPr snapToGrid="0" snapToObjects="1">
      <p:cViewPr>
        <p:scale>
          <a:sx n="71" d="100"/>
          <a:sy n="71" d="100"/>
        </p:scale>
        <p:origin x="-1518" y="-456"/>
      </p:cViewPr>
      <p:guideLst>
        <p:guide orient="horz" pos="2160"/>
        <p:guide pos="2880"/>
      </p:guideLst>
    </p:cSldViewPr>
  </p:slideViewPr>
  <p:outlineViewPr>
    <p:cViewPr>
      <p:scale>
        <a:sx n="33" d="100"/>
        <a:sy n="33" d="100"/>
      </p:scale>
      <p:origin x="0" y="1416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08475CC-786F-4AFC-9FDE-AF9CCBF33DEF}" type="datetimeFigureOut">
              <a:rPr lang="en-US"/>
              <a:pPr>
                <a:defRPr/>
              </a:pPr>
              <a:t>11/15/2012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A4D6A71-5640-438F-805F-1760EB176CD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E306A54-1747-4B04-AE93-6C2619293AD8}" type="datetimeFigureOut">
              <a:rPr lang="en-US"/>
              <a:pPr>
                <a:defRPr/>
              </a:pPr>
              <a:t>11/15/2012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5F77F3B-5DB1-4307-92E6-2B0CBD614DD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BE04943-8BD6-42E3-A2AD-E3EA9D3A238A}" type="datetimeFigureOut">
              <a:rPr lang="en-US"/>
              <a:pPr>
                <a:defRPr/>
              </a:pPr>
              <a:t>11/15/2012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97EC663-E0D3-4EC9-ADFD-49E43B60345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AA3A175-7E2A-48D2-93B4-C7B38C4EF578}" type="datetimeFigureOut">
              <a:rPr lang="en-US"/>
              <a:pPr>
                <a:defRPr/>
              </a:pPr>
              <a:t>11/15/2012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9080DA6-D9E8-4B37-906C-91E6D196609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01F9998-F696-4009-8B00-8230B2BAEC0E}" type="datetimeFigureOut">
              <a:rPr lang="en-US"/>
              <a:pPr>
                <a:defRPr/>
              </a:pPr>
              <a:t>11/15/2012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55BE045-A2BF-471C-81C0-336875FF24F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DADD18E-13ED-41D8-9F10-5F198D992372}" type="datetimeFigureOut">
              <a:rPr lang="en-US"/>
              <a:pPr>
                <a:defRPr/>
              </a:pPr>
              <a:t>11/15/2012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87F2635-6EBB-40DD-AFD1-33F56F4D575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79D89C0-F464-464C-9764-04B806543E86}" type="datetimeFigureOut">
              <a:rPr lang="en-US"/>
              <a:pPr>
                <a:defRPr/>
              </a:pPr>
              <a:t>11/15/2012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48A358E-F016-4358-825C-F5E38A57F06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E8A2220-231A-4AB8-A9FF-AAA4223E736D}" type="datetimeFigureOut">
              <a:rPr lang="en-US"/>
              <a:pPr>
                <a:defRPr/>
              </a:pPr>
              <a:t>11/15/2012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48D2579-FB32-477D-906A-3FD0C591ECD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DB92514-56BE-4BBB-9CC0-45DA3A983447}" type="datetimeFigureOut">
              <a:rPr lang="en-US"/>
              <a:pPr>
                <a:defRPr/>
              </a:pPr>
              <a:t>11/15/2012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5088A1F-4867-40BA-9D42-80E5712C0F4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76CDAB3-01B9-499D-91C4-83502A25AE93}" type="datetimeFigureOut">
              <a:rPr lang="en-US"/>
              <a:pPr>
                <a:defRPr/>
              </a:pPr>
              <a:t>11/15/2012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F8261B3-31FB-4F88-AF96-3E3E2EB9E00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65E6E1C-C928-4597-9DB0-660BD6100EFB}" type="datetimeFigureOut">
              <a:rPr lang="en-US"/>
              <a:pPr>
                <a:defRPr/>
              </a:pPr>
              <a:t>11/15/2012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8AAB9C3-4539-4F57-AAE4-513D82C165A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8C4FD67-DF27-4285-B052-137BCB43BF55}" type="datetimeFigureOut">
              <a:rPr lang="en-US"/>
              <a:pPr>
                <a:defRPr/>
              </a:pPr>
              <a:t>11/15/2012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82B5DB58-0FBE-4754-8A21-27EA3619B50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87" r:id="rId1"/>
    <p:sldLayoutId id="2147483786" r:id="rId2"/>
    <p:sldLayoutId id="2147483785" r:id="rId3"/>
    <p:sldLayoutId id="2147483784" r:id="rId4"/>
    <p:sldLayoutId id="2147483783" r:id="rId5"/>
    <p:sldLayoutId id="2147483782" r:id="rId6"/>
    <p:sldLayoutId id="2147483781" r:id="rId7"/>
    <p:sldLayoutId id="2147483780" r:id="rId8"/>
    <p:sldLayoutId id="2147483779" r:id="rId9"/>
    <p:sldLayoutId id="2147483778" r:id="rId10"/>
    <p:sldLayoutId id="2147483777" r:id="rId11"/>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28625" y="619125"/>
            <a:ext cx="8229600" cy="868363"/>
          </a:xfrm>
        </p:spPr>
        <p:txBody>
          <a:bodyPr/>
          <a:lstStyle/>
          <a:p>
            <a:pPr eaLnBrk="1" hangingPunct="1"/>
            <a:r>
              <a:rPr lang="el-GR" sz="3600" dirty="0" smtClean="0"/>
              <a:t>Προκλήσεις</a:t>
            </a:r>
          </a:p>
        </p:txBody>
      </p:sp>
      <p:sp>
        <p:nvSpPr>
          <p:cNvPr id="20483" name="Text Placeholder 4"/>
          <p:cNvSpPr txBox="1">
            <a:spLocks/>
          </p:cNvSpPr>
          <p:nvPr/>
        </p:nvSpPr>
        <p:spPr bwMode="auto">
          <a:xfrm>
            <a:off x="4300538" y="2249488"/>
            <a:ext cx="4041775" cy="357187"/>
          </a:xfrm>
          <a:prstGeom prst="rect">
            <a:avLst/>
          </a:prstGeom>
          <a:noFill/>
          <a:ln w="9525">
            <a:noFill/>
            <a:miter lim="800000"/>
            <a:headEnd/>
            <a:tailEnd/>
          </a:ln>
        </p:spPr>
        <p:txBody>
          <a:bodyPr/>
          <a:lstStyle/>
          <a:p>
            <a:pPr marL="342900" indent="-342900">
              <a:spcBef>
                <a:spcPct val="20000"/>
              </a:spcBef>
            </a:pPr>
            <a:endParaRPr lang="el-GR" sz="2400" b="1"/>
          </a:p>
        </p:txBody>
      </p:sp>
      <p:sp>
        <p:nvSpPr>
          <p:cNvPr id="20484" name="Content Placeholder 5"/>
          <p:cNvSpPr>
            <a:spLocks noGrp="1"/>
          </p:cNvSpPr>
          <p:nvPr>
            <p:ph sz="quarter" idx="4294967295"/>
          </p:nvPr>
        </p:nvSpPr>
        <p:spPr>
          <a:xfrm>
            <a:off x="4243388" y="2260693"/>
            <a:ext cx="4357687" cy="2555875"/>
          </a:xfrm>
        </p:spPr>
        <p:txBody>
          <a:bodyPr/>
          <a:lstStyle/>
          <a:p>
            <a:pPr marL="179388" indent="-179388" eaLnBrk="1" hangingPunct="1">
              <a:spcBef>
                <a:spcPct val="0"/>
              </a:spcBef>
            </a:pPr>
            <a:r>
              <a:rPr lang="el-GR" sz="2000" dirty="0" smtClean="0"/>
              <a:t>Διεύρυνση της «</a:t>
            </a:r>
            <a:r>
              <a:rPr lang="el-GR" sz="2000" b="1" dirty="0" smtClean="0"/>
              <a:t>δυνητικής ενδοχώρας</a:t>
            </a:r>
            <a:r>
              <a:rPr lang="el-GR" sz="2000" dirty="0" smtClean="0"/>
              <a:t>» για τους ελληνικούς λιμένες</a:t>
            </a:r>
            <a:r>
              <a:rPr lang="en-US" sz="2000" dirty="0" smtClean="0"/>
              <a:t> – </a:t>
            </a:r>
            <a:r>
              <a:rPr lang="el-GR" sz="2000" dirty="0" smtClean="0"/>
              <a:t>πεδίο ‘επιρροής’</a:t>
            </a:r>
            <a:endParaRPr lang="en-US" sz="2000" dirty="0" smtClean="0"/>
          </a:p>
          <a:p>
            <a:pPr marL="179388" indent="-179388" eaLnBrk="1" hangingPunct="1">
              <a:spcBef>
                <a:spcPct val="0"/>
              </a:spcBef>
            </a:pPr>
            <a:endParaRPr lang="el-GR" sz="2000" dirty="0" smtClean="0"/>
          </a:p>
          <a:p>
            <a:pPr marL="179388" indent="-179388" eaLnBrk="1" hangingPunct="1">
              <a:spcBef>
                <a:spcPct val="0"/>
              </a:spcBef>
            </a:pPr>
            <a:r>
              <a:rPr lang="el-GR" sz="2000" dirty="0" smtClean="0"/>
              <a:t>Δυνητικός ρόλος των ελληνικών λιμένων ως </a:t>
            </a:r>
            <a:r>
              <a:rPr lang="el-GR" sz="2000" b="1" dirty="0" smtClean="0"/>
              <a:t>πύλες εισόδου </a:t>
            </a:r>
            <a:endParaRPr lang="el-GR" sz="2000" dirty="0" smtClean="0"/>
          </a:p>
        </p:txBody>
      </p:sp>
      <p:sp>
        <p:nvSpPr>
          <p:cNvPr id="7" name="Right Arrow 6"/>
          <p:cNvSpPr/>
          <p:nvPr/>
        </p:nvSpPr>
        <p:spPr>
          <a:xfrm>
            <a:off x="371475" y="2030506"/>
            <a:ext cx="3929063" cy="2786062"/>
          </a:xfrm>
          <a:prstGeom prst="rightArrow">
            <a:avLst>
              <a:gd name="adj1" fmla="val 58435"/>
              <a:gd name="adj2" fmla="val 19142"/>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000" dirty="0">
                <a:solidFill>
                  <a:schemeClr val="tx1"/>
                </a:solidFill>
              </a:rPr>
              <a:t>Ενδυνάμωση ρόλου ως πύλη της Ε.Ε. </a:t>
            </a:r>
          </a:p>
          <a:p>
            <a:pPr fontAlgn="auto">
              <a:spcBef>
                <a:spcPts val="0"/>
              </a:spcBef>
              <a:spcAft>
                <a:spcPts val="0"/>
              </a:spcAft>
              <a:defRPr/>
            </a:pPr>
            <a:r>
              <a:rPr lang="el-GR" sz="2000" dirty="0" smtClean="0">
                <a:solidFill>
                  <a:schemeClr val="tx1"/>
                </a:solidFill>
              </a:rPr>
              <a:t>Ανάπτυξη Βαλκανικών και Παρευξείνιων χωρών </a:t>
            </a:r>
            <a:endParaRPr lang="el-GR" sz="2000" dirty="0">
              <a:solidFill>
                <a:schemeClr val="tx1"/>
              </a:solidFill>
            </a:endParaRPr>
          </a:p>
        </p:txBody>
      </p:sp>
      <p:sp>
        <p:nvSpPr>
          <p:cNvPr id="20486" name="Text Placeholder 4"/>
          <p:cNvSpPr txBox="1">
            <a:spLocks/>
          </p:cNvSpPr>
          <p:nvPr/>
        </p:nvSpPr>
        <p:spPr bwMode="auto">
          <a:xfrm>
            <a:off x="428625" y="2249488"/>
            <a:ext cx="3214688" cy="357187"/>
          </a:xfrm>
          <a:prstGeom prst="rect">
            <a:avLst/>
          </a:prstGeom>
          <a:noFill/>
          <a:ln w="9525">
            <a:noFill/>
            <a:miter lim="800000"/>
            <a:headEnd/>
            <a:tailEnd/>
          </a:ln>
        </p:spPr>
        <p:txBody>
          <a:bodyPr anchor="b"/>
          <a:lstStyle/>
          <a:p>
            <a:pPr eaLnBrk="0" hangingPunct="0">
              <a:spcBef>
                <a:spcPct val="20000"/>
              </a:spcBef>
              <a:buFont typeface="Arial" charset="0"/>
              <a:buNone/>
            </a:pPr>
            <a:endParaRPr lang="el-GR" sz="2400" b="1" dirty="0"/>
          </a:p>
        </p:txBody>
      </p:sp>
      <p:sp>
        <p:nvSpPr>
          <p:cNvPr id="20487" name="Text Placeholder 2"/>
          <p:cNvSpPr txBox="1">
            <a:spLocks/>
          </p:cNvSpPr>
          <p:nvPr/>
        </p:nvSpPr>
        <p:spPr bwMode="auto">
          <a:xfrm>
            <a:off x="-2393950" y="1485592"/>
            <a:ext cx="8715375" cy="355600"/>
          </a:xfrm>
          <a:prstGeom prst="rect">
            <a:avLst/>
          </a:prstGeom>
          <a:noFill/>
          <a:ln w="9525">
            <a:noFill/>
            <a:miter lim="800000"/>
            <a:headEnd/>
            <a:tailEnd/>
          </a:ln>
        </p:spPr>
        <p:txBody>
          <a:bodyPr anchor="b"/>
          <a:lstStyle/>
          <a:p>
            <a:pPr algn="r" eaLnBrk="0" hangingPunct="0">
              <a:spcBef>
                <a:spcPct val="20000"/>
              </a:spcBef>
              <a:buFont typeface="Arial" charset="0"/>
              <a:buNone/>
            </a:pPr>
            <a:r>
              <a:rPr lang="en-US" sz="2800" b="1" dirty="0"/>
              <a:t>      </a:t>
            </a:r>
            <a:endParaRPr lang="el-GR" sz="2800" b="1" dirty="0"/>
          </a:p>
        </p:txBody>
      </p:sp>
    </p:spTree>
  </p:cSld>
  <p:clrMapOvr>
    <a:masterClrMapping/>
  </p:clrMapOvr>
  <p:transition spd="slow">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85775" y="449263"/>
            <a:ext cx="8229600" cy="725487"/>
          </a:xfrm>
        </p:spPr>
        <p:txBody>
          <a:bodyPr rtlCol="0">
            <a:normAutofit/>
          </a:bodyPr>
          <a:lstStyle/>
          <a:p>
            <a:pPr eaLnBrk="1" fontAlgn="auto" hangingPunct="1">
              <a:spcAft>
                <a:spcPts val="0"/>
              </a:spcAft>
              <a:defRPr/>
            </a:pPr>
            <a:r>
              <a:rPr lang="el-GR" sz="3600" dirty="0" smtClean="0"/>
              <a:t>Αδυναμίες</a:t>
            </a:r>
          </a:p>
        </p:txBody>
      </p:sp>
      <p:sp>
        <p:nvSpPr>
          <p:cNvPr id="5" name="Text Placeholder 2"/>
          <p:cNvSpPr txBox="1">
            <a:spLocks/>
          </p:cNvSpPr>
          <p:nvPr/>
        </p:nvSpPr>
        <p:spPr>
          <a:xfrm>
            <a:off x="457200" y="1031875"/>
            <a:ext cx="8215313" cy="357188"/>
          </a:xfrm>
          <a:prstGeom prst="rect">
            <a:avLst/>
          </a:prstGeom>
        </p:spPr>
        <p:txBody>
          <a:bodyPr>
            <a:normAutofit fontScale="70000" lnSpcReduction="20000"/>
          </a:bodyPr>
          <a:lstStyle/>
          <a:p>
            <a:pPr marL="342900" indent="-342900" fontAlgn="auto">
              <a:spcBef>
                <a:spcPct val="20000"/>
              </a:spcBef>
              <a:spcAft>
                <a:spcPts val="0"/>
              </a:spcAft>
              <a:buFont typeface="Arial"/>
              <a:buChar char="•"/>
              <a:defRPr/>
            </a:pPr>
            <a:endParaRPr lang="el-GR" sz="2800" dirty="0">
              <a:latin typeface="+mn-lt"/>
            </a:endParaRPr>
          </a:p>
        </p:txBody>
      </p:sp>
      <p:sp>
        <p:nvSpPr>
          <p:cNvPr id="21508" name="Text Placeholder 4"/>
          <p:cNvSpPr txBox="1">
            <a:spLocks/>
          </p:cNvSpPr>
          <p:nvPr/>
        </p:nvSpPr>
        <p:spPr bwMode="auto">
          <a:xfrm>
            <a:off x="4243388" y="1817688"/>
            <a:ext cx="4041775" cy="357187"/>
          </a:xfrm>
          <a:prstGeom prst="rect">
            <a:avLst/>
          </a:prstGeom>
          <a:noFill/>
          <a:ln w="9525">
            <a:noFill/>
            <a:miter lim="800000"/>
            <a:headEnd/>
            <a:tailEnd/>
          </a:ln>
        </p:spPr>
        <p:txBody>
          <a:bodyPr/>
          <a:lstStyle/>
          <a:p>
            <a:pPr marL="342900" indent="-342900">
              <a:spcBef>
                <a:spcPct val="20000"/>
              </a:spcBef>
            </a:pPr>
            <a:endParaRPr lang="el-GR" sz="2400" b="1"/>
          </a:p>
        </p:txBody>
      </p:sp>
      <p:sp>
        <p:nvSpPr>
          <p:cNvPr id="21509" name="Content Placeholder 5"/>
          <p:cNvSpPr>
            <a:spLocks noGrp="1"/>
          </p:cNvSpPr>
          <p:nvPr>
            <p:ph sz="quarter" idx="4294967295"/>
          </p:nvPr>
        </p:nvSpPr>
        <p:spPr>
          <a:xfrm>
            <a:off x="4243388" y="1677150"/>
            <a:ext cx="4471987" cy="1682750"/>
          </a:xfrm>
        </p:spPr>
        <p:txBody>
          <a:bodyPr/>
          <a:lstStyle/>
          <a:p>
            <a:pPr marL="179388" indent="-179388" eaLnBrk="1" hangingPunct="1">
              <a:spcBef>
                <a:spcPct val="0"/>
              </a:spcBef>
            </a:pPr>
            <a:r>
              <a:rPr lang="el-GR" sz="2000" dirty="0" smtClean="0"/>
              <a:t>Διασπορά γνώσης για λιμενικές λειτουργίες </a:t>
            </a:r>
          </a:p>
          <a:p>
            <a:pPr marL="179388" indent="-179388" eaLnBrk="1" hangingPunct="1">
              <a:spcBef>
                <a:spcPct val="0"/>
              </a:spcBef>
            </a:pPr>
            <a:r>
              <a:rPr lang="el-GR" sz="2000" dirty="0" smtClean="0"/>
              <a:t>Έλλειψη αναπτυξιακού/ επιχειρηματικού σχεδίου</a:t>
            </a:r>
          </a:p>
          <a:p>
            <a:pPr marL="179388" indent="-179388" eaLnBrk="1" hangingPunct="1">
              <a:spcBef>
                <a:spcPct val="0"/>
              </a:spcBef>
            </a:pPr>
            <a:r>
              <a:rPr lang="el-GR" sz="2000" dirty="0" smtClean="0"/>
              <a:t>Σύγχυση προτεραιοτήτων </a:t>
            </a:r>
          </a:p>
          <a:p>
            <a:pPr marL="179388" indent="-179388" eaLnBrk="1" hangingPunct="1">
              <a:spcBef>
                <a:spcPct val="0"/>
              </a:spcBef>
            </a:pPr>
            <a:r>
              <a:rPr lang="el-GR" sz="2000" dirty="0" smtClean="0"/>
              <a:t>Έλλειψη «κρίσιμης μάζας» για την επίτευξη ολοκληρωμένης ανάπτυξης</a:t>
            </a:r>
          </a:p>
        </p:txBody>
      </p:sp>
      <p:sp>
        <p:nvSpPr>
          <p:cNvPr id="8" name="Right Arrow 7"/>
          <p:cNvSpPr/>
          <p:nvPr/>
        </p:nvSpPr>
        <p:spPr>
          <a:xfrm>
            <a:off x="742950" y="1431088"/>
            <a:ext cx="3500438" cy="2143125"/>
          </a:xfrm>
          <a:prstGeom prst="rightArrow">
            <a:avLst>
              <a:gd name="adj1" fmla="val 44446"/>
              <a:gd name="adj2" fmla="val 19142"/>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dirty="0">
                <a:solidFill>
                  <a:schemeClr val="tx1"/>
                </a:solidFill>
              </a:rPr>
              <a:t>Πολυδιάσπαση  </a:t>
            </a:r>
            <a:r>
              <a:rPr lang="el-GR" dirty="0" smtClean="0">
                <a:solidFill>
                  <a:schemeClr val="tx1"/>
                </a:solidFill>
              </a:rPr>
              <a:t>φορέων</a:t>
            </a:r>
            <a:endParaRPr lang="el-GR" dirty="0">
              <a:solidFill>
                <a:schemeClr val="tx1"/>
              </a:solidFill>
            </a:endParaRPr>
          </a:p>
        </p:txBody>
      </p:sp>
      <p:sp>
        <p:nvSpPr>
          <p:cNvPr id="21511" name="Content Placeholder 5"/>
          <p:cNvSpPr txBox="1">
            <a:spLocks/>
          </p:cNvSpPr>
          <p:nvPr/>
        </p:nvSpPr>
        <p:spPr bwMode="auto">
          <a:xfrm>
            <a:off x="4243388" y="4339013"/>
            <a:ext cx="4041775" cy="1682750"/>
          </a:xfrm>
          <a:prstGeom prst="rect">
            <a:avLst/>
          </a:prstGeom>
          <a:noFill/>
          <a:ln w="9525">
            <a:noFill/>
            <a:miter lim="800000"/>
            <a:headEnd/>
            <a:tailEnd/>
          </a:ln>
        </p:spPr>
        <p:txBody>
          <a:bodyPr/>
          <a:lstStyle/>
          <a:p>
            <a:pPr marL="179388" indent="-179388" eaLnBrk="0" hangingPunct="0">
              <a:buFont typeface="Arial" charset="0"/>
              <a:buChar char="•"/>
            </a:pPr>
            <a:r>
              <a:rPr lang="el-GR" sz="2000" dirty="0" smtClean="0"/>
              <a:t>Σύγχυση σε </a:t>
            </a:r>
            <a:r>
              <a:rPr lang="el-GR" sz="2000" dirty="0"/>
              <a:t>χρήστες </a:t>
            </a:r>
            <a:r>
              <a:rPr lang="el-GR" sz="2000" dirty="0" smtClean="0"/>
              <a:t>και </a:t>
            </a:r>
            <a:r>
              <a:rPr lang="el-GR" sz="2000" dirty="0"/>
              <a:t>σε υποψήφιους επενδυτές</a:t>
            </a:r>
          </a:p>
          <a:p>
            <a:pPr marL="179388" indent="-179388" eaLnBrk="0" hangingPunct="0">
              <a:buFont typeface="Arial" charset="0"/>
              <a:buChar char="•"/>
            </a:pPr>
            <a:r>
              <a:rPr lang="el-GR" sz="2000" dirty="0" smtClean="0"/>
              <a:t>Χαμηλή αποδοτικότητα / διαφυγή εσόδων</a:t>
            </a:r>
            <a:endParaRPr lang="el-GR" sz="2000" dirty="0"/>
          </a:p>
        </p:txBody>
      </p:sp>
      <p:sp>
        <p:nvSpPr>
          <p:cNvPr id="21512" name="Text Placeholder 4"/>
          <p:cNvSpPr txBox="1">
            <a:spLocks/>
          </p:cNvSpPr>
          <p:nvPr/>
        </p:nvSpPr>
        <p:spPr bwMode="auto">
          <a:xfrm>
            <a:off x="2474259" y="1924844"/>
            <a:ext cx="3214688" cy="357187"/>
          </a:xfrm>
          <a:prstGeom prst="rect">
            <a:avLst/>
          </a:prstGeom>
          <a:noFill/>
          <a:ln w="9525">
            <a:noFill/>
            <a:miter lim="800000"/>
            <a:headEnd/>
            <a:tailEnd/>
          </a:ln>
        </p:spPr>
        <p:txBody>
          <a:bodyPr anchor="b"/>
          <a:lstStyle/>
          <a:p>
            <a:pPr eaLnBrk="0" hangingPunct="0">
              <a:spcBef>
                <a:spcPct val="20000"/>
              </a:spcBef>
              <a:buFont typeface="Arial" charset="0"/>
              <a:buNone/>
            </a:pPr>
            <a:endParaRPr lang="el-GR" sz="2400" b="1" dirty="0"/>
          </a:p>
        </p:txBody>
      </p:sp>
      <p:sp>
        <p:nvSpPr>
          <p:cNvPr id="11" name="Right Arrow 10"/>
          <p:cNvSpPr/>
          <p:nvPr/>
        </p:nvSpPr>
        <p:spPr>
          <a:xfrm>
            <a:off x="742950" y="4124700"/>
            <a:ext cx="3500438" cy="2071688"/>
          </a:xfrm>
          <a:prstGeom prst="rightArrow">
            <a:avLst>
              <a:gd name="adj1" fmla="val 26846"/>
              <a:gd name="adj2" fmla="val 20696"/>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auto" hangingPunct="0">
              <a:spcBef>
                <a:spcPct val="20000"/>
              </a:spcBef>
              <a:spcAft>
                <a:spcPts val="0"/>
              </a:spcAft>
              <a:defRPr/>
            </a:pPr>
            <a:r>
              <a:rPr lang="el-GR" sz="2000" dirty="0">
                <a:solidFill>
                  <a:schemeClr val="tx1"/>
                </a:solidFill>
              </a:rPr>
              <a:t>Διασπορά αρμοδιοτήτων εποπτείας &amp; ελέγχου</a:t>
            </a:r>
          </a:p>
        </p:txBody>
      </p:sp>
      <p:sp>
        <p:nvSpPr>
          <p:cNvPr id="21514" name="Text Placeholder 2"/>
          <p:cNvSpPr txBox="1">
            <a:spLocks/>
          </p:cNvSpPr>
          <p:nvPr/>
        </p:nvSpPr>
        <p:spPr bwMode="auto">
          <a:xfrm>
            <a:off x="-1411474" y="1389063"/>
            <a:ext cx="8216900" cy="357188"/>
          </a:xfrm>
          <a:prstGeom prst="rect">
            <a:avLst/>
          </a:prstGeom>
          <a:noFill/>
          <a:ln w="9525">
            <a:noFill/>
            <a:miter lim="800000"/>
            <a:headEnd/>
            <a:tailEnd/>
          </a:ln>
        </p:spPr>
        <p:txBody>
          <a:bodyPr anchor="b"/>
          <a:lstStyle/>
          <a:p>
            <a:pPr algn="r" eaLnBrk="0" hangingPunct="0">
              <a:spcBef>
                <a:spcPct val="20000"/>
              </a:spcBef>
              <a:buFont typeface="Arial" charset="0"/>
              <a:buNone/>
            </a:pPr>
            <a:endParaRPr lang="el-GR" sz="2800" b="1" dirty="0"/>
          </a:p>
        </p:txBody>
      </p:sp>
    </p:spTree>
  </p:cSld>
  <p:clrMapOvr>
    <a:masterClrMapping/>
  </p:clrMapOvr>
  <p:transition spd="slow">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726983"/>
            <a:ext cx="8229600" cy="654050"/>
          </a:xfrm>
        </p:spPr>
        <p:txBody>
          <a:bodyPr>
            <a:normAutofit/>
          </a:bodyPr>
          <a:lstStyle/>
          <a:p>
            <a:pPr eaLnBrk="1" hangingPunct="1"/>
            <a:r>
              <a:rPr lang="el-GR" sz="3600" dirty="0" smtClean="0"/>
              <a:t>Αδυναμίες</a:t>
            </a:r>
            <a:endParaRPr lang="el-GR" sz="4000" dirty="0" smtClean="0"/>
          </a:p>
        </p:txBody>
      </p:sp>
      <p:sp>
        <p:nvSpPr>
          <p:cNvPr id="5" name="Text Placeholder 2"/>
          <p:cNvSpPr txBox="1">
            <a:spLocks/>
          </p:cNvSpPr>
          <p:nvPr/>
        </p:nvSpPr>
        <p:spPr>
          <a:xfrm>
            <a:off x="428625" y="1511300"/>
            <a:ext cx="8215313" cy="357188"/>
          </a:xfrm>
          <a:prstGeom prst="rect">
            <a:avLst/>
          </a:prstGeom>
        </p:spPr>
        <p:txBody>
          <a:bodyPr>
            <a:normAutofit/>
          </a:bodyPr>
          <a:lstStyle/>
          <a:p>
            <a:pPr marL="342900" indent="-342900">
              <a:lnSpc>
                <a:spcPct val="80000"/>
              </a:lnSpc>
              <a:spcBef>
                <a:spcPct val="20000"/>
              </a:spcBef>
              <a:buFont typeface="Arial" charset="0"/>
              <a:buChar char="•"/>
            </a:pPr>
            <a:endParaRPr lang="el-GR" sz="2000"/>
          </a:p>
        </p:txBody>
      </p:sp>
      <p:sp>
        <p:nvSpPr>
          <p:cNvPr id="23556" name="Text Placeholder 4"/>
          <p:cNvSpPr txBox="1">
            <a:spLocks/>
          </p:cNvSpPr>
          <p:nvPr/>
        </p:nvSpPr>
        <p:spPr bwMode="auto">
          <a:xfrm>
            <a:off x="4214813" y="2297113"/>
            <a:ext cx="4041775" cy="357187"/>
          </a:xfrm>
          <a:prstGeom prst="rect">
            <a:avLst/>
          </a:prstGeom>
          <a:noFill/>
          <a:ln w="9525">
            <a:noFill/>
            <a:miter lim="800000"/>
            <a:headEnd/>
            <a:tailEnd/>
          </a:ln>
        </p:spPr>
        <p:txBody>
          <a:bodyPr/>
          <a:lstStyle/>
          <a:p>
            <a:pPr marL="342900" indent="-342900">
              <a:spcBef>
                <a:spcPct val="20000"/>
              </a:spcBef>
            </a:pPr>
            <a:endParaRPr lang="el-GR" sz="2400" b="1"/>
          </a:p>
        </p:txBody>
      </p:sp>
      <p:sp>
        <p:nvSpPr>
          <p:cNvPr id="23557" name="Content Placeholder 5"/>
          <p:cNvSpPr>
            <a:spLocks noGrp="1"/>
          </p:cNvSpPr>
          <p:nvPr>
            <p:ph sz="quarter" idx="4294967295"/>
          </p:nvPr>
        </p:nvSpPr>
        <p:spPr>
          <a:xfrm>
            <a:off x="4214813" y="1511300"/>
            <a:ext cx="4471987" cy="4376177"/>
          </a:xfrm>
        </p:spPr>
        <p:txBody>
          <a:bodyPr/>
          <a:lstStyle/>
          <a:p>
            <a:pPr marL="179388" indent="-179388" eaLnBrk="1" hangingPunct="1">
              <a:spcBef>
                <a:spcPct val="0"/>
              </a:spcBef>
            </a:pPr>
            <a:r>
              <a:rPr lang="el-GR" sz="2400" dirty="0" smtClean="0"/>
              <a:t>Υψηλή εξάρτηση από ΠΔΕ, αδυναμία αυτοχρηματοδότησης</a:t>
            </a:r>
          </a:p>
          <a:p>
            <a:pPr marL="179388" indent="-179388" eaLnBrk="1" hangingPunct="1">
              <a:spcBef>
                <a:spcPct val="0"/>
              </a:spcBef>
            </a:pPr>
            <a:endParaRPr lang="el-GR" sz="2000" dirty="0" smtClean="0"/>
          </a:p>
          <a:p>
            <a:pPr marL="179388" indent="-179388" eaLnBrk="1" hangingPunct="1">
              <a:spcBef>
                <a:spcPct val="0"/>
              </a:spcBef>
            </a:pPr>
            <a:r>
              <a:rPr lang="el-GR" sz="2400" dirty="0" smtClean="0"/>
              <a:t>Αδυναμία συντήρησης υφιστάμενων και δημιουργία νέων επενδύσεων (υποδομές &amp; ανωδομές)  </a:t>
            </a:r>
          </a:p>
          <a:p>
            <a:pPr marL="179388" indent="-179388" eaLnBrk="1" hangingPunct="1">
              <a:spcBef>
                <a:spcPct val="0"/>
              </a:spcBef>
            </a:pPr>
            <a:endParaRPr lang="el-GR" sz="2000" dirty="0"/>
          </a:p>
          <a:p>
            <a:pPr marL="179388" indent="-179388" eaLnBrk="1" hangingPunct="1">
              <a:spcBef>
                <a:spcPct val="0"/>
              </a:spcBef>
            </a:pPr>
            <a:r>
              <a:rPr lang="el-GR" sz="2400" dirty="0" smtClean="0"/>
              <a:t>Μικρό </a:t>
            </a:r>
            <a:r>
              <a:rPr lang="el-GR" sz="2400" dirty="0"/>
              <a:t>ποσοστό </a:t>
            </a:r>
            <a:r>
              <a:rPr lang="el-GR" sz="2400" dirty="0" smtClean="0"/>
              <a:t>για </a:t>
            </a:r>
            <a:r>
              <a:rPr lang="el-GR" sz="2400" dirty="0"/>
              <a:t>λιμενικές </a:t>
            </a:r>
            <a:r>
              <a:rPr lang="el-GR" sz="2400" dirty="0" smtClean="0"/>
              <a:t>υποδομές σε σχέση με άλλα μέσα μεταφοράς (μόλις </a:t>
            </a:r>
            <a:r>
              <a:rPr lang="el-GR" sz="2400" b="1" dirty="0" smtClean="0"/>
              <a:t>3</a:t>
            </a:r>
            <a:r>
              <a:rPr lang="el-GR" sz="2400" b="1" dirty="0"/>
              <a:t>%</a:t>
            </a:r>
            <a:r>
              <a:rPr lang="el-GR" sz="2400" dirty="0"/>
              <a:t> </a:t>
            </a:r>
            <a:r>
              <a:rPr lang="el-GR" sz="2400" dirty="0" smtClean="0"/>
              <a:t>από </a:t>
            </a:r>
            <a:r>
              <a:rPr lang="el-GR" sz="2400" dirty="0"/>
              <a:t>4,3 δις </a:t>
            </a:r>
            <a:r>
              <a:rPr lang="el-GR" sz="2400" dirty="0" smtClean="0"/>
              <a:t>Π/Υ του ΕΠ-ΕΠ)</a:t>
            </a:r>
            <a:endParaRPr lang="el-GR" sz="2400" dirty="0"/>
          </a:p>
        </p:txBody>
      </p:sp>
      <p:sp>
        <p:nvSpPr>
          <p:cNvPr id="8" name="Right Arrow 7"/>
          <p:cNvSpPr/>
          <p:nvPr/>
        </p:nvSpPr>
        <p:spPr>
          <a:xfrm>
            <a:off x="500063" y="2313923"/>
            <a:ext cx="3714750" cy="2661488"/>
          </a:xfrm>
          <a:prstGeom prst="rightArrow">
            <a:avLst>
              <a:gd name="adj1" fmla="val 58435"/>
              <a:gd name="adj2" fmla="val 19142"/>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000" dirty="0" smtClean="0">
                <a:solidFill>
                  <a:schemeClr val="tx1"/>
                </a:solidFill>
              </a:rPr>
              <a:t>Περιορισμένοι πόροι (ΠΔΕ)</a:t>
            </a:r>
            <a:endParaRPr lang="el-GR" sz="2000" dirty="0">
              <a:solidFill>
                <a:schemeClr val="tx1"/>
              </a:solidFill>
            </a:endParaRPr>
          </a:p>
        </p:txBody>
      </p:sp>
    </p:spTree>
  </p:cSld>
  <p:clrMapOvr>
    <a:masterClrMapping/>
  </p:clrMapOvr>
  <p:transition spd="slow">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538725"/>
            <a:ext cx="8229600" cy="654050"/>
          </a:xfrm>
        </p:spPr>
        <p:txBody>
          <a:bodyPr>
            <a:normAutofit/>
          </a:bodyPr>
          <a:lstStyle/>
          <a:p>
            <a:pPr eaLnBrk="1" hangingPunct="1"/>
            <a:r>
              <a:rPr lang="el-GR" sz="3600" dirty="0" smtClean="0"/>
              <a:t>Αδυναμίες</a:t>
            </a:r>
            <a:endParaRPr lang="el-GR" sz="4000" dirty="0" smtClean="0"/>
          </a:p>
        </p:txBody>
      </p:sp>
      <p:sp>
        <p:nvSpPr>
          <p:cNvPr id="5" name="Text Placeholder 2"/>
          <p:cNvSpPr txBox="1">
            <a:spLocks/>
          </p:cNvSpPr>
          <p:nvPr/>
        </p:nvSpPr>
        <p:spPr>
          <a:xfrm>
            <a:off x="428625" y="1511300"/>
            <a:ext cx="8215313" cy="357188"/>
          </a:xfrm>
          <a:prstGeom prst="rect">
            <a:avLst/>
          </a:prstGeom>
        </p:spPr>
        <p:txBody>
          <a:bodyPr>
            <a:normAutofit/>
          </a:bodyPr>
          <a:lstStyle/>
          <a:p>
            <a:pPr marL="342900" indent="-342900">
              <a:lnSpc>
                <a:spcPct val="80000"/>
              </a:lnSpc>
              <a:spcBef>
                <a:spcPct val="20000"/>
              </a:spcBef>
              <a:buFont typeface="Arial" charset="0"/>
              <a:buChar char="•"/>
            </a:pPr>
            <a:endParaRPr lang="el-GR" sz="2000"/>
          </a:p>
        </p:txBody>
      </p:sp>
      <p:sp>
        <p:nvSpPr>
          <p:cNvPr id="23556" name="Text Placeholder 4"/>
          <p:cNvSpPr txBox="1">
            <a:spLocks/>
          </p:cNvSpPr>
          <p:nvPr/>
        </p:nvSpPr>
        <p:spPr bwMode="auto">
          <a:xfrm>
            <a:off x="4214813" y="2297113"/>
            <a:ext cx="4041775" cy="357187"/>
          </a:xfrm>
          <a:prstGeom prst="rect">
            <a:avLst/>
          </a:prstGeom>
          <a:noFill/>
          <a:ln w="9525">
            <a:noFill/>
            <a:miter lim="800000"/>
            <a:headEnd/>
            <a:tailEnd/>
          </a:ln>
        </p:spPr>
        <p:txBody>
          <a:bodyPr/>
          <a:lstStyle/>
          <a:p>
            <a:pPr marL="342900" indent="-342900">
              <a:spcBef>
                <a:spcPct val="20000"/>
              </a:spcBef>
            </a:pPr>
            <a:endParaRPr lang="el-GR" sz="2400" b="1"/>
          </a:p>
        </p:txBody>
      </p:sp>
      <p:sp>
        <p:nvSpPr>
          <p:cNvPr id="23557" name="Content Placeholder 5"/>
          <p:cNvSpPr>
            <a:spLocks noGrp="1"/>
          </p:cNvSpPr>
          <p:nvPr>
            <p:ph sz="quarter" idx="4294967295"/>
          </p:nvPr>
        </p:nvSpPr>
        <p:spPr>
          <a:xfrm>
            <a:off x="3186953" y="1511301"/>
            <a:ext cx="5647764" cy="4701240"/>
          </a:xfrm>
        </p:spPr>
        <p:txBody>
          <a:bodyPr/>
          <a:lstStyle/>
          <a:p>
            <a:pPr>
              <a:defRPr/>
            </a:pPr>
            <a:r>
              <a:rPr lang="el-GR" sz="2400" dirty="0" smtClean="0"/>
              <a:t>Έργα με </a:t>
            </a:r>
            <a:r>
              <a:rPr lang="el-GR" sz="2400" b="1" dirty="0" smtClean="0"/>
              <a:t>τεχνική</a:t>
            </a:r>
            <a:r>
              <a:rPr lang="el-GR" sz="2400" dirty="0" smtClean="0"/>
              <a:t> δυσκολία.</a:t>
            </a:r>
          </a:p>
          <a:p>
            <a:pPr>
              <a:defRPr/>
            </a:pPr>
            <a:r>
              <a:rPr lang="el-GR" sz="2400" dirty="0" smtClean="0"/>
              <a:t>Έργα για τα οποία απαιτείται πλειάδα </a:t>
            </a:r>
            <a:r>
              <a:rPr lang="el-GR" sz="2400" b="1" dirty="0" err="1" smtClean="0"/>
              <a:t>αδειοδοτήσεων</a:t>
            </a:r>
            <a:r>
              <a:rPr lang="el-GR" sz="2400" dirty="0" smtClean="0"/>
              <a:t>, λόγω των πολλών εμπλεκόμενων φορέων, με αποτέλεσμα </a:t>
            </a:r>
            <a:r>
              <a:rPr lang="el-GR" sz="2400" b="1" dirty="0" smtClean="0"/>
              <a:t>χρονοβόρες διαδικασίες </a:t>
            </a:r>
            <a:r>
              <a:rPr lang="el-GR" sz="2400" dirty="0" smtClean="0"/>
              <a:t>(και </a:t>
            </a:r>
            <a:r>
              <a:rPr lang="el-GR" sz="2400" dirty="0" err="1" smtClean="0"/>
              <a:t>απεντάξεις</a:t>
            </a:r>
            <a:r>
              <a:rPr lang="el-GR" sz="2400" dirty="0" smtClean="0"/>
              <a:t>). </a:t>
            </a:r>
          </a:p>
          <a:p>
            <a:pPr>
              <a:defRPr/>
            </a:pPr>
            <a:r>
              <a:rPr lang="el-GR" sz="2400" dirty="0" smtClean="0"/>
              <a:t>Νέα ζητήματα</a:t>
            </a:r>
            <a:r>
              <a:rPr lang="en-US" sz="2400" dirty="0" smtClean="0"/>
              <a:t>: </a:t>
            </a:r>
          </a:p>
          <a:p>
            <a:pPr lvl="1">
              <a:defRPr/>
            </a:pPr>
            <a:r>
              <a:rPr lang="el-GR" sz="2400" b="1" dirty="0" smtClean="0"/>
              <a:t>Οικονομική δυσπραγία αναδόχων</a:t>
            </a:r>
            <a:r>
              <a:rPr lang="el-GR" sz="2400" dirty="0" smtClean="0"/>
              <a:t>. Εκπτώσεις- διαλύσεις εργολαβιών. </a:t>
            </a:r>
          </a:p>
          <a:p>
            <a:pPr lvl="1">
              <a:defRPr/>
            </a:pPr>
            <a:r>
              <a:rPr lang="el-GR" sz="2400" dirty="0" smtClean="0"/>
              <a:t>Θέματα κρατικών ενισχύσεων. </a:t>
            </a:r>
            <a:endParaRPr lang="el-GR" sz="2400" dirty="0">
              <a:solidFill>
                <a:srgbClr val="FFCC66"/>
              </a:solidFill>
            </a:endParaRPr>
          </a:p>
        </p:txBody>
      </p:sp>
      <p:sp>
        <p:nvSpPr>
          <p:cNvPr id="8" name="Right Arrow 7"/>
          <p:cNvSpPr/>
          <p:nvPr/>
        </p:nvSpPr>
        <p:spPr>
          <a:xfrm>
            <a:off x="500062" y="1922933"/>
            <a:ext cx="2807914" cy="3119715"/>
          </a:xfrm>
          <a:prstGeom prst="rightArrow">
            <a:avLst>
              <a:gd name="adj1" fmla="val 58435"/>
              <a:gd name="adj2" fmla="val 19142"/>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l-GR" sz="2000" dirty="0" smtClean="0">
              <a:solidFill>
                <a:schemeClr val="tx1"/>
              </a:solidFill>
            </a:endParaRPr>
          </a:p>
          <a:p>
            <a:pPr fontAlgn="auto">
              <a:spcBef>
                <a:spcPts val="0"/>
              </a:spcBef>
              <a:spcAft>
                <a:spcPts val="0"/>
              </a:spcAft>
              <a:defRPr/>
            </a:pPr>
            <a:r>
              <a:rPr lang="el-GR" sz="2000" dirty="0" smtClean="0">
                <a:solidFill>
                  <a:schemeClr val="tx1"/>
                </a:solidFill>
              </a:rPr>
              <a:t>Χαμηλή αξιοποίηση πόρων για λιμενικά έργα  </a:t>
            </a:r>
          </a:p>
          <a:p>
            <a:pPr fontAlgn="auto">
              <a:spcBef>
                <a:spcPts val="0"/>
              </a:spcBef>
              <a:spcAft>
                <a:spcPts val="0"/>
              </a:spcAft>
              <a:defRPr/>
            </a:pPr>
            <a:r>
              <a:rPr lang="el-GR" dirty="0" smtClean="0">
                <a:solidFill>
                  <a:schemeClr val="tx1"/>
                </a:solidFill>
              </a:rPr>
              <a:t>(απορρόφηση ΕΠ-ΕΠ </a:t>
            </a:r>
            <a:r>
              <a:rPr lang="el-GR" b="1" dirty="0" smtClean="0">
                <a:solidFill>
                  <a:schemeClr val="tx1"/>
                </a:solidFill>
              </a:rPr>
              <a:t>15%, </a:t>
            </a:r>
            <a:r>
              <a:rPr lang="el-GR" dirty="0" smtClean="0">
                <a:solidFill>
                  <a:schemeClr val="tx1"/>
                </a:solidFill>
              </a:rPr>
              <a:t>στοιχεία </a:t>
            </a:r>
            <a:r>
              <a:rPr lang="el-GR" dirty="0" err="1" smtClean="0">
                <a:solidFill>
                  <a:schemeClr val="tx1"/>
                </a:solidFill>
              </a:rPr>
              <a:t>Σεπτ</a:t>
            </a:r>
            <a:r>
              <a:rPr lang="el-GR" dirty="0">
                <a:solidFill>
                  <a:schemeClr val="tx1"/>
                </a:solidFill>
              </a:rPr>
              <a:t>. 2012). </a:t>
            </a:r>
          </a:p>
          <a:p>
            <a:pPr fontAlgn="auto">
              <a:spcBef>
                <a:spcPts val="0"/>
              </a:spcBef>
              <a:spcAft>
                <a:spcPts val="0"/>
              </a:spcAft>
              <a:defRPr/>
            </a:pPr>
            <a:endParaRPr lang="el-GR" sz="2000" dirty="0">
              <a:solidFill>
                <a:schemeClr val="tx1"/>
              </a:solidFill>
            </a:endParaRPr>
          </a:p>
        </p:txBody>
      </p:sp>
    </p:spTree>
    <p:extLst>
      <p:ext uri="{BB962C8B-B14F-4D97-AF65-F5344CB8AC3E}">
        <p14:creationId xmlns:p14="http://schemas.microsoft.com/office/powerpoint/2010/main" xmlns="" val="2928313027"/>
      </p:ext>
    </p:extLst>
  </p:cSld>
  <p:clrMapOvr>
    <a:masterClrMapping/>
  </p:clrMapOvr>
  <p:transition spd="slow">
    <p:randomBa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2" name="Group 403"/>
          <p:cNvGrpSpPr>
            <a:grpSpLocks/>
          </p:cNvGrpSpPr>
          <p:nvPr/>
        </p:nvGrpSpPr>
        <p:grpSpPr bwMode="auto">
          <a:xfrm>
            <a:off x="0" y="444500"/>
            <a:ext cx="9056077" cy="6396038"/>
            <a:chOff x="12" y="73"/>
            <a:chExt cx="6180" cy="4029"/>
          </a:xfrm>
        </p:grpSpPr>
        <p:grpSp>
          <p:nvGrpSpPr>
            <p:cNvPr id="25623" name="Group 248"/>
            <p:cNvGrpSpPr>
              <a:grpSpLocks/>
            </p:cNvGrpSpPr>
            <p:nvPr/>
          </p:nvGrpSpPr>
          <p:grpSpPr bwMode="auto">
            <a:xfrm>
              <a:off x="3408" y="1021"/>
              <a:ext cx="2784" cy="720"/>
              <a:chOff x="3408" y="1140"/>
              <a:chExt cx="2784" cy="720"/>
            </a:xfrm>
          </p:grpSpPr>
          <p:sp>
            <p:nvSpPr>
              <p:cNvPr id="25642" name="Rectangle 17"/>
              <p:cNvSpPr>
                <a:spLocks noChangeArrowheads="1"/>
              </p:cNvSpPr>
              <p:nvPr/>
            </p:nvSpPr>
            <p:spPr bwMode="auto">
              <a:xfrm>
                <a:off x="3408" y="1140"/>
                <a:ext cx="2784" cy="225"/>
              </a:xfrm>
              <a:prstGeom prst="rect">
                <a:avLst/>
              </a:prstGeom>
              <a:gradFill rotWithShape="0">
                <a:gsLst>
                  <a:gs pos="0">
                    <a:srgbClr val="CCFFFF"/>
                  </a:gs>
                  <a:gs pos="100000">
                    <a:srgbClr val="FFFFFF"/>
                  </a:gs>
                </a:gsLst>
                <a:lin ang="5400000" scaled="1"/>
              </a:gradFill>
              <a:ln w="12700">
                <a:solidFill>
                  <a:schemeClr val="tx1"/>
                </a:solidFill>
                <a:miter lim="800000"/>
                <a:headEnd/>
                <a:tailEnd/>
              </a:ln>
            </p:spPr>
            <p:txBody>
              <a:bodyPr lIns="72000" tIns="72000" rIns="72000" bIns="72000" anchor="ctr"/>
              <a:lstStyle/>
              <a:p>
                <a:pPr algn="ctr" eaLnBrk="0" hangingPunct="0">
                  <a:lnSpc>
                    <a:spcPct val="90000"/>
                  </a:lnSpc>
                </a:pPr>
                <a:r>
                  <a:rPr lang="el-GR" sz="1200" b="1">
                    <a:latin typeface="Tahoma" pitchFamily="34" charset="0"/>
                  </a:rPr>
                  <a:t>ΑΞΟΝΑΣ ΣΤΡΑΤΗΓΙΚΗΣ 2</a:t>
                </a:r>
                <a:endParaRPr lang="en-US" sz="1200" b="1" dirty="0">
                  <a:latin typeface="Tahoma" pitchFamily="34" charset="0"/>
                </a:endParaRPr>
              </a:p>
            </p:txBody>
          </p:sp>
          <p:sp>
            <p:nvSpPr>
              <p:cNvPr id="25643" name="Rectangle 18"/>
              <p:cNvSpPr>
                <a:spLocks noChangeArrowheads="1"/>
              </p:cNvSpPr>
              <p:nvPr/>
            </p:nvSpPr>
            <p:spPr bwMode="auto">
              <a:xfrm>
                <a:off x="3408" y="1410"/>
                <a:ext cx="2784" cy="450"/>
              </a:xfrm>
              <a:prstGeom prst="rect">
                <a:avLst/>
              </a:prstGeom>
              <a:solidFill>
                <a:schemeClr val="bg1"/>
              </a:solidFill>
              <a:ln w="12700">
                <a:solidFill>
                  <a:schemeClr val="tx1"/>
                </a:solidFill>
                <a:round/>
                <a:headEnd/>
                <a:tailEnd/>
              </a:ln>
            </p:spPr>
            <p:txBody>
              <a:bodyPr lIns="72000" tIns="72000" rIns="72000" bIns="72000"/>
              <a:lstStyle/>
              <a:p>
                <a:pPr marL="85725" eaLnBrk="0" hangingPunct="0">
                  <a:lnSpc>
                    <a:spcPct val="90000"/>
                  </a:lnSpc>
                  <a:spcBef>
                    <a:spcPct val="10000"/>
                  </a:spcBef>
                  <a:buClr>
                    <a:schemeClr val="bg2"/>
                  </a:buClr>
                </a:pPr>
                <a:r>
                  <a:rPr lang="el-GR" sz="1200" b="1" dirty="0" smtClean="0">
                    <a:latin typeface="Tahoma" pitchFamily="34" charset="0"/>
                  </a:rPr>
                  <a:t>ΕΞΩΤΕΡΙΚΟ ΠΕΡΙΒΑΛΛΟΝ</a:t>
                </a:r>
                <a:endParaRPr lang="el-GR" sz="1200" b="1" dirty="0">
                  <a:latin typeface="Tahoma" pitchFamily="34" charset="0"/>
                </a:endParaRPr>
              </a:p>
              <a:p>
                <a:pPr marL="85725" eaLnBrk="0" hangingPunct="0">
                  <a:lnSpc>
                    <a:spcPct val="90000"/>
                  </a:lnSpc>
                  <a:spcBef>
                    <a:spcPct val="10000"/>
                  </a:spcBef>
                  <a:buClr>
                    <a:schemeClr val="bg2"/>
                  </a:buClr>
                </a:pPr>
                <a:r>
                  <a:rPr lang="el-GR" sz="1000" dirty="0">
                    <a:latin typeface="Tahoma" pitchFamily="34" charset="0"/>
                    <a:cs typeface="Tahoma" pitchFamily="34" charset="0"/>
                  </a:rPr>
                  <a:t>ΒΕΛΤΙΩΣΗ ΤΗΣ ΑΝΤΑΓΩΝΙΣΤΙΚΟΤΗΤΑΣ ΤΩΝ ΛΙΜΕΝΩΝ ΚΑΙ ΑΝΑΒΑΘΜΙΣΗ ΤΟΥ ΡΟΛΟΥ ΤΟΥΣ ΣΤΟ ΔΙΕΘΝΕΣ ΣΥΣΤΗΜΑ ΘΑΛΑΣΣΙΩΝ ΜΕΤΑΦΟΡΩΝ ΕΠΙΒΑΤΩΝ ΚΑΙ ΕΜΠΟΡΕΥΜΑΤΩΝ </a:t>
                </a:r>
                <a:endParaRPr lang="en-US" sz="1000" dirty="0">
                  <a:latin typeface="Tahoma" pitchFamily="34" charset="0"/>
                  <a:cs typeface="Tahoma" pitchFamily="34" charset="0"/>
                </a:endParaRPr>
              </a:p>
            </p:txBody>
          </p:sp>
        </p:grpSp>
        <p:sp>
          <p:nvSpPr>
            <p:cNvPr id="25624" name="Rectangle 41"/>
            <p:cNvSpPr>
              <a:spLocks noChangeArrowheads="1"/>
            </p:cNvSpPr>
            <p:nvPr/>
          </p:nvSpPr>
          <p:spPr bwMode="auto">
            <a:xfrm>
              <a:off x="282" y="2103"/>
              <a:ext cx="1405" cy="225"/>
            </a:xfrm>
            <a:prstGeom prst="rect">
              <a:avLst/>
            </a:prstGeom>
            <a:gradFill rotWithShape="0">
              <a:gsLst>
                <a:gs pos="0">
                  <a:srgbClr val="CCFFFF"/>
                </a:gs>
                <a:gs pos="100000">
                  <a:srgbClr val="FFFFFF"/>
                </a:gs>
              </a:gsLst>
              <a:lin ang="5400000" scaled="1"/>
            </a:gradFill>
            <a:ln w="12700">
              <a:solidFill>
                <a:schemeClr val="tx1"/>
              </a:solidFill>
              <a:miter lim="800000"/>
              <a:headEnd/>
              <a:tailEnd/>
            </a:ln>
          </p:spPr>
          <p:txBody>
            <a:bodyPr lIns="72000" tIns="72000" rIns="72000" bIns="72000" anchor="ctr"/>
            <a:lstStyle/>
            <a:p>
              <a:pPr algn="ctr" eaLnBrk="0" hangingPunct="0">
                <a:lnSpc>
                  <a:spcPct val="90000"/>
                </a:lnSpc>
              </a:pPr>
              <a:r>
                <a:rPr lang="el-GR" sz="1200" dirty="0">
                  <a:cs typeface="Arial" charset="0"/>
                </a:rPr>
                <a:t>ΣΤΡΑΤΗΓΙΚΟΣ ΣΤΟΧΟΣ 1.1</a:t>
              </a:r>
              <a:endParaRPr lang="en-US" sz="1200" dirty="0">
                <a:cs typeface="Arial" charset="0"/>
              </a:endParaRPr>
            </a:p>
          </p:txBody>
        </p:sp>
        <p:sp>
          <p:nvSpPr>
            <p:cNvPr id="25625" name="Rectangle 42"/>
            <p:cNvSpPr>
              <a:spLocks noChangeArrowheads="1"/>
            </p:cNvSpPr>
            <p:nvPr/>
          </p:nvSpPr>
          <p:spPr bwMode="auto">
            <a:xfrm>
              <a:off x="282" y="2328"/>
              <a:ext cx="1405" cy="765"/>
            </a:xfrm>
            <a:prstGeom prst="rect">
              <a:avLst/>
            </a:prstGeom>
            <a:solidFill>
              <a:schemeClr val="bg1"/>
            </a:solidFill>
            <a:ln w="12700">
              <a:solidFill>
                <a:schemeClr val="tx1"/>
              </a:solidFill>
              <a:miter lim="800000"/>
              <a:headEnd/>
              <a:tailEnd/>
            </a:ln>
          </p:spPr>
          <p:txBody>
            <a:bodyPr lIns="72000" tIns="72000" rIns="72000" bIns="72000"/>
            <a:lstStyle/>
            <a:p>
              <a:pPr eaLnBrk="0" hangingPunct="0">
                <a:lnSpc>
                  <a:spcPct val="90000"/>
                </a:lnSpc>
                <a:buClr>
                  <a:schemeClr val="bg2"/>
                </a:buClr>
              </a:pPr>
              <a:r>
                <a:rPr lang="el-GR" sz="1000" dirty="0">
                  <a:latin typeface="Tahoma" pitchFamily="34" charset="0"/>
                </a:rPr>
                <a:t>ΑΝΑΜΟΡΦΩΣΗ ΚΑΙ ΕΚΣΥΓΧΡΟΝΙΣΜΟΣ ΤΟΥ ΘΕΣΜΙΚΟΥ ΠΛΑΙΣΙΟΥ ΟΡΓΑΝΩΣΗΣ, ΔΙΟΙΚΗΣΗΣ ΚΑΙ ΕΠΟΠΤΕΙΑ ΤΗΣ ΛΕΙΤΟΥΡΓΙΑΣ ΤΟΥ ΕΛΛΗΝΙΚΟΥ ΛΙΜΕΝΙΚΟΥ ΣΥΣΤΗΜΑΤΟΣ</a:t>
              </a:r>
              <a:endParaRPr lang="en-US" sz="1000" dirty="0">
                <a:latin typeface="Tahoma" pitchFamily="34" charset="0"/>
                <a:cs typeface="Arial" charset="0"/>
              </a:endParaRPr>
            </a:p>
          </p:txBody>
        </p:sp>
        <p:sp>
          <p:nvSpPr>
            <p:cNvPr id="25626" name="Rectangle 43"/>
            <p:cNvSpPr>
              <a:spLocks noChangeArrowheads="1"/>
            </p:cNvSpPr>
            <p:nvPr/>
          </p:nvSpPr>
          <p:spPr bwMode="auto">
            <a:xfrm>
              <a:off x="1767" y="2103"/>
              <a:ext cx="1465" cy="225"/>
            </a:xfrm>
            <a:prstGeom prst="rect">
              <a:avLst/>
            </a:prstGeom>
            <a:gradFill rotWithShape="0">
              <a:gsLst>
                <a:gs pos="0">
                  <a:srgbClr val="CCFFFF"/>
                </a:gs>
                <a:gs pos="100000">
                  <a:srgbClr val="FFFFFF"/>
                </a:gs>
              </a:gsLst>
              <a:lin ang="5400000" scaled="1"/>
            </a:gradFill>
            <a:ln w="12700">
              <a:solidFill>
                <a:schemeClr val="tx1"/>
              </a:solidFill>
              <a:miter lim="800000"/>
              <a:headEnd/>
              <a:tailEnd/>
            </a:ln>
          </p:spPr>
          <p:txBody>
            <a:bodyPr lIns="72000" tIns="72000" rIns="72000" bIns="72000" anchor="ctr"/>
            <a:lstStyle/>
            <a:p>
              <a:pPr algn="ctr" eaLnBrk="0" hangingPunct="0">
                <a:lnSpc>
                  <a:spcPct val="90000"/>
                </a:lnSpc>
              </a:pPr>
              <a:r>
                <a:rPr lang="el-GR" sz="1200" dirty="0">
                  <a:cs typeface="Arial" charset="0"/>
                </a:rPr>
                <a:t>ΣΤΡΑΤΗΓΙΚΟΣ ΣΤΟΧΟΣ 1.2</a:t>
              </a:r>
              <a:endParaRPr lang="en-US" sz="1200" dirty="0">
                <a:cs typeface="Arial" charset="0"/>
              </a:endParaRPr>
            </a:p>
          </p:txBody>
        </p:sp>
        <p:sp>
          <p:nvSpPr>
            <p:cNvPr id="25627" name="Rectangle 44"/>
            <p:cNvSpPr>
              <a:spLocks noChangeArrowheads="1"/>
            </p:cNvSpPr>
            <p:nvPr/>
          </p:nvSpPr>
          <p:spPr bwMode="auto">
            <a:xfrm>
              <a:off x="1767" y="2328"/>
              <a:ext cx="1465" cy="765"/>
            </a:xfrm>
            <a:prstGeom prst="rect">
              <a:avLst/>
            </a:prstGeom>
            <a:solidFill>
              <a:schemeClr val="bg1"/>
            </a:solidFill>
            <a:ln w="12700">
              <a:solidFill>
                <a:schemeClr val="tx1"/>
              </a:solidFill>
              <a:miter lim="800000"/>
              <a:headEnd/>
              <a:tailEnd/>
            </a:ln>
          </p:spPr>
          <p:txBody>
            <a:bodyPr lIns="72000" tIns="72000" rIns="72000" bIns="72000"/>
            <a:lstStyle/>
            <a:p>
              <a:pPr eaLnBrk="0" hangingPunct="0">
                <a:lnSpc>
                  <a:spcPct val="90000"/>
                </a:lnSpc>
                <a:buClr>
                  <a:schemeClr val="bg2"/>
                </a:buClr>
              </a:pPr>
              <a:r>
                <a:rPr lang="el-GR" sz="1000" dirty="0">
                  <a:latin typeface="Tahoma" pitchFamily="34" charset="0"/>
                </a:rPr>
                <a:t>ΑΝΑΒΑΘΜΙΣΗ ΤΟΥ ΡΟΛΟΥ ΤΩΝ ΛΙΜΕΝΩΝ </a:t>
              </a:r>
              <a:r>
                <a:rPr lang="el-GR" sz="1000" dirty="0" smtClean="0">
                  <a:latin typeface="Tahoma" pitchFamily="34" charset="0"/>
                </a:rPr>
                <a:t>ΓΙΑ ΤΗΝ ΚΑΛΥΤΕΡΗ ΕΞΥΠΗΡΕΤΗΣΗ ΤΩΝ ΕΣΩΤΕΡΙΚΩΝ </a:t>
              </a:r>
              <a:r>
                <a:rPr lang="el-GR" sz="1000" dirty="0">
                  <a:latin typeface="Tahoma" pitchFamily="34" charset="0"/>
                </a:rPr>
                <a:t>ΘΑΛΑΣΣΙΩΝ ΜΕΤΑΦΟΡΩΝ </a:t>
              </a:r>
              <a:r>
                <a:rPr lang="el-GR" sz="1000" dirty="0" smtClean="0">
                  <a:latin typeface="Tahoma" pitchFamily="34" charset="0"/>
                </a:rPr>
                <a:t>ΚΑΙ </a:t>
              </a:r>
              <a:r>
                <a:rPr lang="el-GR" sz="1000" dirty="0">
                  <a:latin typeface="Tahoma" pitchFamily="34" charset="0"/>
                </a:rPr>
                <a:t>ΤΗΝ  ΕΝΙΣΧΥΣΗ ΤΩΝ ΤΟΠΙΚΩΝ ΟΙΚΟΝΟΜΙΩΝ</a:t>
              </a:r>
              <a:endParaRPr lang="en-US" sz="1000" dirty="0">
                <a:latin typeface="Tahoma" pitchFamily="34" charset="0"/>
              </a:endParaRPr>
            </a:p>
          </p:txBody>
        </p:sp>
        <p:sp>
          <p:nvSpPr>
            <p:cNvPr id="25628" name="Rectangle 58"/>
            <p:cNvSpPr>
              <a:spLocks noChangeArrowheads="1"/>
            </p:cNvSpPr>
            <p:nvPr/>
          </p:nvSpPr>
          <p:spPr bwMode="auto">
            <a:xfrm>
              <a:off x="4789" y="2103"/>
              <a:ext cx="1300" cy="225"/>
            </a:xfrm>
            <a:prstGeom prst="rect">
              <a:avLst/>
            </a:prstGeom>
            <a:gradFill rotWithShape="0">
              <a:gsLst>
                <a:gs pos="0">
                  <a:srgbClr val="CCFFFF"/>
                </a:gs>
                <a:gs pos="100000">
                  <a:srgbClr val="FFFFFF"/>
                </a:gs>
              </a:gsLst>
              <a:lin ang="5400000" scaled="1"/>
            </a:gradFill>
            <a:ln w="12700">
              <a:solidFill>
                <a:schemeClr val="tx1"/>
              </a:solidFill>
              <a:miter lim="800000"/>
              <a:headEnd/>
              <a:tailEnd/>
            </a:ln>
          </p:spPr>
          <p:txBody>
            <a:bodyPr lIns="72000" tIns="72000" rIns="72000" bIns="72000" anchor="ctr"/>
            <a:lstStyle/>
            <a:p>
              <a:pPr algn="ctr" eaLnBrk="0" hangingPunct="0">
                <a:lnSpc>
                  <a:spcPct val="90000"/>
                </a:lnSpc>
              </a:pPr>
              <a:r>
                <a:rPr lang="el-GR" sz="1200">
                  <a:cs typeface="Arial" charset="0"/>
                </a:rPr>
                <a:t>ΣΤΡΑΤΗΓΙΚΟΣ ΣΤΟΧΟΣ 2.2</a:t>
              </a:r>
              <a:endParaRPr lang="en-US" sz="1200" dirty="0">
                <a:cs typeface="Arial" charset="0"/>
              </a:endParaRPr>
            </a:p>
          </p:txBody>
        </p:sp>
        <p:sp>
          <p:nvSpPr>
            <p:cNvPr id="25629" name="Rectangle 59"/>
            <p:cNvSpPr>
              <a:spLocks noChangeArrowheads="1"/>
            </p:cNvSpPr>
            <p:nvPr/>
          </p:nvSpPr>
          <p:spPr bwMode="auto">
            <a:xfrm>
              <a:off x="4790" y="2328"/>
              <a:ext cx="1290" cy="765"/>
            </a:xfrm>
            <a:prstGeom prst="rect">
              <a:avLst/>
            </a:prstGeom>
            <a:solidFill>
              <a:schemeClr val="bg1"/>
            </a:solidFill>
            <a:ln w="12700">
              <a:solidFill>
                <a:schemeClr val="tx1"/>
              </a:solidFill>
              <a:miter lim="800000"/>
              <a:headEnd/>
              <a:tailEnd/>
            </a:ln>
          </p:spPr>
          <p:txBody>
            <a:bodyPr lIns="72000" tIns="72000" rIns="72000" bIns="72000"/>
            <a:lstStyle/>
            <a:p>
              <a:pPr eaLnBrk="0" hangingPunct="0">
                <a:lnSpc>
                  <a:spcPct val="90000"/>
                </a:lnSpc>
                <a:buClr>
                  <a:schemeClr val="bg2"/>
                </a:buClr>
              </a:pPr>
              <a:r>
                <a:rPr lang="el-GR" sz="1000" dirty="0" smtClean="0">
                  <a:latin typeface="Tahoma" pitchFamily="34" charset="0"/>
                </a:rPr>
                <a:t>ΑΝΑΒΑΘΜΙΣΗ ΤΗΣ </a:t>
              </a:r>
              <a:r>
                <a:rPr lang="el-GR" sz="1000" dirty="0">
                  <a:latin typeface="Tahoma" pitchFamily="34" charset="0"/>
                </a:rPr>
                <a:t>ΘΕΣΗΣ  ΤΗΣ ΕΛΛΑΔΟΣ ΣΤΟ ΔΙΕΘΝΕΣ ΔΙΑΜΕΤΑΚΟΜΙΣΤΙΚΟ ΕΜΠΟΡΙΟ ΠΟΥ ΔΙΑΚΙΝΕΙΤΑΙ ΜΕΣΩ ΘΑΛΑΣΣΗΣ</a:t>
              </a:r>
              <a:endParaRPr lang="en-US" sz="1000" dirty="0">
                <a:latin typeface="Tahoma" pitchFamily="34" charset="0"/>
              </a:endParaRPr>
            </a:p>
            <a:p>
              <a:pPr eaLnBrk="0" hangingPunct="0">
                <a:lnSpc>
                  <a:spcPct val="90000"/>
                </a:lnSpc>
                <a:buClr>
                  <a:schemeClr val="bg2"/>
                </a:buClr>
              </a:pPr>
              <a:endParaRPr lang="en-US" sz="700" dirty="0">
                <a:latin typeface="Tahoma" pitchFamily="34" charset="0"/>
              </a:endParaRPr>
            </a:p>
          </p:txBody>
        </p:sp>
        <p:sp>
          <p:nvSpPr>
            <p:cNvPr id="25630" name="Rectangle 78"/>
            <p:cNvSpPr>
              <a:spLocks noChangeArrowheads="1"/>
            </p:cNvSpPr>
            <p:nvPr/>
          </p:nvSpPr>
          <p:spPr bwMode="auto">
            <a:xfrm>
              <a:off x="3288" y="2103"/>
              <a:ext cx="1395" cy="225"/>
            </a:xfrm>
            <a:prstGeom prst="rect">
              <a:avLst/>
            </a:prstGeom>
            <a:gradFill rotWithShape="0">
              <a:gsLst>
                <a:gs pos="0">
                  <a:srgbClr val="CCFFFF"/>
                </a:gs>
                <a:gs pos="100000">
                  <a:srgbClr val="FFFFFF"/>
                </a:gs>
              </a:gsLst>
              <a:lin ang="5400000" scaled="1"/>
            </a:gradFill>
            <a:ln w="12700">
              <a:solidFill>
                <a:schemeClr val="tx1"/>
              </a:solidFill>
              <a:miter lim="800000"/>
              <a:headEnd/>
              <a:tailEnd/>
            </a:ln>
          </p:spPr>
          <p:txBody>
            <a:bodyPr lIns="72000" tIns="72000" rIns="72000" bIns="72000" anchor="ctr"/>
            <a:lstStyle/>
            <a:p>
              <a:pPr algn="ctr" eaLnBrk="0" hangingPunct="0">
                <a:lnSpc>
                  <a:spcPct val="90000"/>
                </a:lnSpc>
              </a:pPr>
              <a:r>
                <a:rPr lang="el-GR" sz="1200">
                  <a:cs typeface="Arial" charset="0"/>
                </a:rPr>
                <a:t>ΣΤΡΑΤΗΓΙΚΟΣ ΣΤΟΧΟΣ 2.1</a:t>
              </a:r>
              <a:endParaRPr lang="en-US" sz="1200" dirty="0">
                <a:cs typeface="Arial" charset="0"/>
              </a:endParaRPr>
            </a:p>
          </p:txBody>
        </p:sp>
        <p:sp>
          <p:nvSpPr>
            <p:cNvPr id="25631" name="Rectangle 79"/>
            <p:cNvSpPr>
              <a:spLocks noChangeArrowheads="1"/>
            </p:cNvSpPr>
            <p:nvPr/>
          </p:nvSpPr>
          <p:spPr bwMode="auto">
            <a:xfrm>
              <a:off x="3288" y="2328"/>
              <a:ext cx="1395" cy="765"/>
            </a:xfrm>
            <a:prstGeom prst="rect">
              <a:avLst/>
            </a:prstGeom>
            <a:solidFill>
              <a:schemeClr val="bg1"/>
            </a:solidFill>
            <a:ln w="12700">
              <a:solidFill>
                <a:schemeClr val="tx1"/>
              </a:solidFill>
              <a:miter lim="800000"/>
              <a:headEnd/>
              <a:tailEnd/>
            </a:ln>
          </p:spPr>
          <p:txBody>
            <a:bodyPr lIns="72000" tIns="72000" rIns="72000" bIns="72000"/>
            <a:lstStyle/>
            <a:p>
              <a:pPr eaLnBrk="0" hangingPunct="0">
                <a:lnSpc>
                  <a:spcPct val="90000"/>
                </a:lnSpc>
                <a:buClr>
                  <a:schemeClr val="bg2"/>
                </a:buClr>
              </a:pPr>
              <a:r>
                <a:rPr lang="el-GR" sz="1000" dirty="0">
                  <a:latin typeface="Tahoma" pitchFamily="34" charset="0"/>
                </a:rPr>
                <a:t>ΜΕΓΙΣΤΟΠΟΙΗΣΗ </a:t>
              </a:r>
              <a:r>
                <a:rPr lang="el-GR" sz="1000" dirty="0" smtClean="0">
                  <a:latin typeface="Tahoma" pitchFamily="34" charset="0"/>
                </a:rPr>
                <a:t>ΣΥΜΜΕΤΟΧΗΣ </a:t>
              </a:r>
              <a:r>
                <a:rPr lang="el-GR" sz="1000" dirty="0">
                  <a:latin typeface="Tahoma" pitchFamily="34" charset="0"/>
                </a:rPr>
                <a:t>ΤΩΝ ΕΛΛΗΝΙΚΩΝ ΛΙΜΕΝΩΝ ΣΤΟ ΔΙΕΘΝΕΣ ΣΥΣΤΗΜΑ ΘΑΛΑΣΣΙΟΥ ΤΟΥΡΙΣΜΟΥ (ΚΡΟΥΑΖΙΕΡΑ, ΤΟΥΡΙΣΤΙΚΟΙ ΛΙΜΕΝΕΣ, ΜΑΡΙΝΕΣ) </a:t>
              </a:r>
            </a:p>
            <a:p>
              <a:pPr eaLnBrk="0" hangingPunct="0">
                <a:lnSpc>
                  <a:spcPct val="90000"/>
                </a:lnSpc>
                <a:buClr>
                  <a:schemeClr val="bg2"/>
                </a:buClr>
              </a:pPr>
              <a:endParaRPr lang="en-US" sz="800" dirty="0"/>
            </a:p>
          </p:txBody>
        </p:sp>
        <p:sp>
          <p:nvSpPr>
            <p:cNvPr id="25632" name="Rectangle 181"/>
            <p:cNvSpPr>
              <a:spLocks noChangeArrowheads="1"/>
            </p:cNvSpPr>
            <p:nvPr/>
          </p:nvSpPr>
          <p:spPr bwMode="auto">
            <a:xfrm rot="-5400000">
              <a:off x="-79" y="3799"/>
              <a:ext cx="384" cy="201"/>
            </a:xfrm>
            <a:prstGeom prst="rect">
              <a:avLst/>
            </a:prstGeom>
            <a:gradFill rotWithShape="0">
              <a:gsLst>
                <a:gs pos="0">
                  <a:srgbClr val="CCFFFF"/>
                </a:gs>
                <a:gs pos="100000">
                  <a:srgbClr val="FFFFFF"/>
                </a:gs>
              </a:gsLst>
              <a:lin ang="0" scaled="1"/>
            </a:gradFill>
            <a:ln w="12700">
              <a:solidFill>
                <a:schemeClr val="tx1"/>
              </a:solidFill>
              <a:miter lim="800000"/>
              <a:headEnd/>
              <a:tailEnd/>
            </a:ln>
          </p:spPr>
          <p:txBody>
            <a:bodyPr lIns="72000" tIns="72000" rIns="72000" bIns="72000" anchor="ctr"/>
            <a:lstStyle/>
            <a:p>
              <a:pPr algn="ctr" eaLnBrk="0" hangingPunct="0">
                <a:lnSpc>
                  <a:spcPct val="90000"/>
                </a:lnSpc>
              </a:pPr>
              <a:r>
                <a:rPr lang="el-GR" sz="700">
                  <a:latin typeface="Tahoma" pitchFamily="34" charset="0"/>
                </a:rPr>
                <a:t>Επιχειρησ. Διαστάσεις</a:t>
              </a:r>
              <a:endParaRPr lang="en-US" sz="700" dirty="0">
                <a:latin typeface="Tahoma" pitchFamily="34" charset="0"/>
              </a:endParaRPr>
            </a:p>
          </p:txBody>
        </p:sp>
        <p:sp>
          <p:nvSpPr>
            <p:cNvPr id="25633" name="Rectangle 183"/>
            <p:cNvSpPr>
              <a:spLocks noChangeArrowheads="1"/>
            </p:cNvSpPr>
            <p:nvPr/>
          </p:nvSpPr>
          <p:spPr bwMode="auto">
            <a:xfrm>
              <a:off x="702" y="3752"/>
              <a:ext cx="1223" cy="277"/>
            </a:xfrm>
            <a:prstGeom prst="rect">
              <a:avLst/>
            </a:prstGeom>
            <a:solidFill>
              <a:schemeClr val="bg1"/>
            </a:solidFill>
            <a:ln w="12700">
              <a:solidFill>
                <a:schemeClr val="tx1"/>
              </a:solidFill>
              <a:miter lim="800000"/>
              <a:headEnd/>
              <a:tailEnd/>
            </a:ln>
          </p:spPr>
          <p:txBody>
            <a:bodyPr lIns="72000" tIns="72000" rIns="72000" bIns="72000"/>
            <a:lstStyle/>
            <a:p>
              <a:pPr marL="117475" indent="-117475" algn="ctr" eaLnBrk="0" hangingPunct="0">
                <a:lnSpc>
                  <a:spcPct val="90000"/>
                </a:lnSpc>
                <a:spcBef>
                  <a:spcPct val="10000"/>
                </a:spcBef>
                <a:buClr>
                  <a:schemeClr val="bg2"/>
                </a:buClr>
              </a:pPr>
              <a:r>
                <a:rPr lang="el-GR" sz="1100" b="1">
                  <a:latin typeface="Tahoma" pitchFamily="34" charset="0"/>
                </a:rPr>
                <a:t>ΡΥΘΜΙΣΗ</a:t>
              </a:r>
            </a:p>
            <a:p>
              <a:pPr marL="117475" indent="-117475" algn="ctr" eaLnBrk="0" hangingPunct="0">
                <a:lnSpc>
                  <a:spcPct val="90000"/>
                </a:lnSpc>
                <a:spcBef>
                  <a:spcPct val="10000"/>
                </a:spcBef>
                <a:buClr>
                  <a:schemeClr val="bg2"/>
                </a:buClr>
              </a:pPr>
              <a:r>
                <a:rPr lang="en-US" sz="1100" b="1" dirty="0">
                  <a:latin typeface="Tahoma" pitchFamily="34" charset="0"/>
                </a:rPr>
                <a:t>(REGULATION)</a:t>
              </a:r>
              <a:r>
                <a:rPr lang="el-GR" sz="700">
                  <a:latin typeface="Tahoma" pitchFamily="34" charset="0"/>
                </a:rPr>
                <a:t>		</a:t>
              </a:r>
              <a:endParaRPr lang="en-US" sz="700" dirty="0">
                <a:latin typeface="Tahoma" pitchFamily="34" charset="0"/>
              </a:endParaRPr>
            </a:p>
          </p:txBody>
        </p:sp>
        <p:sp>
          <p:nvSpPr>
            <p:cNvPr id="25634" name="Rectangle 184"/>
            <p:cNvSpPr>
              <a:spLocks noChangeArrowheads="1"/>
            </p:cNvSpPr>
            <p:nvPr/>
          </p:nvSpPr>
          <p:spPr bwMode="auto">
            <a:xfrm>
              <a:off x="2592" y="3752"/>
              <a:ext cx="1125" cy="277"/>
            </a:xfrm>
            <a:prstGeom prst="rect">
              <a:avLst/>
            </a:prstGeom>
            <a:solidFill>
              <a:schemeClr val="bg1"/>
            </a:solidFill>
            <a:ln w="12700">
              <a:solidFill>
                <a:schemeClr val="tx1"/>
              </a:solidFill>
              <a:miter lim="800000"/>
              <a:headEnd/>
              <a:tailEnd/>
            </a:ln>
          </p:spPr>
          <p:txBody>
            <a:bodyPr lIns="72000" tIns="72000" rIns="72000" bIns="72000"/>
            <a:lstStyle/>
            <a:p>
              <a:pPr marL="117475" indent="-117475" algn="ctr" eaLnBrk="0" hangingPunct="0">
                <a:lnSpc>
                  <a:spcPct val="90000"/>
                </a:lnSpc>
                <a:spcBef>
                  <a:spcPct val="10000"/>
                </a:spcBef>
                <a:buClr>
                  <a:schemeClr val="bg2"/>
                </a:buClr>
              </a:pPr>
              <a:r>
                <a:rPr lang="el-GR" sz="1100" b="1">
                  <a:latin typeface="Tahoma" pitchFamily="34" charset="0"/>
                </a:rPr>
                <a:t>ΔΙΟΙΚΗΣΗ</a:t>
              </a:r>
              <a:endParaRPr lang="en-US" sz="1100" b="1" dirty="0">
                <a:latin typeface="Tahoma" pitchFamily="34" charset="0"/>
              </a:endParaRPr>
            </a:p>
            <a:p>
              <a:pPr marL="117475" indent="-117475" algn="ctr" eaLnBrk="0" hangingPunct="0">
                <a:lnSpc>
                  <a:spcPct val="90000"/>
                </a:lnSpc>
                <a:spcBef>
                  <a:spcPct val="10000"/>
                </a:spcBef>
                <a:buClr>
                  <a:schemeClr val="bg2"/>
                </a:buClr>
              </a:pPr>
              <a:r>
                <a:rPr lang="en-US" sz="1100" b="1" dirty="0">
                  <a:latin typeface="Tahoma" pitchFamily="34" charset="0"/>
                </a:rPr>
                <a:t>(MANAGEMENT)</a:t>
              </a:r>
              <a:r>
                <a:rPr lang="el-GR" sz="700">
                  <a:latin typeface="Tahoma" pitchFamily="34" charset="0"/>
                </a:rPr>
                <a:t> </a:t>
              </a:r>
              <a:endParaRPr lang="en-US" sz="700" dirty="0">
                <a:latin typeface="Tahoma" pitchFamily="34" charset="0"/>
              </a:endParaRPr>
            </a:p>
          </p:txBody>
        </p:sp>
        <p:sp>
          <p:nvSpPr>
            <p:cNvPr id="25635" name="Rectangle 185"/>
            <p:cNvSpPr>
              <a:spLocks noChangeArrowheads="1"/>
            </p:cNvSpPr>
            <p:nvPr/>
          </p:nvSpPr>
          <p:spPr bwMode="auto">
            <a:xfrm>
              <a:off x="4347" y="3752"/>
              <a:ext cx="1530" cy="350"/>
            </a:xfrm>
            <a:prstGeom prst="rect">
              <a:avLst/>
            </a:prstGeom>
            <a:solidFill>
              <a:schemeClr val="bg1"/>
            </a:solidFill>
            <a:ln w="12700">
              <a:solidFill>
                <a:schemeClr val="tx1"/>
              </a:solidFill>
              <a:miter lim="800000"/>
              <a:headEnd/>
              <a:tailEnd/>
            </a:ln>
          </p:spPr>
          <p:txBody>
            <a:bodyPr lIns="72000" tIns="72000" rIns="72000" bIns="72000"/>
            <a:lstStyle/>
            <a:p>
              <a:pPr marL="117475" indent="-117475" algn="ctr" eaLnBrk="0" hangingPunct="0">
                <a:lnSpc>
                  <a:spcPct val="90000"/>
                </a:lnSpc>
                <a:spcBef>
                  <a:spcPct val="10000"/>
                </a:spcBef>
                <a:buClr>
                  <a:schemeClr val="bg2"/>
                </a:buClr>
              </a:pPr>
              <a:r>
                <a:rPr lang="el-GR" sz="1100" b="1">
                  <a:latin typeface="Tahoma" pitchFamily="34" charset="0"/>
                </a:rPr>
                <a:t>ΕΠΙΧΕΙΡΗΣΙΑΚΗ</a:t>
              </a:r>
              <a:r>
                <a:rPr lang="en-US" sz="1100" b="1" dirty="0">
                  <a:latin typeface="Tahoma" pitchFamily="34" charset="0"/>
                </a:rPr>
                <a:t> </a:t>
              </a:r>
              <a:r>
                <a:rPr lang="el-GR" sz="1100" b="1">
                  <a:latin typeface="Tahoma" pitchFamily="34" charset="0"/>
                </a:rPr>
                <a:t>ΛΙΜΕΝΙΚΗ</a:t>
              </a:r>
              <a:r>
                <a:rPr lang="en-US" sz="1100" b="1" dirty="0">
                  <a:latin typeface="Tahoma" pitchFamily="34" charset="0"/>
                </a:rPr>
                <a:t> </a:t>
              </a:r>
              <a:r>
                <a:rPr lang="el-GR" sz="1100" b="1">
                  <a:latin typeface="Tahoma" pitchFamily="34" charset="0"/>
                </a:rPr>
                <a:t> ΛΕΙΤΟΥΡΓΙΑ</a:t>
              </a:r>
              <a:r>
                <a:rPr lang="en-US" sz="1100" b="1" dirty="0">
                  <a:latin typeface="Tahoma" pitchFamily="34" charset="0"/>
                </a:rPr>
                <a:t> </a:t>
              </a:r>
            </a:p>
            <a:p>
              <a:pPr marL="117475" indent="-117475" algn="ctr" eaLnBrk="0" hangingPunct="0">
                <a:lnSpc>
                  <a:spcPct val="90000"/>
                </a:lnSpc>
                <a:spcBef>
                  <a:spcPct val="10000"/>
                </a:spcBef>
                <a:buClr>
                  <a:schemeClr val="bg2"/>
                </a:buClr>
              </a:pPr>
              <a:r>
                <a:rPr lang="en-US" sz="1100" b="1" dirty="0">
                  <a:latin typeface="Tahoma" pitchFamily="34" charset="0"/>
                </a:rPr>
                <a:t>(PORT OPERATION)</a:t>
              </a:r>
            </a:p>
          </p:txBody>
        </p:sp>
        <p:grpSp>
          <p:nvGrpSpPr>
            <p:cNvPr id="25636" name="Group 235"/>
            <p:cNvGrpSpPr>
              <a:grpSpLocks/>
            </p:cNvGrpSpPr>
            <p:nvPr/>
          </p:nvGrpSpPr>
          <p:grpSpPr bwMode="auto">
            <a:xfrm>
              <a:off x="359" y="73"/>
              <a:ext cx="5833" cy="745"/>
              <a:chOff x="0" y="0"/>
              <a:chExt cx="8640" cy="1329"/>
            </a:xfrm>
          </p:grpSpPr>
          <p:sp>
            <p:nvSpPr>
              <p:cNvPr id="25640" name="Rectangle 232"/>
              <p:cNvSpPr>
                <a:spLocks noChangeArrowheads="1"/>
              </p:cNvSpPr>
              <p:nvPr/>
            </p:nvSpPr>
            <p:spPr bwMode="auto">
              <a:xfrm>
                <a:off x="0" y="0"/>
                <a:ext cx="8640" cy="542"/>
              </a:xfrm>
              <a:prstGeom prst="rect">
                <a:avLst/>
              </a:prstGeom>
              <a:gradFill rotWithShape="0">
                <a:gsLst>
                  <a:gs pos="0">
                    <a:srgbClr val="CCFFFF"/>
                  </a:gs>
                  <a:gs pos="100000">
                    <a:srgbClr val="FFFFFF"/>
                  </a:gs>
                </a:gsLst>
                <a:lin ang="5400000" scaled="1"/>
              </a:gradFill>
              <a:ln w="12700">
                <a:solidFill>
                  <a:schemeClr val="tx1"/>
                </a:solidFill>
                <a:miter lim="800000"/>
                <a:headEnd/>
                <a:tailEnd/>
              </a:ln>
            </p:spPr>
            <p:txBody>
              <a:bodyPr lIns="72000" tIns="72000" rIns="72000" bIns="72000" anchor="ctr" anchorCtr="1"/>
              <a:lstStyle/>
              <a:p>
                <a:pPr algn="ctr" eaLnBrk="0" hangingPunct="0">
                  <a:lnSpc>
                    <a:spcPct val="90000"/>
                  </a:lnSpc>
                </a:pPr>
                <a:r>
                  <a:rPr lang="el-GR" sz="1600" b="1">
                    <a:latin typeface="Tahoma" pitchFamily="34" charset="0"/>
                  </a:rPr>
                  <a:t>ΟΡΑΜΑ</a:t>
                </a:r>
                <a:endParaRPr lang="en-US" sz="1600" b="1" dirty="0">
                  <a:latin typeface="Tahoma" pitchFamily="34" charset="0"/>
                </a:endParaRPr>
              </a:p>
            </p:txBody>
          </p:sp>
          <p:sp>
            <p:nvSpPr>
              <p:cNvPr id="25641" name="Rectangle 233"/>
              <p:cNvSpPr>
                <a:spLocks noChangeArrowheads="1"/>
              </p:cNvSpPr>
              <p:nvPr/>
            </p:nvSpPr>
            <p:spPr bwMode="auto">
              <a:xfrm>
                <a:off x="0" y="542"/>
                <a:ext cx="8640" cy="787"/>
              </a:xfrm>
              <a:prstGeom prst="rect">
                <a:avLst/>
              </a:prstGeom>
              <a:solidFill>
                <a:schemeClr val="bg1"/>
              </a:solidFill>
              <a:ln w="12700">
                <a:solidFill>
                  <a:schemeClr val="accent1"/>
                </a:solidFill>
                <a:miter lim="800000"/>
                <a:headEnd/>
                <a:tailEnd/>
              </a:ln>
            </p:spPr>
            <p:txBody>
              <a:bodyPr lIns="72000" tIns="72000" rIns="72000" bIns="72000" anchor="ctr" anchorCtr="1"/>
              <a:lstStyle/>
              <a:p>
                <a:pPr algn="ctr" eaLnBrk="0" hangingPunct="0">
                  <a:lnSpc>
                    <a:spcPct val="90000"/>
                  </a:lnSpc>
                  <a:spcBef>
                    <a:spcPct val="10000"/>
                  </a:spcBef>
                  <a:buClr>
                    <a:schemeClr val="bg2"/>
                  </a:buClr>
                </a:pPr>
                <a:r>
                  <a:rPr lang="el-GR" sz="700" b="1" dirty="0">
                    <a:latin typeface="Tahoma" pitchFamily="34" charset="0"/>
                  </a:rPr>
                  <a:t>	</a:t>
                </a:r>
                <a:r>
                  <a:rPr lang="el-GR" sz="1200" b="1" i="1" dirty="0" smtClean="0">
                    <a:latin typeface="Tahoma" pitchFamily="34" charset="0"/>
                    <a:cs typeface="Tahoma" pitchFamily="34" charset="0"/>
                  </a:rPr>
                  <a:t>Ολοκληρωμένο και βιώσιμο εθνικό λιμενικό σύστημα για την οικονομική ανάπτυξη και την εδαφική συνοχή με παροχή υψηλής ποιότητας λιμενικών υπηρεσιών, συμμετοχή των λιμένων στα  διεθνή δίκτυα εφοδιασμού και μεταφορών και  έμφαση στην τοπική ανάπτυξη και απασχόληση</a:t>
                </a:r>
                <a:endParaRPr lang="el-GR" sz="1200" b="1" i="1" dirty="0">
                  <a:latin typeface="Tahoma" pitchFamily="34" charset="0"/>
                  <a:cs typeface="Tahoma" pitchFamily="34" charset="0"/>
                </a:endParaRPr>
              </a:p>
            </p:txBody>
          </p:sp>
        </p:grpSp>
        <p:grpSp>
          <p:nvGrpSpPr>
            <p:cNvPr id="25637" name="Group 249"/>
            <p:cNvGrpSpPr>
              <a:grpSpLocks/>
            </p:cNvGrpSpPr>
            <p:nvPr/>
          </p:nvGrpSpPr>
          <p:grpSpPr bwMode="auto">
            <a:xfrm>
              <a:off x="353" y="1021"/>
              <a:ext cx="2871" cy="720"/>
              <a:chOff x="3343" y="1140"/>
              <a:chExt cx="2789" cy="720"/>
            </a:xfrm>
          </p:grpSpPr>
          <p:sp>
            <p:nvSpPr>
              <p:cNvPr id="25638" name="Rectangle 250"/>
              <p:cNvSpPr>
                <a:spLocks noChangeArrowheads="1"/>
              </p:cNvSpPr>
              <p:nvPr/>
            </p:nvSpPr>
            <p:spPr bwMode="auto">
              <a:xfrm>
                <a:off x="3343" y="1140"/>
                <a:ext cx="2784" cy="225"/>
              </a:xfrm>
              <a:prstGeom prst="rect">
                <a:avLst/>
              </a:prstGeom>
              <a:gradFill rotWithShape="0">
                <a:gsLst>
                  <a:gs pos="0">
                    <a:srgbClr val="CCFFFF"/>
                  </a:gs>
                  <a:gs pos="100000">
                    <a:srgbClr val="FFFFFF"/>
                  </a:gs>
                </a:gsLst>
                <a:lin ang="5400000" scaled="1"/>
              </a:gradFill>
              <a:ln w="12700">
                <a:solidFill>
                  <a:schemeClr val="tx1"/>
                </a:solidFill>
                <a:miter lim="800000"/>
                <a:headEnd/>
                <a:tailEnd/>
              </a:ln>
            </p:spPr>
            <p:txBody>
              <a:bodyPr lIns="72000" tIns="72000" rIns="72000" bIns="72000" anchor="ctr"/>
              <a:lstStyle/>
              <a:p>
                <a:pPr algn="ctr" eaLnBrk="0" hangingPunct="0">
                  <a:lnSpc>
                    <a:spcPct val="90000"/>
                  </a:lnSpc>
                </a:pPr>
                <a:r>
                  <a:rPr lang="el-GR" sz="1200" b="1">
                    <a:latin typeface="Tahoma" pitchFamily="34" charset="0"/>
                  </a:rPr>
                  <a:t>ΑΞΟΝΑΣ ΣΤΡΑΤΗΓΙΚΗΣ </a:t>
                </a:r>
                <a:r>
                  <a:rPr lang="en-US" sz="1200" b="1" dirty="0">
                    <a:latin typeface="Tahoma" pitchFamily="34" charset="0"/>
                  </a:rPr>
                  <a:t>1</a:t>
                </a:r>
              </a:p>
            </p:txBody>
          </p:sp>
          <p:sp>
            <p:nvSpPr>
              <p:cNvPr id="25639" name="Rectangle 251"/>
              <p:cNvSpPr>
                <a:spLocks noChangeArrowheads="1"/>
              </p:cNvSpPr>
              <p:nvPr/>
            </p:nvSpPr>
            <p:spPr bwMode="auto">
              <a:xfrm>
                <a:off x="3348" y="1410"/>
                <a:ext cx="2784" cy="450"/>
              </a:xfrm>
              <a:prstGeom prst="rect">
                <a:avLst/>
              </a:prstGeom>
              <a:solidFill>
                <a:schemeClr val="bg1"/>
              </a:solidFill>
              <a:ln w="12700">
                <a:solidFill>
                  <a:schemeClr val="tx1"/>
                </a:solidFill>
                <a:miter lim="800000"/>
                <a:headEnd/>
                <a:tailEnd/>
              </a:ln>
            </p:spPr>
            <p:txBody>
              <a:bodyPr lIns="72000" tIns="72000" rIns="72000" bIns="72000"/>
              <a:lstStyle/>
              <a:p>
                <a:pPr marL="85725" eaLnBrk="0" hangingPunct="0">
                  <a:lnSpc>
                    <a:spcPct val="90000"/>
                  </a:lnSpc>
                  <a:spcBef>
                    <a:spcPct val="10000"/>
                  </a:spcBef>
                  <a:buClr>
                    <a:schemeClr val="bg2"/>
                  </a:buClr>
                </a:pPr>
                <a:r>
                  <a:rPr lang="el-GR" sz="1200" b="1" dirty="0">
                    <a:latin typeface="Tahoma" pitchFamily="34" charset="0"/>
                  </a:rPr>
                  <a:t>ΕΣΩΤΕΡΙΚΟ </a:t>
                </a:r>
                <a:r>
                  <a:rPr lang="el-GR" sz="1200" b="1" dirty="0" smtClean="0">
                    <a:latin typeface="Tahoma" pitchFamily="34" charset="0"/>
                  </a:rPr>
                  <a:t>ΠΕΡΙΒΑΛΛΟΝ</a:t>
                </a:r>
                <a:endParaRPr lang="el-GR" sz="1200" b="1" dirty="0">
                  <a:latin typeface="Tahoma" pitchFamily="34" charset="0"/>
                </a:endParaRPr>
              </a:p>
              <a:p>
                <a:pPr marL="85725" eaLnBrk="0" hangingPunct="0">
                  <a:lnSpc>
                    <a:spcPct val="90000"/>
                  </a:lnSpc>
                  <a:spcBef>
                    <a:spcPct val="10000"/>
                  </a:spcBef>
                  <a:buClr>
                    <a:schemeClr val="bg2"/>
                  </a:buClr>
                </a:pPr>
                <a:r>
                  <a:rPr lang="el-GR" sz="1000" dirty="0">
                    <a:latin typeface="Tahoma" pitchFamily="34" charset="0"/>
                    <a:cs typeface="Tahoma" pitchFamily="34" charset="0"/>
                  </a:rPr>
                  <a:t>ΔΙΑΡΘΡΩΤΙΚΗ ΜΕΤΑΡΡΥΘΜΙΣΗ ΤΟΥ ΥΦΙΣΤΑΜΕΝΟΥ ΛΙΜΕΝΙΚΟΥ ΣΥΣΤΗΜΑΤΟΣ ΚΑΙ ΤΟΥ ΕΣΩΤΕΡΙΚΟΥ ΔΙΚΤΥΟΥ ΘΑΛΑΣΣΙΩΝ ΜΕΤΑΦΟΡΩΝ – ΕΞΥΠΗΡΕΤΗΣΗ ΤΗΣ ΝΗΣΙΩΤΙΚΟΤΗΤΑΣ</a:t>
                </a:r>
                <a:endParaRPr lang="en-US" sz="1000" dirty="0">
                  <a:latin typeface="Tahoma" pitchFamily="34" charset="0"/>
                  <a:cs typeface="Tahoma" pitchFamily="34" charset="0"/>
                </a:endParaRPr>
              </a:p>
            </p:txBody>
          </p:sp>
        </p:grpSp>
      </p:grpSp>
      <p:cxnSp>
        <p:nvCxnSpPr>
          <p:cNvPr id="25603" name="Straight Connector 110"/>
          <p:cNvCxnSpPr>
            <a:cxnSpLocks noChangeShapeType="1"/>
          </p:cNvCxnSpPr>
          <p:nvPr/>
        </p:nvCxnSpPr>
        <p:spPr bwMode="auto">
          <a:xfrm>
            <a:off x="2374900" y="6159500"/>
            <a:ext cx="989013" cy="1588"/>
          </a:xfrm>
          <a:prstGeom prst="line">
            <a:avLst/>
          </a:prstGeom>
          <a:noFill/>
          <a:ln w="12700" algn="ctr">
            <a:solidFill>
              <a:schemeClr val="tx1"/>
            </a:solidFill>
            <a:prstDash val="dash"/>
            <a:round/>
            <a:headEnd/>
            <a:tailEnd type="triangle" w="med" len="med"/>
          </a:ln>
        </p:spPr>
      </p:cxnSp>
      <p:cxnSp>
        <p:nvCxnSpPr>
          <p:cNvPr id="25604" name="Straight Connector 114"/>
          <p:cNvCxnSpPr>
            <a:cxnSpLocks noChangeShapeType="1"/>
          </p:cNvCxnSpPr>
          <p:nvPr/>
        </p:nvCxnSpPr>
        <p:spPr bwMode="auto">
          <a:xfrm rot="5400000">
            <a:off x="885032" y="6115844"/>
            <a:ext cx="357187" cy="15875"/>
          </a:xfrm>
          <a:prstGeom prst="line">
            <a:avLst/>
          </a:prstGeom>
          <a:noFill/>
          <a:ln w="12700" algn="ctr">
            <a:solidFill>
              <a:schemeClr val="tx1"/>
            </a:solidFill>
            <a:prstDash val="dash"/>
            <a:round/>
            <a:headEnd/>
            <a:tailEnd type="triangle" w="med" len="med"/>
          </a:ln>
        </p:spPr>
      </p:cxnSp>
      <p:cxnSp>
        <p:nvCxnSpPr>
          <p:cNvPr id="25605" name="Straight Connector 119"/>
          <p:cNvCxnSpPr>
            <a:cxnSpLocks noChangeShapeType="1"/>
          </p:cNvCxnSpPr>
          <p:nvPr/>
        </p:nvCxnSpPr>
        <p:spPr bwMode="auto">
          <a:xfrm rot="16200000" flipH="1">
            <a:off x="1679575" y="6111876"/>
            <a:ext cx="333375" cy="0"/>
          </a:xfrm>
          <a:prstGeom prst="line">
            <a:avLst/>
          </a:prstGeom>
          <a:noFill/>
          <a:ln w="12700" algn="ctr">
            <a:solidFill>
              <a:schemeClr val="tx1"/>
            </a:solidFill>
            <a:prstDash val="dash"/>
            <a:round/>
            <a:headEnd/>
            <a:tailEnd type="triangle" w="med" len="med"/>
          </a:ln>
        </p:spPr>
      </p:cxnSp>
      <p:cxnSp>
        <p:nvCxnSpPr>
          <p:cNvPr id="25606" name="Straight Connector 121"/>
          <p:cNvCxnSpPr>
            <a:cxnSpLocks noChangeShapeType="1"/>
          </p:cNvCxnSpPr>
          <p:nvPr/>
        </p:nvCxnSpPr>
        <p:spPr bwMode="auto">
          <a:xfrm rot="5400000">
            <a:off x="3255962" y="6053138"/>
            <a:ext cx="214313" cy="1588"/>
          </a:xfrm>
          <a:prstGeom prst="line">
            <a:avLst/>
          </a:prstGeom>
          <a:noFill/>
          <a:ln w="12700" algn="ctr">
            <a:solidFill>
              <a:schemeClr val="tx1"/>
            </a:solidFill>
            <a:prstDash val="dash"/>
            <a:round/>
            <a:headEnd/>
            <a:tailEnd type="triangle" w="med" len="med"/>
          </a:ln>
        </p:spPr>
      </p:cxnSp>
      <p:cxnSp>
        <p:nvCxnSpPr>
          <p:cNvPr id="25607" name="Straight Connector 141"/>
          <p:cNvCxnSpPr>
            <a:cxnSpLocks noChangeShapeType="1"/>
          </p:cNvCxnSpPr>
          <p:nvPr/>
        </p:nvCxnSpPr>
        <p:spPr bwMode="auto">
          <a:xfrm rot="5400000">
            <a:off x="3779838" y="6122988"/>
            <a:ext cx="357187" cy="1587"/>
          </a:xfrm>
          <a:prstGeom prst="line">
            <a:avLst/>
          </a:prstGeom>
          <a:noFill/>
          <a:ln w="12700" algn="ctr">
            <a:solidFill>
              <a:srgbClr val="00B050"/>
            </a:solidFill>
            <a:prstDash val="dash"/>
            <a:round/>
            <a:headEnd/>
            <a:tailEnd type="triangle" w="med" len="med"/>
          </a:ln>
        </p:spPr>
      </p:cxnSp>
      <p:cxnSp>
        <p:nvCxnSpPr>
          <p:cNvPr id="25608" name="Straight Connector 142"/>
          <p:cNvCxnSpPr>
            <a:cxnSpLocks noChangeShapeType="1"/>
          </p:cNvCxnSpPr>
          <p:nvPr/>
        </p:nvCxnSpPr>
        <p:spPr bwMode="auto">
          <a:xfrm rot="5400000">
            <a:off x="4768850" y="6122988"/>
            <a:ext cx="357187" cy="1588"/>
          </a:xfrm>
          <a:prstGeom prst="line">
            <a:avLst/>
          </a:prstGeom>
          <a:noFill/>
          <a:ln w="12700" algn="ctr">
            <a:solidFill>
              <a:srgbClr val="00B050"/>
            </a:solidFill>
            <a:prstDash val="dash"/>
            <a:round/>
            <a:headEnd/>
            <a:tailEnd type="triangle" w="med" len="med"/>
          </a:ln>
        </p:spPr>
      </p:cxnSp>
      <p:cxnSp>
        <p:nvCxnSpPr>
          <p:cNvPr id="25609" name="Straight Connector 143"/>
          <p:cNvCxnSpPr>
            <a:cxnSpLocks noChangeShapeType="1"/>
          </p:cNvCxnSpPr>
          <p:nvPr/>
        </p:nvCxnSpPr>
        <p:spPr bwMode="auto">
          <a:xfrm rot="5400000">
            <a:off x="6061869" y="6015832"/>
            <a:ext cx="142875" cy="1587"/>
          </a:xfrm>
          <a:prstGeom prst="line">
            <a:avLst/>
          </a:prstGeom>
          <a:noFill/>
          <a:ln w="12700" algn="ctr">
            <a:solidFill>
              <a:srgbClr val="00B050"/>
            </a:solidFill>
            <a:prstDash val="dash"/>
            <a:round/>
            <a:headEnd/>
            <a:tailEnd type="triangle" w="med" len="med"/>
          </a:ln>
        </p:spPr>
      </p:cxnSp>
      <p:cxnSp>
        <p:nvCxnSpPr>
          <p:cNvPr id="25610" name="Straight Connector 145"/>
          <p:cNvCxnSpPr>
            <a:cxnSpLocks noChangeShapeType="1"/>
          </p:cNvCxnSpPr>
          <p:nvPr/>
        </p:nvCxnSpPr>
        <p:spPr bwMode="auto">
          <a:xfrm rot="5400000">
            <a:off x="5103812" y="6196013"/>
            <a:ext cx="214313" cy="1588"/>
          </a:xfrm>
          <a:prstGeom prst="line">
            <a:avLst/>
          </a:prstGeom>
          <a:noFill/>
          <a:ln w="12700" algn="ctr">
            <a:solidFill>
              <a:srgbClr val="00B050"/>
            </a:solidFill>
            <a:prstDash val="dash"/>
            <a:round/>
            <a:headEnd/>
            <a:tailEnd type="triangle" w="med" len="med"/>
          </a:ln>
        </p:spPr>
      </p:cxnSp>
      <p:cxnSp>
        <p:nvCxnSpPr>
          <p:cNvPr id="25611" name="Straight Connector 147"/>
          <p:cNvCxnSpPr>
            <a:cxnSpLocks noChangeShapeType="1"/>
          </p:cNvCxnSpPr>
          <p:nvPr/>
        </p:nvCxnSpPr>
        <p:spPr bwMode="auto">
          <a:xfrm rot="5400000">
            <a:off x="6614319" y="6123782"/>
            <a:ext cx="357187" cy="0"/>
          </a:xfrm>
          <a:prstGeom prst="line">
            <a:avLst/>
          </a:prstGeom>
          <a:noFill/>
          <a:ln w="12700" algn="ctr">
            <a:solidFill>
              <a:srgbClr val="FF3300"/>
            </a:solidFill>
            <a:prstDash val="dash"/>
            <a:round/>
            <a:headEnd/>
            <a:tailEnd type="triangle" w="med" len="med"/>
          </a:ln>
        </p:spPr>
      </p:cxnSp>
      <p:cxnSp>
        <p:nvCxnSpPr>
          <p:cNvPr id="25612" name="Straight Connector 148"/>
          <p:cNvCxnSpPr>
            <a:cxnSpLocks noChangeShapeType="1"/>
          </p:cNvCxnSpPr>
          <p:nvPr/>
        </p:nvCxnSpPr>
        <p:spPr bwMode="auto">
          <a:xfrm rot="5400000">
            <a:off x="7405688" y="6122988"/>
            <a:ext cx="357187" cy="1587"/>
          </a:xfrm>
          <a:prstGeom prst="line">
            <a:avLst/>
          </a:prstGeom>
          <a:noFill/>
          <a:ln w="12700" algn="ctr">
            <a:solidFill>
              <a:srgbClr val="FF3300"/>
            </a:solidFill>
            <a:prstDash val="dash"/>
            <a:round/>
            <a:headEnd/>
            <a:tailEnd type="triangle" w="med" len="med"/>
          </a:ln>
        </p:spPr>
      </p:cxnSp>
      <p:cxnSp>
        <p:nvCxnSpPr>
          <p:cNvPr id="25613" name="Straight Connector 149"/>
          <p:cNvCxnSpPr>
            <a:cxnSpLocks noChangeShapeType="1"/>
          </p:cNvCxnSpPr>
          <p:nvPr/>
        </p:nvCxnSpPr>
        <p:spPr bwMode="auto">
          <a:xfrm rot="5400000">
            <a:off x="8197850" y="6122988"/>
            <a:ext cx="357187" cy="1588"/>
          </a:xfrm>
          <a:prstGeom prst="line">
            <a:avLst/>
          </a:prstGeom>
          <a:noFill/>
          <a:ln w="12700" algn="ctr">
            <a:solidFill>
              <a:srgbClr val="FF3300"/>
            </a:solidFill>
            <a:prstDash val="dash"/>
            <a:round/>
            <a:headEnd/>
            <a:tailEnd type="triangle" w="med" len="med"/>
          </a:ln>
        </p:spPr>
      </p:cxnSp>
      <p:cxnSp>
        <p:nvCxnSpPr>
          <p:cNvPr id="25614" name="Straight Connector 152"/>
          <p:cNvCxnSpPr>
            <a:cxnSpLocks noChangeShapeType="1"/>
          </p:cNvCxnSpPr>
          <p:nvPr/>
        </p:nvCxnSpPr>
        <p:spPr bwMode="auto">
          <a:xfrm rot="5400000">
            <a:off x="2302669" y="6231732"/>
            <a:ext cx="142875" cy="1587"/>
          </a:xfrm>
          <a:prstGeom prst="line">
            <a:avLst/>
          </a:prstGeom>
          <a:noFill/>
          <a:ln w="12700" algn="ctr">
            <a:solidFill>
              <a:schemeClr val="tx1"/>
            </a:solidFill>
            <a:prstDash val="dash"/>
            <a:round/>
            <a:headEnd/>
            <a:tailEnd type="triangle" w="med" len="med"/>
          </a:ln>
        </p:spPr>
      </p:cxnSp>
      <p:cxnSp>
        <p:nvCxnSpPr>
          <p:cNvPr id="25615" name="Straight Arrow Connector 170"/>
          <p:cNvCxnSpPr>
            <a:cxnSpLocks noChangeShapeType="1"/>
          </p:cNvCxnSpPr>
          <p:nvPr/>
        </p:nvCxnSpPr>
        <p:spPr bwMode="auto">
          <a:xfrm rot="10800000">
            <a:off x="5210175" y="6088063"/>
            <a:ext cx="922338" cy="1587"/>
          </a:xfrm>
          <a:prstGeom prst="straightConnector1">
            <a:avLst/>
          </a:prstGeom>
          <a:noFill/>
          <a:ln w="12700" algn="ctr">
            <a:solidFill>
              <a:srgbClr val="00B050"/>
            </a:solidFill>
            <a:prstDash val="dash"/>
            <a:round/>
            <a:headEnd/>
            <a:tailEnd type="triangle" w="med" len="med"/>
          </a:ln>
        </p:spPr>
      </p:cxnSp>
      <p:cxnSp>
        <p:nvCxnSpPr>
          <p:cNvPr id="25616" name="Straight Connector 172"/>
          <p:cNvCxnSpPr>
            <a:cxnSpLocks noChangeShapeType="1"/>
          </p:cNvCxnSpPr>
          <p:nvPr/>
        </p:nvCxnSpPr>
        <p:spPr bwMode="auto">
          <a:xfrm rot="5400000">
            <a:off x="5463382" y="6087269"/>
            <a:ext cx="285750" cy="1587"/>
          </a:xfrm>
          <a:prstGeom prst="line">
            <a:avLst/>
          </a:prstGeom>
          <a:noFill/>
          <a:ln w="12700" algn="ctr">
            <a:solidFill>
              <a:srgbClr val="FF3300"/>
            </a:solidFill>
            <a:prstDash val="dash"/>
            <a:round/>
            <a:headEnd/>
            <a:tailEnd type="triangle" w="med" len="med"/>
          </a:ln>
        </p:spPr>
      </p:cxnSp>
      <p:cxnSp>
        <p:nvCxnSpPr>
          <p:cNvPr id="25617" name="Straight Connector 174"/>
          <p:cNvCxnSpPr>
            <a:cxnSpLocks noChangeShapeType="1"/>
          </p:cNvCxnSpPr>
          <p:nvPr/>
        </p:nvCxnSpPr>
        <p:spPr bwMode="auto">
          <a:xfrm>
            <a:off x="5605463" y="6159500"/>
            <a:ext cx="857250" cy="1588"/>
          </a:xfrm>
          <a:prstGeom prst="line">
            <a:avLst/>
          </a:prstGeom>
          <a:noFill/>
          <a:ln w="12700" algn="ctr">
            <a:solidFill>
              <a:srgbClr val="FF3300"/>
            </a:solidFill>
            <a:prstDash val="dash"/>
            <a:round/>
            <a:headEnd/>
            <a:tailEnd type="triangle" w="med" len="med"/>
          </a:ln>
        </p:spPr>
      </p:cxnSp>
      <p:cxnSp>
        <p:nvCxnSpPr>
          <p:cNvPr id="25618" name="Straight Connector 179"/>
          <p:cNvCxnSpPr>
            <a:cxnSpLocks noChangeShapeType="1"/>
          </p:cNvCxnSpPr>
          <p:nvPr/>
        </p:nvCxnSpPr>
        <p:spPr bwMode="auto">
          <a:xfrm rot="5400000">
            <a:off x="6392069" y="6230144"/>
            <a:ext cx="142875" cy="1587"/>
          </a:xfrm>
          <a:prstGeom prst="line">
            <a:avLst/>
          </a:prstGeom>
          <a:noFill/>
          <a:ln w="12700" algn="ctr">
            <a:solidFill>
              <a:srgbClr val="FF3300"/>
            </a:solidFill>
            <a:prstDash val="dash"/>
            <a:round/>
            <a:headEnd/>
            <a:tailEnd type="triangle" w="med" len="med"/>
          </a:ln>
        </p:spPr>
      </p:cxnSp>
      <p:cxnSp>
        <p:nvCxnSpPr>
          <p:cNvPr id="25619" name="Elbow Connector 188"/>
          <p:cNvCxnSpPr>
            <a:cxnSpLocks noChangeShapeType="1"/>
            <a:stCxn id="25639" idx="2"/>
            <a:endCxn id="25624" idx="0"/>
          </p:cNvCxnSpPr>
          <p:nvPr/>
        </p:nvCxnSpPr>
        <p:spPr bwMode="auto">
          <a:xfrm rot="5400000">
            <a:off x="1728920" y="2788992"/>
            <a:ext cx="574444" cy="1182109"/>
          </a:xfrm>
          <a:prstGeom prst="bentConnector3">
            <a:avLst>
              <a:gd name="adj1" fmla="val 50000"/>
            </a:avLst>
          </a:prstGeom>
          <a:noFill/>
          <a:ln w="12700" algn="ctr">
            <a:solidFill>
              <a:schemeClr val="tx1"/>
            </a:solidFill>
            <a:round/>
            <a:headEnd type="none" w="sm" len="sm"/>
            <a:tailEnd type="triangle" w="sm" len="sm"/>
          </a:ln>
        </p:spPr>
      </p:cxnSp>
      <p:cxnSp>
        <p:nvCxnSpPr>
          <p:cNvPr id="25620" name="Elbow Connector 190"/>
          <p:cNvCxnSpPr>
            <a:cxnSpLocks noChangeShapeType="1"/>
            <a:stCxn id="25639" idx="2"/>
            <a:endCxn id="25626" idx="0"/>
          </p:cNvCxnSpPr>
          <p:nvPr/>
        </p:nvCxnSpPr>
        <p:spPr bwMode="auto">
          <a:xfrm rot="16200000" flipH="1">
            <a:off x="2838948" y="2861072"/>
            <a:ext cx="574444" cy="1037948"/>
          </a:xfrm>
          <a:prstGeom prst="bentConnector3">
            <a:avLst>
              <a:gd name="adj1" fmla="val 50000"/>
            </a:avLst>
          </a:prstGeom>
          <a:noFill/>
          <a:ln w="12700" algn="ctr">
            <a:solidFill>
              <a:schemeClr val="tx1"/>
            </a:solidFill>
            <a:round/>
            <a:headEnd type="none" w="sm" len="sm"/>
            <a:tailEnd type="triangle" w="sm" len="sm"/>
          </a:ln>
        </p:spPr>
      </p:cxnSp>
      <p:cxnSp>
        <p:nvCxnSpPr>
          <p:cNvPr id="25621" name="Elbow Connector 192"/>
          <p:cNvCxnSpPr>
            <a:cxnSpLocks noChangeShapeType="1"/>
            <a:stCxn id="25643" idx="2"/>
            <a:endCxn id="25630" idx="0"/>
          </p:cNvCxnSpPr>
          <p:nvPr/>
        </p:nvCxnSpPr>
        <p:spPr bwMode="auto">
          <a:xfrm rot="5400000">
            <a:off x="6132262" y="2783269"/>
            <a:ext cx="574445" cy="1193555"/>
          </a:xfrm>
          <a:prstGeom prst="bentConnector3">
            <a:avLst>
              <a:gd name="adj1" fmla="val 50000"/>
            </a:avLst>
          </a:prstGeom>
          <a:noFill/>
          <a:ln w="12700" algn="ctr">
            <a:solidFill>
              <a:schemeClr val="tx1"/>
            </a:solidFill>
            <a:round/>
            <a:headEnd type="none" w="sm" len="sm"/>
            <a:tailEnd type="triangle" w="sm" len="sm"/>
          </a:ln>
        </p:spPr>
      </p:cxnSp>
      <p:cxnSp>
        <p:nvCxnSpPr>
          <p:cNvPr id="25622" name="Elbow Connector 194"/>
          <p:cNvCxnSpPr>
            <a:cxnSpLocks noChangeShapeType="1"/>
            <a:stCxn id="25643" idx="2"/>
            <a:endCxn id="25628" idx="0"/>
          </p:cNvCxnSpPr>
          <p:nvPr/>
        </p:nvCxnSpPr>
        <p:spPr bwMode="auto">
          <a:xfrm rot="16200000" flipH="1">
            <a:off x="7197229" y="2911855"/>
            <a:ext cx="574445" cy="936381"/>
          </a:xfrm>
          <a:prstGeom prst="bentConnector3">
            <a:avLst>
              <a:gd name="adj1" fmla="val 50000"/>
            </a:avLst>
          </a:prstGeom>
          <a:noFill/>
          <a:ln w="12700" algn="ctr">
            <a:solidFill>
              <a:schemeClr val="tx1"/>
            </a:solidFill>
            <a:round/>
            <a:headEnd type="none" w="sm" len="sm"/>
            <a:tailEnd type="triangle" w="sm" len="sm"/>
          </a:ln>
        </p:spPr>
      </p:cxnSp>
      <p:sp>
        <p:nvSpPr>
          <p:cNvPr id="59" name="58 - Ορθογώνιο"/>
          <p:cNvSpPr/>
          <p:nvPr/>
        </p:nvSpPr>
        <p:spPr>
          <a:xfrm>
            <a:off x="395654" y="5432612"/>
            <a:ext cx="8496300" cy="29583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l-GR" dirty="0" smtClean="0"/>
              <a:t>ΕΠΙΧΕΙΡΗΣΙΑΚΕΣ ΔΡΑΣΕΙΣ</a:t>
            </a:r>
            <a:endParaRPr lang="el-GR" dirty="0"/>
          </a:p>
        </p:txBody>
      </p:sp>
    </p:spTree>
  </p:cSld>
  <p:clrMapOvr>
    <a:masterClrMapping/>
  </p:clrMapOvr>
  <p:transition spd="slow">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457200" y="773113"/>
            <a:ext cx="8229600" cy="725487"/>
          </a:xfrm>
        </p:spPr>
        <p:txBody>
          <a:bodyPr rtlCol="0">
            <a:normAutofit fontScale="90000"/>
          </a:bodyPr>
          <a:lstStyle/>
          <a:p>
            <a:pPr eaLnBrk="1" fontAlgn="auto" hangingPunct="1">
              <a:spcAft>
                <a:spcPts val="0"/>
              </a:spcAft>
              <a:defRPr/>
            </a:pPr>
            <a:r>
              <a:rPr lang="el-GR" dirty="0" smtClean="0"/>
              <a:t>Επίπεδα Παρέμβασης </a:t>
            </a:r>
            <a:br>
              <a:rPr lang="el-GR" dirty="0" smtClean="0"/>
            </a:br>
            <a:endParaRPr lang="el-GR" sz="3600" dirty="0" smtClean="0"/>
          </a:p>
        </p:txBody>
      </p:sp>
      <p:sp>
        <p:nvSpPr>
          <p:cNvPr id="27651" name="Content Placeholder 2"/>
          <p:cNvSpPr>
            <a:spLocks noGrp="1"/>
          </p:cNvSpPr>
          <p:nvPr>
            <p:ph idx="1"/>
          </p:nvPr>
        </p:nvSpPr>
        <p:spPr>
          <a:xfrm>
            <a:off x="539750" y="2111188"/>
            <a:ext cx="8229600" cy="4251512"/>
          </a:xfrm>
        </p:spPr>
        <p:txBody>
          <a:bodyPr/>
          <a:lstStyle/>
          <a:p>
            <a:pPr eaLnBrk="1" hangingPunct="1"/>
            <a:r>
              <a:rPr lang="el-GR" dirty="0" smtClean="0"/>
              <a:t>Ρύθμιση/Εποπτεία</a:t>
            </a:r>
          </a:p>
          <a:p>
            <a:pPr eaLnBrk="1" hangingPunct="1"/>
            <a:r>
              <a:rPr lang="el-GR" dirty="0" smtClean="0"/>
              <a:t>Διακυβέρνηση λιμενικού συστήματος</a:t>
            </a:r>
          </a:p>
          <a:p>
            <a:pPr eaLnBrk="1" hangingPunct="1"/>
            <a:r>
              <a:rPr lang="el-GR" dirty="0" smtClean="0"/>
              <a:t>Υποδομές</a:t>
            </a:r>
          </a:p>
          <a:p>
            <a:pPr eaLnBrk="1" hangingPunct="1"/>
            <a:r>
              <a:rPr lang="el-GR" dirty="0" smtClean="0"/>
              <a:t>Ασφάλεια λιμένων – Περιβάλλον</a:t>
            </a:r>
          </a:p>
          <a:p>
            <a:pPr eaLnBrk="1" hangingPunct="1"/>
            <a:r>
              <a:rPr lang="el-GR" dirty="0" smtClean="0"/>
              <a:t>Χρηματοδότηση</a:t>
            </a:r>
          </a:p>
          <a:p>
            <a:pPr eaLnBrk="1" hangingPunct="1"/>
            <a:r>
              <a:rPr lang="el-GR" dirty="0" smtClean="0"/>
              <a:t>Ιδιωτικές επενδύσεις </a:t>
            </a:r>
            <a:endParaRPr lang="en-US" dirty="0" smtClean="0"/>
          </a:p>
        </p:txBody>
      </p:sp>
      <p:sp>
        <p:nvSpPr>
          <p:cNvPr id="11" name="Slide Number Placeholder 3"/>
          <p:cNvSpPr>
            <a:spLocks noGrp="1"/>
          </p:cNvSpPr>
          <p:nvPr>
            <p:ph type="sldNum" sz="quarter" idx="12"/>
          </p:nvPr>
        </p:nvSpPr>
        <p:spPr>
          <a:xfrm>
            <a:off x="6553200" y="6492875"/>
            <a:ext cx="2133600" cy="365125"/>
          </a:xfrm>
        </p:spPr>
        <p:txBody>
          <a:bodyPr/>
          <a:lstStyle/>
          <a:p>
            <a:pPr>
              <a:defRPr/>
            </a:pPr>
            <a:fld id="{F83556B1-9B42-4B9C-9D47-33E11D8173D2}" type="slidenum">
              <a:rPr lang="el-GR"/>
              <a:pPr>
                <a:defRPr/>
              </a:pPr>
              <a:t>15</a:t>
            </a:fld>
            <a:endParaRPr lang="el-GR"/>
          </a:p>
        </p:txBody>
      </p:sp>
    </p:spTree>
  </p:cSld>
  <p:clrMapOvr>
    <a:masterClrMapping/>
  </p:clrMapOvr>
  <p:transition spd="slow">
    <p:randomBa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pPr>
              <a:defRPr/>
            </a:pPr>
            <a:fld id="{479222CC-FE63-478D-92D0-CA591F5D3FB6}" type="slidenum">
              <a:rPr lang="el-GR"/>
              <a:pPr>
                <a:defRPr/>
              </a:pPr>
              <a:t>16</a:t>
            </a:fld>
            <a:endParaRPr lang="el-GR"/>
          </a:p>
        </p:txBody>
      </p:sp>
      <p:sp>
        <p:nvSpPr>
          <p:cNvPr id="28675" name="Title 1"/>
          <p:cNvSpPr>
            <a:spLocks noGrp="1"/>
          </p:cNvSpPr>
          <p:nvPr>
            <p:ph type="title"/>
          </p:nvPr>
        </p:nvSpPr>
        <p:spPr>
          <a:xfrm>
            <a:off x="457200" y="436002"/>
            <a:ext cx="8229600" cy="1011237"/>
          </a:xfrm>
        </p:spPr>
        <p:txBody>
          <a:bodyPr/>
          <a:lstStyle/>
          <a:p>
            <a:pPr eaLnBrk="1" hangingPunct="1"/>
            <a:r>
              <a:rPr lang="el-GR" sz="4000" dirty="0" smtClean="0"/>
              <a:t>Εξειδικευμένη εποπτεία </a:t>
            </a:r>
            <a:br>
              <a:rPr lang="el-GR" sz="4000" dirty="0" smtClean="0"/>
            </a:br>
            <a:r>
              <a:rPr lang="el-GR" sz="3000" dirty="0" smtClean="0"/>
              <a:t>από πλευράς δημοσίου</a:t>
            </a:r>
          </a:p>
        </p:txBody>
      </p:sp>
      <p:sp>
        <p:nvSpPr>
          <p:cNvPr id="28676" name="Content Placeholder 2"/>
          <p:cNvSpPr>
            <a:spLocks noGrp="1"/>
          </p:cNvSpPr>
          <p:nvPr>
            <p:ph idx="1"/>
          </p:nvPr>
        </p:nvSpPr>
        <p:spPr>
          <a:xfrm>
            <a:off x="500063" y="1573306"/>
            <a:ext cx="8229600" cy="4498882"/>
          </a:xfrm>
        </p:spPr>
        <p:txBody>
          <a:bodyPr/>
          <a:lstStyle/>
          <a:p>
            <a:pPr eaLnBrk="1" hangingPunct="1">
              <a:buFont typeface="Arial" charset="0"/>
              <a:buNone/>
            </a:pPr>
            <a:endParaRPr lang="en-US" sz="1000" b="1" dirty="0" smtClean="0"/>
          </a:p>
          <a:p>
            <a:pPr eaLnBrk="1" hangingPunct="1">
              <a:buFont typeface="Arial" charset="0"/>
              <a:buNone/>
            </a:pPr>
            <a:r>
              <a:rPr lang="el-GR" sz="2400" b="1" dirty="0" smtClean="0"/>
              <a:t>Δημιουργία ανεξάρτητης  </a:t>
            </a:r>
            <a:r>
              <a:rPr lang="el-GR" sz="2400" b="1" u="sng" dirty="0" smtClean="0"/>
              <a:t>Ρυθμιστικής  Αρχής Λιμένων </a:t>
            </a:r>
            <a:r>
              <a:rPr lang="el-GR" sz="2400" b="1" dirty="0" smtClean="0"/>
              <a:t> για:</a:t>
            </a:r>
          </a:p>
          <a:p>
            <a:pPr eaLnBrk="1" hangingPunct="1"/>
            <a:r>
              <a:rPr lang="el-GR" sz="2400" dirty="0" smtClean="0"/>
              <a:t>την εφαρμογή της Εθνικής Στρατηγικής</a:t>
            </a:r>
          </a:p>
          <a:p>
            <a:pPr eaLnBrk="1" hangingPunct="1"/>
            <a:r>
              <a:rPr lang="el-GR" sz="2400" dirty="0" smtClean="0"/>
              <a:t>την εφαρμογή του διαχωρισμού αρμοδιοτήτων &amp; λειτουργιών (</a:t>
            </a:r>
            <a:r>
              <a:rPr lang="en-US" sz="2400" dirty="0" smtClean="0"/>
              <a:t>port administration - port operation)</a:t>
            </a:r>
            <a:endParaRPr lang="el-GR" sz="2400" dirty="0" smtClean="0"/>
          </a:p>
          <a:p>
            <a:pPr eaLnBrk="1" hangingPunct="1"/>
            <a:r>
              <a:rPr lang="el-GR" sz="2400" dirty="0" smtClean="0"/>
              <a:t>την προστασία του δημοσίου συμφέροντος και των χρηστών και καταναλωτών λιμενικών υπηρεσιών</a:t>
            </a:r>
          </a:p>
          <a:p>
            <a:pPr eaLnBrk="1" hangingPunct="1"/>
            <a:r>
              <a:rPr lang="el-GR" sz="2400" dirty="0" smtClean="0"/>
              <a:t>την εποπτεία της ορθής λειτουργίας του ανταγωνισμού – συμμετοχή ιδιωτών σε λιμενικές δραστηριότητες, </a:t>
            </a:r>
          </a:p>
          <a:p>
            <a:pPr eaLnBrk="1" hangingPunct="1"/>
            <a:r>
              <a:rPr lang="el-GR" sz="2400" dirty="0" smtClean="0"/>
              <a:t>την τήρηση κανόνων ισότιμης μεταχείρισης και διαφάνειας </a:t>
            </a:r>
          </a:p>
        </p:txBody>
      </p:sp>
    </p:spTree>
  </p:cSld>
  <p:clrMapOvr>
    <a:masterClrMapping/>
  </p:clrMapOvr>
  <p:transition spd="slow">
    <p:randomBar dir="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pPr>
              <a:defRPr/>
            </a:pPr>
            <a:fld id="{431287BC-21A9-4B72-97DE-72F196132225}" type="slidenum">
              <a:rPr lang="el-GR"/>
              <a:pPr>
                <a:defRPr/>
              </a:pPr>
              <a:t>17</a:t>
            </a:fld>
            <a:endParaRPr lang="el-GR"/>
          </a:p>
        </p:txBody>
      </p:sp>
      <p:sp>
        <p:nvSpPr>
          <p:cNvPr id="29699" name="Title 1"/>
          <p:cNvSpPr>
            <a:spLocks noGrp="1"/>
          </p:cNvSpPr>
          <p:nvPr>
            <p:ph type="title"/>
          </p:nvPr>
        </p:nvSpPr>
        <p:spPr>
          <a:xfrm>
            <a:off x="457200" y="636588"/>
            <a:ext cx="8229600" cy="725487"/>
          </a:xfrm>
        </p:spPr>
        <p:txBody>
          <a:bodyPr/>
          <a:lstStyle/>
          <a:p>
            <a:pPr eaLnBrk="1" hangingPunct="1"/>
            <a:r>
              <a:rPr lang="el-GR" sz="4000" dirty="0" smtClean="0"/>
              <a:t>Διακυβέρνηση</a:t>
            </a:r>
            <a:r>
              <a:rPr lang="en-US" sz="4000" dirty="0" smtClean="0"/>
              <a:t> </a:t>
            </a:r>
            <a:r>
              <a:rPr lang="el-GR" sz="4000" dirty="0" smtClean="0"/>
              <a:t>λιμενικού συστήματος</a:t>
            </a:r>
          </a:p>
        </p:txBody>
      </p:sp>
      <p:sp>
        <p:nvSpPr>
          <p:cNvPr id="29700" name="Content Placeholder 2"/>
          <p:cNvSpPr>
            <a:spLocks noGrp="1"/>
          </p:cNvSpPr>
          <p:nvPr>
            <p:ph idx="1"/>
          </p:nvPr>
        </p:nvSpPr>
        <p:spPr/>
        <p:txBody>
          <a:bodyPr/>
          <a:lstStyle/>
          <a:p>
            <a:pPr eaLnBrk="1" hangingPunct="1"/>
            <a:r>
              <a:rPr lang="el-GR" sz="2400" dirty="0" smtClean="0"/>
              <a:t>αναδιάρθρωση της οργανωτικής δομής του λιμενικού συστήματος</a:t>
            </a:r>
          </a:p>
          <a:p>
            <a:pPr eaLnBrk="1" hangingPunct="1"/>
            <a:r>
              <a:rPr lang="el-GR" sz="2400" dirty="0" smtClean="0"/>
              <a:t>εξορθολογισμός πλαισίου εποπτείας και λειτουργίας των λιμένων </a:t>
            </a:r>
          </a:p>
          <a:p>
            <a:pPr algn="just" eaLnBrk="1" hangingPunct="1"/>
            <a:r>
              <a:rPr lang="el-GR" sz="2400" dirty="0" smtClean="0"/>
              <a:t>διαχωρισμός διοικητικών αρμοδιοτήτων και αρμοδιοτήτων του Δημοσίου (port administration), από τις εμπορικές δραστηριότητες και δραστηριότητες παροχής λιμενικών υπηρεσιών (port operation-</a:t>
            </a:r>
            <a:r>
              <a:rPr lang="fr-BE" sz="2400" dirty="0" smtClean="0"/>
              <a:t>services</a:t>
            </a:r>
            <a:r>
              <a:rPr lang="el-GR" sz="2400" dirty="0" smtClean="0"/>
              <a:t>) </a:t>
            </a:r>
          </a:p>
          <a:p>
            <a:pPr algn="just" eaLnBrk="1" hangingPunct="1"/>
            <a:r>
              <a:rPr lang="el-GR" sz="2400" dirty="0" smtClean="0"/>
              <a:t>δημιουργία νέων εταιρικών σχημάτων </a:t>
            </a:r>
          </a:p>
          <a:p>
            <a:pPr algn="just" eaLnBrk="1" hangingPunct="1"/>
            <a:r>
              <a:rPr lang="el-GR" sz="2400" dirty="0" smtClean="0"/>
              <a:t>ανάθεση των εμπορικών δραστηριοτήτων σε ιδιώτες επενδυτές (ΤΑΙΠΕΔ)</a:t>
            </a:r>
          </a:p>
        </p:txBody>
      </p:sp>
    </p:spTree>
  </p:cSld>
  <p:clrMapOvr>
    <a:masterClrMapping/>
  </p:clrMapOvr>
  <p:transition spd="slow">
    <p:randomBar dir="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pPr>
              <a:defRPr/>
            </a:pPr>
            <a:fld id="{B34479E4-A8FB-454F-9821-2DB165AF6677}" type="slidenum">
              <a:rPr lang="el-GR"/>
              <a:pPr>
                <a:defRPr/>
              </a:pPr>
              <a:t>18</a:t>
            </a:fld>
            <a:endParaRPr lang="el-GR"/>
          </a:p>
        </p:txBody>
      </p:sp>
      <p:sp>
        <p:nvSpPr>
          <p:cNvPr id="3" name="Rectangle 6"/>
          <p:cNvSpPr>
            <a:spLocks noGrp="1"/>
          </p:cNvSpPr>
          <p:nvPr>
            <p:ph type="title" idx="4294967295"/>
          </p:nvPr>
        </p:nvSpPr>
        <p:spPr>
          <a:xfrm>
            <a:off x="457200" y="504825"/>
            <a:ext cx="8229600" cy="725488"/>
          </a:xfrm>
        </p:spPr>
        <p:txBody>
          <a:bodyPr>
            <a:normAutofit fontScale="90000"/>
          </a:bodyPr>
          <a:lstStyle/>
          <a:p>
            <a:pPr eaLnBrk="1" hangingPunct="1">
              <a:defRPr/>
            </a:pPr>
            <a:r>
              <a:rPr lang="el-GR" dirty="0" smtClean="0"/>
              <a:t/>
            </a:r>
            <a:br>
              <a:rPr lang="el-GR" dirty="0" smtClean="0"/>
            </a:br>
            <a:r>
              <a:rPr lang="el-GR" dirty="0"/>
              <a:t>Διακυβέρνηση</a:t>
            </a:r>
            <a:r>
              <a:rPr lang="en-US" dirty="0"/>
              <a:t> </a:t>
            </a:r>
            <a:r>
              <a:rPr lang="el-GR" dirty="0"/>
              <a:t>λιμενικού συστήματος</a:t>
            </a:r>
            <a:r>
              <a:rPr lang="el-GR" sz="2200" dirty="0" smtClean="0"/>
              <a:t/>
            </a:r>
            <a:br>
              <a:rPr lang="el-GR" sz="2200" dirty="0" smtClean="0"/>
            </a:br>
            <a:r>
              <a:rPr lang="el-GR" sz="2700" b="1" dirty="0" smtClean="0"/>
              <a:t>1</a:t>
            </a:r>
            <a:r>
              <a:rPr lang="el-GR" sz="2700" b="1" baseline="30000" dirty="0" smtClean="0"/>
              <a:t>η</a:t>
            </a:r>
            <a:r>
              <a:rPr lang="el-GR" sz="2700" b="1" dirty="0" smtClean="0"/>
              <a:t> φάση – Διοικητική συνένωση 12 υφιστάμενων Α.Ε. </a:t>
            </a:r>
            <a:br>
              <a:rPr lang="el-GR" sz="2700" b="1" dirty="0" smtClean="0"/>
            </a:br>
            <a:r>
              <a:rPr lang="el-GR" sz="2700" b="1" dirty="0" smtClean="0"/>
              <a:t>σε λιμενικά δίκτυα  (Αρχές </a:t>
            </a:r>
            <a:r>
              <a:rPr lang="el-GR" sz="2700" b="1" dirty="0"/>
              <a:t>Λ</a:t>
            </a:r>
            <a:r>
              <a:rPr lang="el-GR" sz="2700" b="1" dirty="0" smtClean="0"/>
              <a:t>ιμένων)</a:t>
            </a:r>
            <a:endParaRPr lang="en-GB" sz="2200" dirty="0" smtClean="0"/>
          </a:p>
        </p:txBody>
      </p:sp>
      <p:sp>
        <p:nvSpPr>
          <p:cNvPr id="30724" name="Subtitle 2"/>
          <p:cNvSpPr txBox="1">
            <a:spLocks/>
          </p:cNvSpPr>
          <p:nvPr/>
        </p:nvSpPr>
        <p:spPr bwMode="auto">
          <a:xfrm>
            <a:off x="174812" y="2164976"/>
            <a:ext cx="8740588" cy="4007224"/>
          </a:xfrm>
          <a:prstGeom prst="rect">
            <a:avLst/>
          </a:prstGeom>
          <a:noFill/>
          <a:ln w="9525">
            <a:noFill/>
            <a:miter lim="800000"/>
            <a:headEnd/>
            <a:tailEnd/>
          </a:ln>
        </p:spPr>
        <p:txBody>
          <a:bodyPr/>
          <a:lstStyle/>
          <a:p>
            <a:pPr marL="342900" indent="-342900">
              <a:spcBef>
                <a:spcPct val="20000"/>
              </a:spcBef>
              <a:buFont typeface="Arial" charset="0"/>
              <a:buChar char="•"/>
            </a:pPr>
            <a:r>
              <a:rPr lang="el-GR" sz="2400" b="1" dirty="0" smtClean="0"/>
              <a:t>Αττικό </a:t>
            </a:r>
            <a:r>
              <a:rPr lang="el-GR" sz="2400" b="1" dirty="0"/>
              <a:t>Λιμενικό </a:t>
            </a:r>
            <a:r>
              <a:rPr lang="el-GR" sz="2400" b="1" dirty="0" smtClean="0"/>
              <a:t>Δίκτυο</a:t>
            </a:r>
            <a:r>
              <a:rPr lang="el-GR" sz="2400" dirty="0" smtClean="0"/>
              <a:t>: Πειραιάς, Λαύριο, Ραφήνα, Ελευσίνα</a:t>
            </a:r>
          </a:p>
          <a:p>
            <a:pPr marL="342900" indent="-342900">
              <a:spcBef>
                <a:spcPct val="20000"/>
              </a:spcBef>
              <a:buFont typeface="Arial" charset="0"/>
              <a:buChar char="•"/>
            </a:pPr>
            <a:endParaRPr lang="el-GR" sz="1600" dirty="0"/>
          </a:p>
          <a:p>
            <a:pPr marL="342900" indent="-342900">
              <a:spcBef>
                <a:spcPct val="20000"/>
              </a:spcBef>
              <a:buFont typeface="Arial" charset="0"/>
              <a:buChar char="•"/>
            </a:pPr>
            <a:r>
              <a:rPr lang="el-GR" sz="2400" b="1" dirty="0" smtClean="0"/>
              <a:t>Δίκτυο </a:t>
            </a:r>
            <a:r>
              <a:rPr lang="el-GR" sz="2400" b="1" dirty="0"/>
              <a:t>Λιμένων Βόρειας </a:t>
            </a:r>
            <a:r>
              <a:rPr lang="el-GR" sz="2400" b="1" dirty="0" smtClean="0"/>
              <a:t>Ελλάδας</a:t>
            </a:r>
            <a:r>
              <a:rPr lang="el-GR" sz="2400" dirty="0" smtClean="0"/>
              <a:t>: Θεσσαλονίκη, Καβάλα, Αλεξανδρούπολη, Βόλος </a:t>
            </a:r>
          </a:p>
          <a:p>
            <a:pPr marL="342900" indent="-342900">
              <a:spcBef>
                <a:spcPct val="20000"/>
              </a:spcBef>
              <a:buFont typeface="Arial" charset="0"/>
              <a:buChar char="•"/>
            </a:pPr>
            <a:endParaRPr lang="el-GR" sz="1600" dirty="0"/>
          </a:p>
          <a:p>
            <a:pPr marL="342900" indent="-342900">
              <a:spcBef>
                <a:spcPct val="20000"/>
              </a:spcBef>
              <a:buFont typeface="Arial" charset="0"/>
              <a:buChar char="•"/>
            </a:pPr>
            <a:r>
              <a:rPr lang="el-GR" sz="2400" b="1" dirty="0" smtClean="0"/>
              <a:t>Δίκτυο </a:t>
            </a:r>
            <a:r>
              <a:rPr lang="el-GR" sz="2400" b="1" dirty="0"/>
              <a:t>Λιμένων Δυτικής </a:t>
            </a:r>
            <a:r>
              <a:rPr lang="el-GR" sz="2400" b="1" dirty="0" smtClean="0"/>
              <a:t>Ελλάδας</a:t>
            </a:r>
            <a:r>
              <a:rPr lang="el-GR" sz="2400" dirty="0" smtClean="0"/>
              <a:t>: Ηγουμενίτσα</a:t>
            </a:r>
            <a:r>
              <a:rPr lang="el-GR" sz="2400" dirty="0"/>
              <a:t>, Πάτρα, </a:t>
            </a:r>
            <a:r>
              <a:rPr lang="el-GR" sz="2400" dirty="0" smtClean="0"/>
              <a:t>Κέρκυρα</a:t>
            </a:r>
          </a:p>
          <a:p>
            <a:pPr marL="342900" indent="-342900">
              <a:spcBef>
                <a:spcPct val="20000"/>
              </a:spcBef>
              <a:buFont typeface="Arial" charset="0"/>
              <a:buChar char="•"/>
            </a:pPr>
            <a:endParaRPr lang="el-GR" sz="1600" dirty="0"/>
          </a:p>
          <a:p>
            <a:pPr marL="342900" indent="-342900">
              <a:spcBef>
                <a:spcPct val="20000"/>
              </a:spcBef>
              <a:buFont typeface="Arial" charset="0"/>
              <a:buChar char="•"/>
            </a:pPr>
            <a:r>
              <a:rPr lang="el-GR" sz="2400" b="1" dirty="0" smtClean="0"/>
              <a:t>Οργανισμός Λιμένος Ηρακλείου</a:t>
            </a:r>
            <a:endParaRPr lang="el-GR" sz="2400" b="1" dirty="0"/>
          </a:p>
        </p:txBody>
      </p:sp>
    </p:spTree>
  </p:cSld>
  <p:clrMapOvr>
    <a:masterClrMapping/>
  </p:clrMapOvr>
  <p:transition spd="slow">
    <p:randomBar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pPr>
              <a:defRPr/>
            </a:pPr>
            <a:fld id="{F3B2F915-68BA-45AC-81C6-657389E9D8CD}" type="slidenum">
              <a:rPr lang="el-GR"/>
              <a:pPr>
                <a:defRPr/>
              </a:pPr>
              <a:t>19</a:t>
            </a:fld>
            <a:endParaRPr lang="el-GR"/>
          </a:p>
        </p:txBody>
      </p:sp>
      <p:sp>
        <p:nvSpPr>
          <p:cNvPr id="31747" name="Rectangle 2"/>
          <p:cNvSpPr>
            <a:spLocks noGrp="1"/>
          </p:cNvSpPr>
          <p:nvPr>
            <p:ph type="title"/>
          </p:nvPr>
        </p:nvSpPr>
        <p:spPr>
          <a:xfrm>
            <a:off x="457200" y="636588"/>
            <a:ext cx="8229600" cy="725487"/>
          </a:xfrm>
        </p:spPr>
        <p:txBody>
          <a:bodyPr/>
          <a:lstStyle/>
          <a:p>
            <a:pPr eaLnBrk="1" hangingPunct="1"/>
            <a:r>
              <a:rPr lang="el-GR" sz="4000" dirty="0"/>
              <a:t>Διακυβέρνηση</a:t>
            </a:r>
            <a:r>
              <a:rPr lang="en-US" sz="4000" dirty="0"/>
              <a:t> </a:t>
            </a:r>
            <a:r>
              <a:rPr lang="el-GR" sz="4000" dirty="0"/>
              <a:t>λιμενικού συστήματος</a:t>
            </a:r>
            <a:r>
              <a:rPr lang="el-GR" sz="4000" dirty="0" smtClean="0"/>
              <a:t/>
            </a:r>
            <a:br>
              <a:rPr lang="el-GR" sz="4000" dirty="0" smtClean="0"/>
            </a:br>
            <a:r>
              <a:rPr lang="el-GR" sz="2400" b="1" dirty="0" smtClean="0"/>
              <a:t>1</a:t>
            </a:r>
            <a:r>
              <a:rPr lang="el-GR" sz="2400" b="1" baseline="30000" dirty="0" smtClean="0"/>
              <a:t>η</a:t>
            </a:r>
            <a:r>
              <a:rPr lang="el-GR" sz="2400" b="1" dirty="0" smtClean="0"/>
              <a:t> φάση – Αρχές Λιμένων και κύριοι λιμένες</a:t>
            </a:r>
            <a:endParaRPr lang="en-GB" sz="2400" b="1" dirty="0" smtClean="0"/>
          </a:p>
        </p:txBody>
      </p:sp>
      <p:sp>
        <p:nvSpPr>
          <p:cNvPr id="31748" name="Rectangle 3"/>
          <p:cNvSpPr txBox="1">
            <a:spLocks/>
          </p:cNvSpPr>
          <p:nvPr/>
        </p:nvSpPr>
        <p:spPr bwMode="auto">
          <a:xfrm>
            <a:off x="457200" y="1801905"/>
            <a:ext cx="8229600" cy="4525963"/>
          </a:xfrm>
          <a:prstGeom prst="rect">
            <a:avLst/>
          </a:prstGeom>
          <a:noFill/>
          <a:ln w="9525">
            <a:noFill/>
            <a:miter lim="800000"/>
            <a:headEnd/>
            <a:tailEnd/>
          </a:ln>
        </p:spPr>
        <p:txBody>
          <a:bodyPr/>
          <a:lstStyle/>
          <a:p>
            <a:pPr marL="342900" indent="-342900">
              <a:lnSpc>
                <a:spcPct val="80000"/>
              </a:lnSpc>
              <a:spcBef>
                <a:spcPct val="20000"/>
              </a:spcBef>
              <a:buFont typeface="Arial" charset="0"/>
              <a:buChar char="•"/>
            </a:pPr>
            <a:r>
              <a:rPr lang="el-GR" sz="2400" dirty="0" smtClean="0"/>
              <a:t>Λειτουργούν εκ </a:t>
            </a:r>
            <a:r>
              <a:rPr lang="el-GR" sz="2400" dirty="0"/>
              <a:t>μέρους του ελληνικού </a:t>
            </a:r>
            <a:r>
              <a:rPr lang="el-GR" sz="2400" dirty="0" smtClean="0"/>
              <a:t>δημοσίου, όπως σήμερα </a:t>
            </a:r>
            <a:r>
              <a:rPr lang="en-US" sz="2400" dirty="0" smtClean="0"/>
              <a:t>(</a:t>
            </a:r>
            <a:r>
              <a:rPr lang="el-GR" sz="2400" dirty="0"/>
              <a:t>«οικοπεδούχοι» </a:t>
            </a:r>
            <a:r>
              <a:rPr lang="el-GR" sz="2400" dirty="0" smtClean="0"/>
              <a:t>- </a:t>
            </a:r>
            <a:r>
              <a:rPr lang="en-US" sz="2400" dirty="0" smtClean="0"/>
              <a:t>landlord model)</a:t>
            </a:r>
            <a:endParaRPr lang="el-GR" sz="2400" dirty="0"/>
          </a:p>
          <a:p>
            <a:pPr marL="342900" indent="-342900">
              <a:lnSpc>
                <a:spcPct val="80000"/>
              </a:lnSpc>
              <a:spcBef>
                <a:spcPct val="20000"/>
              </a:spcBef>
              <a:buFont typeface="Arial" charset="0"/>
              <a:buChar char="•"/>
            </a:pPr>
            <a:r>
              <a:rPr lang="el-GR" sz="2400" dirty="0"/>
              <a:t>Καταρτίζουν «Αναπτυξιακό Σχέδιο» Λιμένων </a:t>
            </a:r>
          </a:p>
          <a:p>
            <a:pPr marL="342900" indent="-342900">
              <a:lnSpc>
                <a:spcPct val="80000"/>
              </a:lnSpc>
              <a:spcBef>
                <a:spcPct val="20000"/>
              </a:spcBef>
              <a:buFont typeface="Arial" charset="0"/>
              <a:buChar char="•"/>
            </a:pPr>
            <a:r>
              <a:rPr lang="el-GR" sz="2400" dirty="0"/>
              <a:t>Εκδίδουν διοικητικές πράξεις  </a:t>
            </a:r>
            <a:r>
              <a:rPr lang="en-US" sz="2400" dirty="0" smtClean="0"/>
              <a:t>- </a:t>
            </a:r>
            <a:r>
              <a:rPr lang="en-US" sz="2400" b="1" dirty="0" smtClean="0"/>
              <a:t>one stop shop</a:t>
            </a:r>
            <a:endParaRPr lang="el-GR" sz="2400" b="1" dirty="0"/>
          </a:p>
          <a:p>
            <a:pPr marL="342900" indent="-342900">
              <a:lnSpc>
                <a:spcPct val="80000"/>
              </a:lnSpc>
              <a:spcBef>
                <a:spcPct val="20000"/>
              </a:spcBef>
              <a:buFont typeface="Arial" charset="0"/>
              <a:buChar char="•"/>
            </a:pPr>
            <a:r>
              <a:rPr lang="el-GR" sz="2400" dirty="0"/>
              <a:t>Καθορίζουν </a:t>
            </a:r>
            <a:r>
              <a:rPr lang="el-GR" sz="2400" dirty="0" smtClean="0"/>
              <a:t>λιμενικά τέλη </a:t>
            </a:r>
            <a:r>
              <a:rPr lang="el-GR" sz="2400" dirty="0"/>
              <a:t>/είσπραξη από χρήστες </a:t>
            </a:r>
          </a:p>
          <a:p>
            <a:pPr marL="342900" indent="-342900">
              <a:lnSpc>
                <a:spcPct val="80000"/>
              </a:lnSpc>
              <a:spcBef>
                <a:spcPct val="20000"/>
              </a:spcBef>
              <a:buFont typeface="Arial" charset="0"/>
              <a:buChar char="•"/>
            </a:pPr>
            <a:r>
              <a:rPr lang="el-GR" sz="2400" dirty="0"/>
              <a:t>Έχουν αρμοδιότητα για υλοποίηση έργων /συντήρηση υποδομών ή εξοπλισμού. </a:t>
            </a:r>
          </a:p>
          <a:p>
            <a:pPr marL="342900" indent="-342900">
              <a:lnSpc>
                <a:spcPct val="80000"/>
              </a:lnSpc>
              <a:spcBef>
                <a:spcPct val="20000"/>
              </a:spcBef>
              <a:buFont typeface="Arial" charset="0"/>
              <a:buChar char="•"/>
            </a:pPr>
            <a:r>
              <a:rPr lang="el-GR" sz="2400" dirty="0"/>
              <a:t>Συνεργάζονται με αρμόδιους φορείς για θέματα ασφάλειας, αστυνόμευσης, τελωνείων κλπ. </a:t>
            </a:r>
          </a:p>
          <a:p>
            <a:pPr marL="342900" indent="-342900">
              <a:lnSpc>
                <a:spcPct val="80000"/>
              </a:lnSpc>
              <a:spcBef>
                <a:spcPct val="20000"/>
              </a:spcBef>
              <a:buFont typeface="Arial" charset="0"/>
              <a:buChar char="•"/>
            </a:pPr>
            <a:r>
              <a:rPr lang="el-GR" sz="2400" dirty="0"/>
              <a:t>Διαχωρίζουν τις διοικητικές από τις εμπορικές τους δραστηριότητες (ειδικός χειρισμός για τον Πειραιά και τη Θεσσαλονίκη, ως εισηγμένες ΑΕ) </a:t>
            </a:r>
          </a:p>
          <a:p>
            <a:pPr marL="342900" indent="-342900">
              <a:lnSpc>
                <a:spcPct val="80000"/>
              </a:lnSpc>
              <a:spcBef>
                <a:spcPct val="20000"/>
              </a:spcBef>
              <a:buFont typeface="Arial" charset="0"/>
              <a:buChar char="•"/>
            </a:pPr>
            <a:endParaRPr lang="el-GR" sz="2400" dirty="0"/>
          </a:p>
          <a:p>
            <a:pPr marL="342900" indent="-342900">
              <a:lnSpc>
                <a:spcPct val="80000"/>
              </a:lnSpc>
              <a:spcBef>
                <a:spcPct val="20000"/>
              </a:spcBef>
              <a:buFont typeface="Arial" charset="0"/>
              <a:buNone/>
            </a:pPr>
            <a:r>
              <a:rPr lang="el-GR" sz="2400" dirty="0"/>
              <a:t>	</a:t>
            </a:r>
            <a:endParaRPr lang="en-GB" sz="2400" dirty="0"/>
          </a:p>
        </p:txBody>
      </p:sp>
    </p:spTree>
  </p:cSld>
  <p:clrMapOvr>
    <a:masterClrMapping/>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p:cNvSpPr>
          <p:nvPr>
            <p:ph type="title"/>
          </p:nvPr>
        </p:nvSpPr>
        <p:spPr>
          <a:xfrm>
            <a:off x="457200" y="506413"/>
            <a:ext cx="8229600" cy="725487"/>
          </a:xfrm>
        </p:spPr>
        <p:txBody>
          <a:bodyPr rtlCol="0">
            <a:normAutofit fontScale="90000"/>
          </a:bodyPr>
          <a:lstStyle/>
          <a:p>
            <a:pPr eaLnBrk="1" fontAlgn="auto" hangingPunct="1">
              <a:spcAft>
                <a:spcPts val="0"/>
              </a:spcAft>
              <a:defRPr/>
            </a:pPr>
            <a:r>
              <a:rPr lang="el-GR" dirty="0" smtClean="0"/>
              <a:t>Αρχές της Στρατηγικής λιμένων</a:t>
            </a:r>
            <a:endParaRPr lang="en-GB" dirty="0" smtClean="0"/>
          </a:p>
        </p:txBody>
      </p:sp>
      <p:sp>
        <p:nvSpPr>
          <p:cNvPr id="14339" name="Rectangle 3"/>
          <p:cNvSpPr txBox="1">
            <a:spLocks/>
          </p:cNvSpPr>
          <p:nvPr/>
        </p:nvSpPr>
        <p:spPr bwMode="auto">
          <a:xfrm>
            <a:off x="457200" y="1831975"/>
            <a:ext cx="8229600" cy="4525963"/>
          </a:xfrm>
          <a:prstGeom prst="rect">
            <a:avLst/>
          </a:prstGeom>
          <a:noFill/>
          <a:ln w="9525">
            <a:noFill/>
            <a:miter lim="800000"/>
            <a:headEnd/>
            <a:tailEnd/>
          </a:ln>
        </p:spPr>
        <p:txBody>
          <a:bodyPr/>
          <a:lstStyle/>
          <a:p>
            <a:pPr marL="342900" indent="-342900">
              <a:spcBef>
                <a:spcPct val="20000"/>
              </a:spcBef>
              <a:buFont typeface="Arial" charset="0"/>
              <a:buChar char="•"/>
              <a:defRPr/>
            </a:pPr>
            <a:r>
              <a:rPr lang="el-GR" sz="2800" dirty="0" smtClean="0">
                <a:latin typeface="+mn-lt"/>
              </a:rPr>
              <a:t>Η σύνδεση </a:t>
            </a:r>
            <a:r>
              <a:rPr lang="el-GR" sz="2800" dirty="0">
                <a:latin typeface="+mn-lt"/>
              </a:rPr>
              <a:t>των </a:t>
            </a:r>
            <a:r>
              <a:rPr lang="el-GR" sz="2800" dirty="0" smtClean="0">
                <a:latin typeface="+mn-lt"/>
              </a:rPr>
              <a:t>Ελληνικών Λιμένων </a:t>
            </a:r>
            <a:r>
              <a:rPr lang="el-GR" sz="2800" dirty="0">
                <a:latin typeface="+mn-lt"/>
              </a:rPr>
              <a:t>με </a:t>
            </a:r>
            <a:r>
              <a:rPr lang="el-GR" sz="2800" dirty="0" smtClean="0">
                <a:latin typeface="+mn-lt"/>
              </a:rPr>
              <a:t>τα Ευρωπαϊκά  και διεθνή δίκτυα </a:t>
            </a:r>
            <a:r>
              <a:rPr lang="el-GR" sz="2800" dirty="0">
                <a:latin typeface="+mn-lt"/>
              </a:rPr>
              <a:t>μεταφορών </a:t>
            </a:r>
          </a:p>
          <a:p>
            <a:pPr marL="342900" indent="-342900">
              <a:spcBef>
                <a:spcPct val="20000"/>
              </a:spcBef>
              <a:buFont typeface="Arial" charset="0"/>
              <a:buChar char="•"/>
              <a:defRPr/>
            </a:pPr>
            <a:r>
              <a:rPr lang="el-GR" sz="2800" dirty="0" smtClean="0">
                <a:latin typeface="+mn-lt"/>
              </a:rPr>
              <a:t>Η εδαφική </a:t>
            </a:r>
            <a:r>
              <a:rPr lang="el-GR" sz="2800" dirty="0">
                <a:latin typeface="+mn-lt"/>
              </a:rPr>
              <a:t>συνέχεια της </a:t>
            </a:r>
            <a:r>
              <a:rPr lang="el-GR" sz="2800" dirty="0" smtClean="0">
                <a:latin typeface="+mn-lt"/>
              </a:rPr>
              <a:t>χώρας (συγκοινωνία/</a:t>
            </a:r>
            <a:r>
              <a:rPr lang="el-GR" sz="2800" dirty="0" err="1" smtClean="0">
                <a:latin typeface="+mn-lt"/>
              </a:rPr>
              <a:t>ακτοπλοΐ</a:t>
            </a:r>
            <a:r>
              <a:rPr lang="el-GR" sz="2800" dirty="0" smtClean="0">
                <a:latin typeface="+mn-lt"/>
              </a:rPr>
              <a:t>α)</a:t>
            </a:r>
            <a:endParaRPr lang="el-GR" sz="2800" dirty="0">
              <a:latin typeface="+mn-lt"/>
            </a:endParaRPr>
          </a:p>
          <a:p>
            <a:pPr marL="342900" indent="-342900">
              <a:spcBef>
                <a:spcPct val="20000"/>
              </a:spcBef>
              <a:buFont typeface="Arial" charset="0"/>
              <a:buChar char="•"/>
              <a:defRPr/>
            </a:pPr>
            <a:r>
              <a:rPr lang="el-GR" sz="2800" dirty="0" smtClean="0">
                <a:latin typeface="+mn-lt"/>
              </a:rPr>
              <a:t>Η ανάπτυξη και η απασχόληση </a:t>
            </a:r>
            <a:r>
              <a:rPr lang="el-GR" sz="2800" dirty="0">
                <a:latin typeface="+mn-lt"/>
              </a:rPr>
              <a:t>σε εθνικό, περιφερειακό και τοπικό επίπεδο</a:t>
            </a:r>
            <a:endParaRPr lang="en-GB" sz="2800" dirty="0">
              <a:latin typeface="+mn-lt"/>
            </a:endParaRPr>
          </a:p>
          <a:p>
            <a:pPr marL="342900" indent="-342900">
              <a:spcBef>
                <a:spcPct val="20000"/>
              </a:spcBef>
              <a:buFont typeface="Arial" charset="0"/>
              <a:buChar char="•"/>
              <a:defRPr/>
            </a:pPr>
            <a:r>
              <a:rPr lang="el-GR" sz="2800" dirty="0" smtClean="0">
                <a:latin typeface="+mn-lt"/>
              </a:rPr>
              <a:t>Η Εθνική </a:t>
            </a:r>
            <a:r>
              <a:rPr lang="el-GR" sz="2800" dirty="0">
                <a:latin typeface="+mn-lt"/>
              </a:rPr>
              <a:t>Στρατηγική </a:t>
            </a:r>
            <a:r>
              <a:rPr lang="el-GR" sz="2800" dirty="0" smtClean="0">
                <a:latin typeface="+mn-lt"/>
              </a:rPr>
              <a:t>αναθεωρείται κάθε 5 χρόνια</a:t>
            </a:r>
            <a:endParaRPr lang="el-GR" sz="2800" dirty="0">
              <a:latin typeface="+mn-lt"/>
            </a:endParaRPr>
          </a:p>
        </p:txBody>
      </p:sp>
    </p:spTree>
  </p:cSld>
  <p:clrMapOvr>
    <a:masterClrMapping/>
  </p:clrMapOvr>
  <p:transition spd="slow">
    <p:randomBa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pPr>
              <a:defRPr/>
            </a:pPr>
            <a:fld id="{46F1B068-E062-45F7-9B33-94870F2C7E96}" type="slidenum">
              <a:rPr lang="el-GR"/>
              <a:pPr>
                <a:defRPr/>
              </a:pPr>
              <a:t>20</a:t>
            </a:fld>
            <a:endParaRPr lang="el-GR"/>
          </a:p>
        </p:txBody>
      </p:sp>
      <p:sp>
        <p:nvSpPr>
          <p:cNvPr id="3" name="Rectangle 2"/>
          <p:cNvSpPr>
            <a:spLocks noGrp="1"/>
          </p:cNvSpPr>
          <p:nvPr>
            <p:ph type="title"/>
          </p:nvPr>
        </p:nvSpPr>
        <p:spPr>
          <a:xfrm>
            <a:off x="457200" y="636588"/>
            <a:ext cx="8229600" cy="725487"/>
          </a:xfrm>
        </p:spPr>
        <p:txBody>
          <a:bodyPr rtlCol="0">
            <a:normAutofit fontScale="90000"/>
          </a:bodyPr>
          <a:lstStyle/>
          <a:p>
            <a:pPr eaLnBrk="1" fontAlgn="auto" hangingPunct="1">
              <a:spcAft>
                <a:spcPts val="0"/>
              </a:spcAft>
              <a:defRPr/>
            </a:pPr>
            <a:r>
              <a:rPr lang="el-GR" dirty="0"/>
              <a:t>Διακυβέρνηση</a:t>
            </a:r>
            <a:r>
              <a:rPr lang="en-US" dirty="0"/>
              <a:t> </a:t>
            </a:r>
            <a:r>
              <a:rPr lang="el-GR" dirty="0"/>
              <a:t>λιμενικού συστήματος</a:t>
            </a:r>
            <a:r>
              <a:rPr lang="el-GR" dirty="0" smtClean="0"/>
              <a:t/>
            </a:r>
            <a:br>
              <a:rPr lang="el-GR" dirty="0" smtClean="0"/>
            </a:br>
            <a:r>
              <a:rPr lang="el-GR" sz="2400" b="1" dirty="0" smtClean="0"/>
              <a:t>2</a:t>
            </a:r>
            <a:r>
              <a:rPr lang="el-GR" sz="2400" b="1" baseline="30000" dirty="0" smtClean="0"/>
              <a:t>η</a:t>
            </a:r>
            <a:r>
              <a:rPr lang="el-GR" sz="2400" b="1" dirty="0" smtClean="0"/>
              <a:t> φάση – Επέκταση σε περιφερειακούς λιμένες </a:t>
            </a:r>
            <a:r>
              <a:rPr lang="el-GR" sz="2400" dirty="0" smtClean="0"/>
              <a:t>(</a:t>
            </a:r>
            <a:r>
              <a:rPr lang="el-GR" sz="2400" dirty="0"/>
              <a:t>ΥΝΑ / </a:t>
            </a:r>
            <a:r>
              <a:rPr lang="el-GR" sz="2400" dirty="0" smtClean="0"/>
              <a:t>ΥΠΕΣ)</a:t>
            </a:r>
            <a:endParaRPr lang="en-GB" sz="2400" b="1" dirty="0" smtClean="0"/>
          </a:p>
        </p:txBody>
      </p:sp>
      <p:sp>
        <p:nvSpPr>
          <p:cNvPr id="32772" name="Rectangle 3"/>
          <p:cNvSpPr txBox="1">
            <a:spLocks/>
          </p:cNvSpPr>
          <p:nvPr/>
        </p:nvSpPr>
        <p:spPr bwMode="auto">
          <a:xfrm>
            <a:off x="457200" y="1788458"/>
            <a:ext cx="8229600" cy="4525963"/>
          </a:xfrm>
          <a:prstGeom prst="rect">
            <a:avLst/>
          </a:prstGeom>
          <a:noFill/>
          <a:ln w="9525">
            <a:noFill/>
            <a:miter lim="800000"/>
            <a:headEnd/>
            <a:tailEnd/>
          </a:ln>
        </p:spPr>
        <p:txBody>
          <a:bodyPr/>
          <a:lstStyle/>
          <a:p>
            <a:pPr marL="342900" indent="-342900">
              <a:lnSpc>
                <a:spcPct val="80000"/>
              </a:lnSpc>
              <a:spcBef>
                <a:spcPct val="20000"/>
              </a:spcBef>
              <a:buFont typeface="Arial" charset="0"/>
              <a:buChar char="•"/>
            </a:pPr>
            <a:r>
              <a:rPr lang="el-GR" sz="2600" dirty="0" smtClean="0"/>
              <a:t>Καθορισμός κριτηρίων</a:t>
            </a:r>
            <a:r>
              <a:rPr lang="en-US" sz="2600" dirty="0" smtClean="0"/>
              <a:t>-</a:t>
            </a:r>
            <a:r>
              <a:rPr lang="el-GR" sz="2600" dirty="0" smtClean="0"/>
              <a:t>κινήτρων </a:t>
            </a:r>
            <a:r>
              <a:rPr lang="el-GR" sz="2600" dirty="0"/>
              <a:t>συγχώνευσης Λιμενικών </a:t>
            </a:r>
            <a:r>
              <a:rPr lang="el-GR" sz="2600" dirty="0" smtClean="0"/>
              <a:t>Ταμείων, σε συνάφεια με τη στρατηγική.</a:t>
            </a:r>
            <a:endParaRPr lang="el-GR" sz="2600" dirty="0"/>
          </a:p>
          <a:p>
            <a:pPr marL="342900" indent="-342900">
              <a:lnSpc>
                <a:spcPct val="80000"/>
              </a:lnSpc>
              <a:spcBef>
                <a:spcPct val="20000"/>
              </a:spcBef>
              <a:buFont typeface="Arial" charset="0"/>
              <a:buChar char="•"/>
            </a:pPr>
            <a:r>
              <a:rPr lang="el-GR" sz="2600" dirty="0"/>
              <a:t>Πρόσκληση προς υφιστάμενα Λιμενικά Ταμεία για συγχώνευση </a:t>
            </a:r>
            <a:r>
              <a:rPr lang="el-GR" sz="2600" dirty="0" smtClean="0"/>
              <a:t>σε </a:t>
            </a:r>
            <a:r>
              <a:rPr lang="el-GR" sz="2600" dirty="0"/>
              <a:t>εθελοντική βάση.</a:t>
            </a:r>
          </a:p>
          <a:p>
            <a:pPr marL="342900" indent="-342900">
              <a:lnSpc>
                <a:spcPct val="80000"/>
              </a:lnSpc>
              <a:spcBef>
                <a:spcPct val="20000"/>
              </a:spcBef>
              <a:buFont typeface="Arial" charset="0"/>
              <a:buChar char="•"/>
            </a:pPr>
            <a:r>
              <a:rPr lang="el-GR" sz="2600" dirty="0" smtClean="0"/>
              <a:t>Όσα ΛΤ δεν συγχωνευθούν: </a:t>
            </a:r>
            <a:r>
              <a:rPr lang="el-GR" sz="2600" dirty="0"/>
              <a:t>διατήρηση σημερινού καθεστώτος για συγκεκριμένη μεταβατική </a:t>
            </a:r>
            <a:r>
              <a:rPr lang="el-GR" sz="2600" dirty="0" smtClean="0"/>
              <a:t>περίοδο.  </a:t>
            </a:r>
            <a:endParaRPr lang="el-GR" sz="2600" dirty="0"/>
          </a:p>
          <a:p>
            <a:pPr marL="342900" indent="-342900">
              <a:lnSpc>
                <a:spcPct val="80000"/>
              </a:lnSpc>
              <a:spcBef>
                <a:spcPct val="20000"/>
              </a:spcBef>
              <a:buFont typeface="Arial" charset="0"/>
              <a:buChar char="•"/>
            </a:pPr>
            <a:r>
              <a:rPr lang="el-GR" sz="2600" dirty="0" smtClean="0"/>
              <a:t>Λήξη της μεταβατικής περιόδου: εφαρμογή νέου πλαισίου λειτουργίας - ελάχιστα πρότυπα λειτουργίας </a:t>
            </a:r>
            <a:r>
              <a:rPr lang="el-GR" sz="2600" dirty="0"/>
              <a:t>/</a:t>
            </a:r>
            <a:r>
              <a:rPr lang="el-GR" sz="2600" dirty="0" smtClean="0"/>
              <a:t> οικονομικοί απολογισμοί από όλα τα ΛΤ, είτε συγχωνευμένα, ή αυτόνομα. </a:t>
            </a:r>
          </a:p>
          <a:p>
            <a:pPr>
              <a:lnSpc>
                <a:spcPct val="80000"/>
              </a:lnSpc>
              <a:spcBef>
                <a:spcPct val="20000"/>
              </a:spcBef>
            </a:pPr>
            <a:r>
              <a:rPr lang="el-GR" sz="2600" dirty="0" smtClean="0">
                <a:sym typeface="Wingdings" pitchFamily="2" charset="2"/>
              </a:rPr>
              <a:t> </a:t>
            </a:r>
            <a:r>
              <a:rPr lang="el-GR" sz="2600" b="1" dirty="0" smtClean="0"/>
              <a:t>Ολοκληρωμένο σχέδιο </a:t>
            </a:r>
            <a:r>
              <a:rPr lang="el-GR" sz="2600" dirty="0" smtClean="0"/>
              <a:t>συνενώσεων Λιμενικών </a:t>
            </a:r>
            <a:r>
              <a:rPr lang="el-GR" sz="2600" dirty="0"/>
              <a:t>Ταμείων σε νέες «Περιφερειακές Αρχές Λιμένων</a:t>
            </a:r>
            <a:r>
              <a:rPr lang="el-GR" sz="2600" dirty="0" smtClean="0"/>
              <a:t>».</a:t>
            </a:r>
            <a:endParaRPr lang="el-GR" sz="2600" dirty="0"/>
          </a:p>
        </p:txBody>
      </p:sp>
    </p:spTree>
  </p:cSld>
  <p:clrMapOvr>
    <a:masterClrMapping/>
  </p:clrMapOvr>
  <p:transition spd="slow">
    <p:randomBar dir="ver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pPr>
              <a:defRPr/>
            </a:pPr>
            <a:fld id="{C30FBECB-83E6-4D78-971E-C1BDB20B7135}" type="slidenum">
              <a:rPr lang="el-GR"/>
              <a:pPr>
                <a:defRPr/>
              </a:pPr>
              <a:t>21</a:t>
            </a:fld>
            <a:endParaRPr lang="el-GR"/>
          </a:p>
        </p:txBody>
      </p:sp>
      <p:sp>
        <p:nvSpPr>
          <p:cNvPr id="5" name="Title 1"/>
          <p:cNvSpPr>
            <a:spLocks noGrp="1"/>
          </p:cNvSpPr>
          <p:nvPr>
            <p:ph type="title"/>
          </p:nvPr>
        </p:nvSpPr>
        <p:spPr>
          <a:xfrm>
            <a:off x="457200" y="636588"/>
            <a:ext cx="8229600" cy="725487"/>
          </a:xfrm>
        </p:spPr>
        <p:txBody>
          <a:bodyPr rtlCol="0">
            <a:normAutofit fontScale="90000"/>
          </a:bodyPr>
          <a:lstStyle/>
          <a:p>
            <a:pPr eaLnBrk="1" fontAlgn="auto" hangingPunct="1">
              <a:spcAft>
                <a:spcPts val="0"/>
              </a:spcAft>
              <a:defRPr/>
            </a:pPr>
            <a:r>
              <a:rPr lang="el-GR" dirty="0" smtClean="0"/>
              <a:t>Βελτίωση και Ανάπτυξη Υποδομών</a:t>
            </a:r>
          </a:p>
        </p:txBody>
      </p:sp>
      <p:sp>
        <p:nvSpPr>
          <p:cNvPr id="41988" name="Content Placeholder 2"/>
          <p:cNvSpPr>
            <a:spLocks noGrp="1"/>
          </p:cNvSpPr>
          <p:nvPr>
            <p:ph idx="1"/>
          </p:nvPr>
        </p:nvSpPr>
        <p:spPr>
          <a:xfrm>
            <a:off x="457200" y="1963271"/>
            <a:ext cx="8229600" cy="4101353"/>
          </a:xfrm>
        </p:spPr>
        <p:txBody>
          <a:bodyPr/>
          <a:lstStyle/>
          <a:p>
            <a:pPr lvl="1" eaLnBrk="1" hangingPunct="1">
              <a:buNone/>
            </a:pPr>
            <a:endParaRPr lang="el-GR" dirty="0" smtClean="0"/>
          </a:p>
          <a:p>
            <a:pPr lvl="1" eaLnBrk="1" hangingPunct="1"/>
            <a:endParaRPr lang="el-GR" dirty="0" smtClean="0"/>
          </a:p>
          <a:p>
            <a:pPr lvl="1" eaLnBrk="1" hangingPunct="1"/>
            <a:endParaRPr lang="el-GR" dirty="0" smtClean="0"/>
          </a:p>
        </p:txBody>
      </p:sp>
      <p:sp>
        <p:nvSpPr>
          <p:cNvPr id="10" name="Slide Number Placeholder 3"/>
          <p:cNvSpPr txBox="1">
            <a:spLocks/>
          </p:cNvSpPr>
          <p:nvPr/>
        </p:nvSpPr>
        <p:spPr>
          <a:xfrm>
            <a:off x="6553200" y="6356350"/>
            <a:ext cx="2133600" cy="365125"/>
          </a:xfrm>
          <a:prstGeom prst="rect">
            <a:avLst/>
          </a:prstGeom>
        </p:spPr>
        <p:txBody>
          <a:bodyPr anchor="ctr"/>
          <a:lstStyle/>
          <a:p>
            <a:pPr algn="r" fontAlgn="auto">
              <a:spcBef>
                <a:spcPts val="0"/>
              </a:spcBef>
              <a:spcAft>
                <a:spcPts val="0"/>
              </a:spcAft>
              <a:defRPr/>
            </a:pPr>
            <a:fld id="{8AA4F798-8D13-480B-9286-9DBE32E48752}" type="slidenum">
              <a:rPr lang="el-GR" sz="1200">
                <a:solidFill>
                  <a:schemeClr val="tx1">
                    <a:tint val="75000"/>
                  </a:schemeClr>
                </a:solidFill>
                <a:latin typeface="+mn-lt"/>
              </a:rPr>
              <a:pPr algn="r" fontAlgn="auto">
                <a:spcBef>
                  <a:spcPts val="0"/>
                </a:spcBef>
                <a:spcAft>
                  <a:spcPts val="0"/>
                </a:spcAft>
                <a:defRPr/>
              </a:pPr>
              <a:t>21</a:t>
            </a:fld>
            <a:endParaRPr lang="el-GR" sz="1200">
              <a:solidFill>
                <a:schemeClr val="tx1">
                  <a:tint val="75000"/>
                </a:schemeClr>
              </a:solidFill>
              <a:latin typeface="+mn-lt"/>
            </a:endParaRPr>
          </a:p>
        </p:txBody>
      </p:sp>
      <p:sp>
        <p:nvSpPr>
          <p:cNvPr id="41990" name="Title 1"/>
          <p:cNvSpPr txBox="1">
            <a:spLocks/>
          </p:cNvSpPr>
          <p:nvPr/>
        </p:nvSpPr>
        <p:spPr bwMode="auto">
          <a:xfrm>
            <a:off x="642938" y="1576388"/>
            <a:ext cx="8229600" cy="725487"/>
          </a:xfrm>
          <a:prstGeom prst="rect">
            <a:avLst/>
          </a:prstGeom>
          <a:noFill/>
          <a:ln w="9525">
            <a:noFill/>
            <a:miter lim="800000"/>
            <a:headEnd/>
            <a:tailEnd/>
          </a:ln>
        </p:spPr>
        <p:txBody>
          <a:bodyPr anchor="ctr"/>
          <a:lstStyle/>
          <a:p>
            <a:endParaRPr lang="el-GR" sz="2800" dirty="0"/>
          </a:p>
        </p:txBody>
      </p:sp>
      <p:sp>
        <p:nvSpPr>
          <p:cNvPr id="7" name="Rectangle 6"/>
          <p:cNvSpPr/>
          <p:nvPr/>
        </p:nvSpPr>
        <p:spPr>
          <a:xfrm>
            <a:off x="642938" y="1289952"/>
            <a:ext cx="8043862" cy="4555093"/>
          </a:xfrm>
          <a:prstGeom prst="rect">
            <a:avLst/>
          </a:prstGeom>
        </p:spPr>
        <p:txBody>
          <a:bodyPr wrap="square">
            <a:spAutoFit/>
          </a:bodyPr>
          <a:lstStyle/>
          <a:p>
            <a:endParaRPr lang="en-US" sz="1000" dirty="0" smtClean="0"/>
          </a:p>
          <a:p>
            <a:r>
              <a:rPr lang="el-GR" sz="2800" dirty="0" smtClean="0"/>
              <a:t>Κριτήρια ιεράρχησης αναγκών:</a:t>
            </a:r>
          </a:p>
          <a:p>
            <a:endParaRPr lang="el-GR" sz="1000" dirty="0" smtClean="0"/>
          </a:p>
          <a:p>
            <a:pPr lvl="1" indent="-282575">
              <a:buFont typeface="Arial" charset="0"/>
              <a:buChar char="•"/>
            </a:pPr>
            <a:r>
              <a:rPr lang="el-GR" sz="2800" dirty="0" smtClean="0"/>
              <a:t> εξυπηρέτηση συνδυασμένων μεταφορών</a:t>
            </a:r>
          </a:p>
          <a:p>
            <a:pPr lvl="1" indent="-282575">
              <a:buFont typeface="Arial" charset="0"/>
              <a:buChar char="•"/>
            </a:pPr>
            <a:r>
              <a:rPr lang="el-GR" sz="2800" dirty="0" smtClean="0"/>
              <a:t> εξυπηρέτηση εσωτερικών μεταφορικών δικτύων (ακτοπλοΐα και τουρισμός) </a:t>
            </a:r>
          </a:p>
          <a:p>
            <a:pPr lvl="1" indent="-282575">
              <a:buFont typeface="Arial" charset="0"/>
              <a:buChar char="•"/>
            </a:pPr>
            <a:r>
              <a:rPr lang="el-GR" sz="2800" dirty="0" smtClean="0"/>
              <a:t> εφαρμογή διεθνών κανονισμών για την   ασφάλεια λιμένων και την προστασία του περιβάλλοντος</a:t>
            </a:r>
          </a:p>
          <a:p>
            <a:pPr lvl="1" indent="-282575">
              <a:buFont typeface="Arial" charset="0"/>
              <a:buChar char="•"/>
            </a:pPr>
            <a:r>
              <a:rPr lang="el-GR" sz="2800" dirty="0" smtClean="0"/>
              <a:t> ανάγκη ολοκλήρωσης έργων που είναι σε εξέλιξη</a:t>
            </a:r>
          </a:p>
          <a:p>
            <a:pPr lvl="1" indent="-282575">
              <a:buFont typeface="Arial" charset="0"/>
              <a:buChar char="•"/>
            </a:pPr>
            <a:r>
              <a:rPr lang="el-GR" sz="2800" dirty="0" smtClean="0"/>
              <a:t> ωριμότητα μελετών και </a:t>
            </a:r>
            <a:r>
              <a:rPr lang="el-GR" sz="2800" dirty="0" err="1" smtClean="0"/>
              <a:t>αδειοδοτήσεων</a:t>
            </a:r>
            <a:endParaRPr lang="el-GR" sz="2800" dirty="0" smtClean="0"/>
          </a:p>
          <a:p>
            <a:pPr lvl="1">
              <a:buFont typeface="Arial" charset="0"/>
              <a:buChar char="•"/>
            </a:pPr>
            <a:endParaRPr lang="el-GR" dirty="0" smtClean="0"/>
          </a:p>
        </p:txBody>
      </p:sp>
    </p:spTree>
  </p:cSld>
  <p:clrMapOvr>
    <a:masterClrMapping/>
  </p:clrMapOvr>
  <p:transition spd="slow">
    <p:randomBar dir="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pPr>
              <a:defRPr/>
            </a:pPr>
            <a:fld id="{4618F586-6A20-4B51-A773-68DE6ED11660}" type="slidenum">
              <a:rPr lang="el-GR"/>
              <a:pPr>
                <a:defRPr/>
              </a:pPr>
              <a:t>22</a:t>
            </a:fld>
            <a:endParaRPr lang="el-GR"/>
          </a:p>
        </p:txBody>
      </p:sp>
      <p:sp>
        <p:nvSpPr>
          <p:cNvPr id="3" name="Rectangle 2"/>
          <p:cNvSpPr>
            <a:spLocks noGrp="1"/>
          </p:cNvSpPr>
          <p:nvPr>
            <p:ph type="title"/>
          </p:nvPr>
        </p:nvSpPr>
        <p:spPr>
          <a:xfrm>
            <a:off x="428625" y="656571"/>
            <a:ext cx="8229600" cy="725487"/>
          </a:xfrm>
        </p:spPr>
        <p:txBody>
          <a:bodyPr rtlCol="0">
            <a:normAutofit fontScale="90000"/>
          </a:bodyPr>
          <a:lstStyle/>
          <a:p>
            <a:pPr eaLnBrk="1" fontAlgn="auto" hangingPunct="1">
              <a:spcAft>
                <a:spcPts val="0"/>
              </a:spcAft>
              <a:defRPr/>
            </a:pPr>
            <a:r>
              <a:rPr lang="el-GR" dirty="0" smtClean="0"/>
              <a:t>Ασφάλεια Λιμένων – </a:t>
            </a:r>
            <a:br>
              <a:rPr lang="el-GR" dirty="0" smtClean="0"/>
            </a:br>
            <a:r>
              <a:rPr lang="el-GR" dirty="0" smtClean="0"/>
              <a:t>Προστασία Περιβάλλοντος</a:t>
            </a:r>
            <a:endParaRPr lang="en-GB" dirty="0" smtClean="0"/>
          </a:p>
        </p:txBody>
      </p:sp>
      <p:sp>
        <p:nvSpPr>
          <p:cNvPr id="35844" name="Rectangle 3"/>
          <p:cNvSpPr txBox="1">
            <a:spLocks/>
          </p:cNvSpPr>
          <p:nvPr/>
        </p:nvSpPr>
        <p:spPr bwMode="auto">
          <a:xfrm>
            <a:off x="400050" y="1739246"/>
            <a:ext cx="8229600" cy="4525962"/>
          </a:xfrm>
          <a:prstGeom prst="rect">
            <a:avLst/>
          </a:prstGeom>
          <a:noFill/>
          <a:ln w="9525">
            <a:noFill/>
            <a:miter lim="800000"/>
            <a:headEnd/>
            <a:tailEnd/>
          </a:ln>
        </p:spPr>
        <p:txBody>
          <a:bodyPr/>
          <a:lstStyle/>
          <a:p>
            <a:pPr>
              <a:spcBef>
                <a:spcPct val="20000"/>
              </a:spcBef>
              <a:buFont typeface="Arial" charset="0"/>
              <a:buNone/>
            </a:pPr>
            <a:r>
              <a:rPr lang="el-GR" sz="2800" dirty="0" smtClean="0"/>
              <a:t>Εναρμόνιση </a:t>
            </a:r>
            <a:r>
              <a:rPr lang="el-GR" sz="2800" dirty="0"/>
              <a:t>προς όλους τους διεθνείς κανονισμούς/ΕΕ για</a:t>
            </a:r>
            <a:r>
              <a:rPr lang="el-GR" sz="2800" dirty="0" smtClean="0"/>
              <a:t>:</a:t>
            </a:r>
          </a:p>
          <a:p>
            <a:pPr>
              <a:spcBef>
                <a:spcPct val="20000"/>
              </a:spcBef>
              <a:buFont typeface="Arial" charset="0"/>
              <a:buNone/>
            </a:pPr>
            <a:endParaRPr lang="el-GR" sz="1000" dirty="0" smtClean="0"/>
          </a:p>
          <a:p>
            <a:pPr lvl="1" indent="-282575">
              <a:buFont typeface="Arial" charset="0"/>
              <a:buChar char="•"/>
            </a:pPr>
            <a:r>
              <a:rPr lang="el-GR" sz="2800" dirty="0" smtClean="0"/>
              <a:t> </a:t>
            </a:r>
            <a:r>
              <a:rPr lang="el-GR" sz="2800" dirty="0"/>
              <a:t>την ενίσχυση της ασφάλειας των πλοίων, λιμενικών εγκαταστάσεων και λιμένων </a:t>
            </a:r>
            <a:r>
              <a:rPr lang="el-GR" sz="2600" dirty="0" smtClean="0"/>
              <a:t>(σχέδια ασφαλείας λιμένων, κρατικός έλεγχος </a:t>
            </a:r>
            <a:r>
              <a:rPr lang="el-GR" sz="2600" dirty="0"/>
              <a:t>λιμένων </a:t>
            </a:r>
            <a:r>
              <a:rPr lang="el-GR" sz="2600" dirty="0" smtClean="0"/>
              <a:t>-</a:t>
            </a:r>
            <a:r>
              <a:rPr lang="en-US" sz="2600" dirty="0" smtClean="0"/>
              <a:t>Port </a:t>
            </a:r>
            <a:r>
              <a:rPr lang="en-US" sz="2600" dirty="0"/>
              <a:t>State </a:t>
            </a:r>
            <a:r>
              <a:rPr lang="en-US" sz="2600" dirty="0" smtClean="0"/>
              <a:t>Control</a:t>
            </a:r>
            <a:r>
              <a:rPr lang="el-GR" sz="2600" dirty="0" smtClean="0"/>
              <a:t>, Κώδικας </a:t>
            </a:r>
            <a:r>
              <a:rPr lang="en-US" sz="2600" dirty="0"/>
              <a:t>ISPS</a:t>
            </a:r>
            <a:r>
              <a:rPr lang="el-GR" sz="2600" dirty="0"/>
              <a:t> -</a:t>
            </a:r>
            <a:r>
              <a:rPr lang="en-US" sz="2600" dirty="0"/>
              <a:t> International Ship and Port Facility </a:t>
            </a:r>
            <a:r>
              <a:rPr lang="en-US" sz="2600" dirty="0" smtClean="0"/>
              <a:t>Security</a:t>
            </a:r>
            <a:r>
              <a:rPr lang="el-GR" sz="2600" dirty="0" smtClean="0"/>
              <a:t>, </a:t>
            </a:r>
            <a:r>
              <a:rPr lang="el-GR" sz="2600" dirty="0" err="1" smtClean="0"/>
              <a:t>κ.ο.κ</a:t>
            </a:r>
            <a:r>
              <a:rPr lang="el-GR" sz="2600" dirty="0" smtClean="0"/>
              <a:t>.) </a:t>
            </a:r>
            <a:endParaRPr lang="el-GR" sz="2600" dirty="0"/>
          </a:p>
          <a:p>
            <a:pPr lvl="1" indent="-282575">
              <a:buFont typeface="Arial" charset="0"/>
              <a:buChar char="•"/>
            </a:pPr>
            <a:r>
              <a:rPr lang="el-GR" sz="2800" dirty="0" smtClean="0"/>
              <a:t>την </a:t>
            </a:r>
            <a:r>
              <a:rPr lang="el-GR" sz="2800" dirty="0"/>
              <a:t>προστασία του </a:t>
            </a:r>
            <a:r>
              <a:rPr lang="el-GR" sz="2800" dirty="0" smtClean="0"/>
              <a:t>θαλασσίου περιβάλλοντος </a:t>
            </a:r>
            <a:r>
              <a:rPr lang="el-GR" sz="2800" dirty="0"/>
              <a:t>στις λιμενικές εγκαταστάσεις</a:t>
            </a:r>
          </a:p>
          <a:p>
            <a:pPr lvl="1" indent="-282575">
              <a:buFont typeface="Arial" charset="0"/>
              <a:buChar char="•"/>
            </a:pPr>
            <a:endParaRPr lang="el-GR" sz="2800" dirty="0"/>
          </a:p>
          <a:p>
            <a:pPr lvl="1">
              <a:spcBef>
                <a:spcPct val="20000"/>
              </a:spcBef>
            </a:pPr>
            <a:endParaRPr lang="el-GR" sz="2800" dirty="0"/>
          </a:p>
          <a:p>
            <a:pPr>
              <a:spcBef>
                <a:spcPct val="20000"/>
              </a:spcBef>
              <a:buFont typeface="Arial" charset="0"/>
              <a:buNone/>
            </a:pPr>
            <a:endParaRPr lang="en-GB" sz="3200" dirty="0"/>
          </a:p>
        </p:txBody>
      </p:sp>
    </p:spTree>
  </p:cSld>
  <p:clrMapOvr>
    <a:masterClrMapping/>
  </p:clrMapOvr>
  <p:transition spd="slow">
    <p:randomBar dir="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pPr>
              <a:defRPr/>
            </a:pPr>
            <a:fld id="{A6115847-3918-4210-9975-11F8403DF109}" type="slidenum">
              <a:rPr lang="el-GR"/>
              <a:pPr>
                <a:defRPr/>
              </a:pPr>
              <a:t>23</a:t>
            </a:fld>
            <a:endParaRPr lang="el-GR"/>
          </a:p>
        </p:txBody>
      </p:sp>
      <p:sp>
        <p:nvSpPr>
          <p:cNvPr id="3" name="Rectangle 2"/>
          <p:cNvSpPr>
            <a:spLocks noGrp="1"/>
          </p:cNvSpPr>
          <p:nvPr>
            <p:ph type="title"/>
          </p:nvPr>
        </p:nvSpPr>
        <p:spPr>
          <a:xfrm>
            <a:off x="457200" y="504825"/>
            <a:ext cx="8229600" cy="725488"/>
          </a:xfrm>
        </p:spPr>
        <p:txBody>
          <a:bodyPr rtlCol="0">
            <a:normAutofit fontScale="90000"/>
          </a:bodyPr>
          <a:lstStyle/>
          <a:p>
            <a:pPr eaLnBrk="1" fontAlgn="auto" hangingPunct="1">
              <a:spcAft>
                <a:spcPts val="0"/>
              </a:spcAft>
              <a:defRPr/>
            </a:pPr>
            <a:r>
              <a:rPr lang="el-GR" dirty="0" smtClean="0"/>
              <a:t>Χρηματοδότηση 2014-2020</a:t>
            </a:r>
            <a:br>
              <a:rPr lang="el-GR" dirty="0" smtClean="0"/>
            </a:br>
            <a:r>
              <a:rPr lang="el-GR" sz="3100" dirty="0" smtClean="0"/>
              <a:t> </a:t>
            </a:r>
            <a:r>
              <a:rPr lang="en-US" sz="3100" dirty="0" smtClean="0"/>
              <a:t>CEF</a:t>
            </a:r>
            <a:r>
              <a:rPr lang="el-GR" sz="3100" dirty="0" smtClean="0"/>
              <a:t> </a:t>
            </a:r>
            <a:r>
              <a:rPr lang="en-US" sz="3100" dirty="0" smtClean="0"/>
              <a:t>-</a:t>
            </a:r>
            <a:r>
              <a:rPr lang="el-GR" sz="3100" dirty="0" smtClean="0"/>
              <a:t> ΣΥΜΦΩΝΟ ΕΤΑΙΡΙΚΗΣ ΣΧΕΣΗΣ</a:t>
            </a:r>
            <a:endParaRPr lang="en-GB" sz="3100" dirty="0" smtClean="0"/>
          </a:p>
        </p:txBody>
      </p:sp>
      <p:sp>
        <p:nvSpPr>
          <p:cNvPr id="36868" name="Rectangle 3"/>
          <p:cNvSpPr txBox="1">
            <a:spLocks/>
          </p:cNvSpPr>
          <p:nvPr/>
        </p:nvSpPr>
        <p:spPr bwMode="auto">
          <a:xfrm>
            <a:off x="457200" y="1830388"/>
            <a:ext cx="8229600" cy="4525962"/>
          </a:xfrm>
          <a:prstGeom prst="rect">
            <a:avLst/>
          </a:prstGeom>
          <a:noFill/>
          <a:ln w="9525">
            <a:noFill/>
            <a:miter lim="800000"/>
            <a:headEnd/>
            <a:tailEnd/>
          </a:ln>
        </p:spPr>
        <p:txBody>
          <a:bodyPr/>
          <a:lstStyle/>
          <a:p>
            <a:pPr marL="342900" indent="-342900">
              <a:spcBef>
                <a:spcPct val="20000"/>
              </a:spcBef>
              <a:buFont typeface="Arial" charset="0"/>
              <a:buNone/>
            </a:pPr>
            <a:endParaRPr lang="en-GB" sz="2800" dirty="0">
              <a:latin typeface="Arial" charset="0"/>
            </a:endParaRPr>
          </a:p>
        </p:txBody>
      </p:sp>
      <p:pic>
        <p:nvPicPr>
          <p:cNvPr id="5" name="Picture 2"/>
          <p:cNvPicPr>
            <a:picLocks noChangeAspect="1" noChangeArrowheads="1"/>
          </p:cNvPicPr>
          <p:nvPr/>
        </p:nvPicPr>
        <p:blipFill>
          <a:blip r:embed="rId2"/>
          <a:srcRect/>
          <a:stretch>
            <a:fillRect/>
          </a:stretch>
        </p:blipFill>
        <p:spPr bwMode="auto">
          <a:xfrm>
            <a:off x="1187445" y="1371601"/>
            <a:ext cx="6826997" cy="4984750"/>
          </a:xfrm>
          <a:prstGeom prst="rect">
            <a:avLst/>
          </a:prstGeom>
          <a:noFill/>
          <a:ln w="9525">
            <a:noFill/>
            <a:miter lim="800000"/>
            <a:headEnd/>
            <a:tailEnd/>
          </a:ln>
        </p:spPr>
      </p:pic>
    </p:spTree>
    <p:extLst>
      <p:ext uri="{BB962C8B-B14F-4D97-AF65-F5344CB8AC3E}">
        <p14:creationId xmlns:p14="http://schemas.microsoft.com/office/powerpoint/2010/main" xmlns="" val="3353464697"/>
      </p:ext>
    </p:extLst>
  </p:cSld>
  <p:clrMapOvr>
    <a:masterClrMapping/>
  </p:clrMapOvr>
  <p:transition spd="slow">
    <p:randomBar dir="ver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pPr>
              <a:defRPr/>
            </a:pPr>
            <a:fld id="{A6115847-3918-4210-9975-11F8403DF109}" type="slidenum">
              <a:rPr lang="el-GR"/>
              <a:pPr>
                <a:defRPr/>
              </a:pPr>
              <a:t>24</a:t>
            </a:fld>
            <a:endParaRPr lang="el-GR"/>
          </a:p>
        </p:txBody>
      </p:sp>
      <p:sp>
        <p:nvSpPr>
          <p:cNvPr id="3" name="Rectangle 2"/>
          <p:cNvSpPr>
            <a:spLocks noGrp="1"/>
          </p:cNvSpPr>
          <p:nvPr>
            <p:ph type="title"/>
          </p:nvPr>
        </p:nvSpPr>
        <p:spPr>
          <a:xfrm>
            <a:off x="457200" y="504825"/>
            <a:ext cx="8229600" cy="725488"/>
          </a:xfrm>
        </p:spPr>
        <p:txBody>
          <a:bodyPr rtlCol="0">
            <a:normAutofit fontScale="90000"/>
          </a:bodyPr>
          <a:lstStyle/>
          <a:p>
            <a:pPr eaLnBrk="1" fontAlgn="auto" hangingPunct="1">
              <a:spcAft>
                <a:spcPts val="0"/>
              </a:spcAft>
              <a:defRPr/>
            </a:pPr>
            <a:r>
              <a:rPr lang="el-GR" dirty="0" smtClean="0">
                <a:latin typeface="+mn-lt"/>
              </a:rPr>
              <a:t>Χρηματοδότηση 2014-2020</a:t>
            </a:r>
            <a:br>
              <a:rPr lang="el-GR" dirty="0" smtClean="0">
                <a:latin typeface="+mn-lt"/>
              </a:rPr>
            </a:br>
            <a:r>
              <a:rPr lang="en-US" sz="3100" dirty="0" smtClean="0">
                <a:latin typeface="+mn-lt"/>
              </a:rPr>
              <a:t>CEF</a:t>
            </a:r>
            <a:r>
              <a:rPr lang="el-GR" sz="3100" dirty="0" smtClean="0">
                <a:latin typeface="+mn-lt"/>
              </a:rPr>
              <a:t> </a:t>
            </a:r>
            <a:r>
              <a:rPr lang="en-US" sz="3100" dirty="0" smtClean="0">
                <a:latin typeface="+mn-lt"/>
              </a:rPr>
              <a:t>-</a:t>
            </a:r>
            <a:r>
              <a:rPr lang="el-GR" sz="3100" dirty="0" smtClean="0">
                <a:latin typeface="+mn-lt"/>
              </a:rPr>
              <a:t> ΣΥΜΦΩΝΟ ΕΤΑΙΡΙΚΗΣ ΣΧΕΣΗΣ</a:t>
            </a:r>
            <a:endParaRPr lang="en-GB" sz="3100" dirty="0" smtClean="0">
              <a:latin typeface="+mn-lt"/>
            </a:endParaRPr>
          </a:p>
        </p:txBody>
      </p:sp>
      <p:sp>
        <p:nvSpPr>
          <p:cNvPr id="36868" name="Rectangle 3"/>
          <p:cNvSpPr txBox="1">
            <a:spLocks/>
          </p:cNvSpPr>
          <p:nvPr/>
        </p:nvSpPr>
        <p:spPr bwMode="auto">
          <a:xfrm>
            <a:off x="457200" y="1830388"/>
            <a:ext cx="8229600" cy="4525962"/>
          </a:xfrm>
          <a:prstGeom prst="rect">
            <a:avLst/>
          </a:prstGeom>
          <a:noFill/>
          <a:ln w="9525">
            <a:noFill/>
            <a:miter lim="800000"/>
            <a:headEnd/>
            <a:tailEnd/>
          </a:ln>
        </p:spPr>
        <p:txBody>
          <a:bodyPr/>
          <a:lstStyle/>
          <a:p>
            <a:pPr marL="342900" indent="-342900">
              <a:spcBef>
                <a:spcPct val="20000"/>
              </a:spcBef>
              <a:buFont typeface="Arial" charset="0"/>
              <a:buNone/>
            </a:pPr>
            <a:r>
              <a:rPr lang="el-GR" sz="2400" b="1" dirty="0">
                <a:latin typeface="+mn-lt"/>
              </a:rPr>
              <a:t>Κεντρικό δίκτυο </a:t>
            </a:r>
            <a:r>
              <a:rPr lang="el-GR" sz="2400" dirty="0">
                <a:latin typeface="+mn-lt"/>
              </a:rPr>
              <a:t>(</a:t>
            </a:r>
            <a:r>
              <a:rPr lang="fr-BE" sz="2400" dirty="0" err="1">
                <a:latin typeface="+mn-lt"/>
              </a:rPr>
              <a:t>core</a:t>
            </a:r>
            <a:r>
              <a:rPr lang="fr-BE" sz="2400" dirty="0">
                <a:latin typeface="+mn-lt"/>
              </a:rPr>
              <a:t> </a:t>
            </a:r>
            <a:r>
              <a:rPr lang="fr-BE" sz="2400" dirty="0" smtClean="0">
                <a:latin typeface="+mn-lt"/>
              </a:rPr>
              <a:t>network</a:t>
            </a:r>
            <a:r>
              <a:rPr lang="el-GR" sz="2400" dirty="0" smtClean="0">
                <a:latin typeface="+mn-lt"/>
              </a:rPr>
              <a:t> - 4 λιμένες+</a:t>
            </a:r>
            <a:r>
              <a:rPr lang="fr-BE" sz="2400" dirty="0" smtClean="0">
                <a:latin typeface="+mn-lt"/>
              </a:rPr>
              <a:t>)</a:t>
            </a:r>
            <a:endParaRPr lang="el-GR" sz="2400" dirty="0">
              <a:latin typeface="+mn-lt"/>
            </a:endParaRPr>
          </a:p>
          <a:p>
            <a:pPr marL="342900" indent="-342900">
              <a:spcBef>
                <a:spcPct val="20000"/>
              </a:spcBef>
              <a:buFont typeface="Arial" charset="0"/>
              <a:buChar char="•"/>
            </a:pPr>
            <a:r>
              <a:rPr lang="el-GR" sz="2400" dirty="0">
                <a:latin typeface="+mn-lt"/>
              </a:rPr>
              <a:t>Σύμφωνο Εταιρικής </a:t>
            </a:r>
            <a:r>
              <a:rPr lang="el-GR" sz="2400" dirty="0" smtClean="0">
                <a:latin typeface="+mn-lt"/>
              </a:rPr>
              <a:t>Σχέσης (κυρίως Ταμείο Συνοχής)</a:t>
            </a:r>
            <a:endParaRPr lang="en-US" sz="2400" dirty="0" smtClean="0">
              <a:latin typeface="+mn-lt"/>
            </a:endParaRPr>
          </a:p>
          <a:p>
            <a:pPr marL="342900" indent="-342900">
              <a:spcBef>
                <a:spcPct val="20000"/>
              </a:spcBef>
              <a:buFont typeface="Arial" charset="0"/>
              <a:buChar char="•"/>
            </a:pPr>
            <a:r>
              <a:rPr lang="fr-BE" sz="2400" dirty="0" err="1" smtClean="0">
                <a:latin typeface="+mn-lt"/>
              </a:rPr>
              <a:t>Connecting</a:t>
            </a:r>
            <a:r>
              <a:rPr lang="fr-BE" sz="2400" dirty="0" smtClean="0">
                <a:latin typeface="+mn-lt"/>
              </a:rPr>
              <a:t> </a:t>
            </a:r>
            <a:r>
              <a:rPr lang="fr-BE" sz="2400" dirty="0">
                <a:latin typeface="+mn-lt"/>
              </a:rPr>
              <a:t>Europe </a:t>
            </a:r>
            <a:r>
              <a:rPr lang="fr-BE" sz="2400" dirty="0" err="1">
                <a:latin typeface="+mn-lt"/>
              </a:rPr>
              <a:t>Facilit</a:t>
            </a:r>
            <a:r>
              <a:rPr lang="en-US" sz="2400" dirty="0">
                <a:latin typeface="+mn-lt"/>
              </a:rPr>
              <a:t>y</a:t>
            </a:r>
            <a:r>
              <a:rPr lang="el-GR" sz="2400" dirty="0">
                <a:latin typeface="+mn-lt"/>
              </a:rPr>
              <a:t> </a:t>
            </a:r>
            <a:r>
              <a:rPr lang="el-GR" sz="2400" dirty="0" smtClean="0">
                <a:latin typeface="+mn-lt"/>
              </a:rPr>
              <a:t>– (ανταγωνιστική διαδικασία και προδιαγεγραμμένα έργα)</a:t>
            </a:r>
          </a:p>
          <a:p>
            <a:pPr>
              <a:spcBef>
                <a:spcPct val="20000"/>
              </a:spcBef>
            </a:pPr>
            <a:r>
              <a:rPr lang="el-GR" sz="2400" dirty="0">
                <a:latin typeface="+mn-lt"/>
              </a:rPr>
              <a:t>	</a:t>
            </a:r>
          </a:p>
          <a:p>
            <a:pPr marL="342900" indent="-342900">
              <a:spcBef>
                <a:spcPct val="20000"/>
              </a:spcBef>
              <a:buFont typeface="Arial" charset="0"/>
              <a:buNone/>
            </a:pPr>
            <a:r>
              <a:rPr lang="el-GR" sz="2400" b="1" dirty="0">
                <a:latin typeface="+mn-lt"/>
              </a:rPr>
              <a:t>Εκτεταμένο δίκτυο </a:t>
            </a:r>
            <a:r>
              <a:rPr lang="fr-BE" sz="2400" b="1" dirty="0">
                <a:latin typeface="+mn-lt"/>
              </a:rPr>
              <a:t> </a:t>
            </a:r>
            <a:r>
              <a:rPr lang="fr-BE" sz="2400" dirty="0">
                <a:latin typeface="+mn-lt"/>
              </a:rPr>
              <a:t>(</a:t>
            </a:r>
            <a:r>
              <a:rPr lang="fr-BE" sz="2400" dirty="0" err="1">
                <a:latin typeface="+mn-lt"/>
              </a:rPr>
              <a:t>comprehensive</a:t>
            </a:r>
            <a:r>
              <a:rPr lang="fr-BE" sz="2400" dirty="0">
                <a:latin typeface="+mn-lt"/>
              </a:rPr>
              <a:t> </a:t>
            </a:r>
            <a:r>
              <a:rPr lang="fr-BE" sz="2400" dirty="0" smtClean="0">
                <a:latin typeface="+mn-lt"/>
              </a:rPr>
              <a:t>network</a:t>
            </a:r>
            <a:r>
              <a:rPr lang="el-GR" sz="2400" dirty="0" smtClean="0">
                <a:latin typeface="+mn-lt"/>
              </a:rPr>
              <a:t> - 25 </a:t>
            </a:r>
            <a:r>
              <a:rPr lang="el-GR" sz="2400" dirty="0">
                <a:latin typeface="+mn-lt"/>
              </a:rPr>
              <a:t>λιμένες</a:t>
            </a:r>
            <a:r>
              <a:rPr lang="fr-BE" sz="2400" dirty="0">
                <a:latin typeface="+mn-lt"/>
              </a:rPr>
              <a:t>)</a:t>
            </a:r>
            <a:endParaRPr lang="el-GR" sz="2400" dirty="0">
              <a:latin typeface="+mn-lt"/>
            </a:endParaRPr>
          </a:p>
          <a:p>
            <a:pPr marL="342900" indent="-342900">
              <a:spcBef>
                <a:spcPct val="20000"/>
              </a:spcBef>
              <a:buFont typeface="Arial" charset="0"/>
              <a:buChar char="•"/>
            </a:pPr>
            <a:r>
              <a:rPr lang="el-GR" sz="2400" dirty="0" smtClean="0">
                <a:latin typeface="+mn-lt"/>
              </a:rPr>
              <a:t>Σύμφωνο </a:t>
            </a:r>
            <a:r>
              <a:rPr lang="el-GR" sz="2400" dirty="0">
                <a:latin typeface="+mn-lt"/>
              </a:rPr>
              <a:t>Εταιρικής Σχέσης </a:t>
            </a:r>
            <a:r>
              <a:rPr lang="el-GR" sz="2400" dirty="0" smtClean="0">
                <a:latin typeface="+mn-lt"/>
              </a:rPr>
              <a:t>(ΕΤΠΑ- Ταμείο Συνοχής)</a:t>
            </a:r>
          </a:p>
          <a:p>
            <a:pPr>
              <a:spcBef>
                <a:spcPct val="20000"/>
              </a:spcBef>
            </a:pPr>
            <a:endParaRPr lang="el-GR" sz="2400" dirty="0" smtClean="0">
              <a:latin typeface="+mn-lt"/>
            </a:endParaRPr>
          </a:p>
          <a:p>
            <a:pPr marL="342900" indent="-342900">
              <a:spcBef>
                <a:spcPct val="20000"/>
              </a:spcBef>
            </a:pPr>
            <a:r>
              <a:rPr lang="el-GR" sz="2400" b="1" dirty="0">
                <a:latin typeface="+mn-lt"/>
              </a:rPr>
              <a:t>Λοιποί Λιμένες</a:t>
            </a:r>
            <a:endParaRPr lang="fr-BE" sz="2400" b="1" dirty="0">
              <a:latin typeface="+mn-lt"/>
            </a:endParaRPr>
          </a:p>
          <a:p>
            <a:pPr marL="457200" indent="-457200">
              <a:spcBef>
                <a:spcPct val="20000"/>
              </a:spcBef>
              <a:buFont typeface="Arial" pitchFamily="34" charset="0"/>
              <a:buChar char="•"/>
            </a:pPr>
            <a:r>
              <a:rPr lang="el-GR" sz="2400" dirty="0">
                <a:latin typeface="+mn-lt"/>
              </a:rPr>
              <a:t>Σύμφωνο Εταιρικής Σχέσης </a:t>
            </a:r>
            <a:r>
              <a:rPr lang="el-GR" sz="2400" dirty="0" smtClean="0">
                <a:latin typeface="+mn-lt"/>
              </a:rPr>
              <a:t>(</a:t>
            </a:r>
            <a:r>
              <a:rPr lang="el-GR" sz="2400" dirty="0">
                <a:latin typeface="+mn-lt"/>
              </a:rPr>
              <a:t>ΕΤΠΑ)</a:t>
            </a:r>
            <a:endParaRPr lang="en-GB" sz="2400" dirty="0">
              <a:latin typeface="+mn-lt"/>
            </a:endParaRPr>
          </a:p>
        </p:txBody>
      </p:sp>
    </p:spTree>
    <p:extLst>
      <p:ext uri="{BB962C8B-B14F-4D97-AF65-F5344CB8AC3E}">
        <p14:creationId xmlns:p14="http://schemas.microsoft.com/office/powerpoint/2010/main" xmlns="" val="3558119377"/>
      </p:ext>
    </p:extLst>
  </p:cSld>
  <p:clrMapOvr>
    <a:masterClrMapping/>
  </p:clrMapOvr>
  <p:transition spd="slow">
    <p:randomBar dir="ver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pPr>
              <a:defRPr/>
            </a:pPr>
            <a:fld id="{82B198BA-727C-4E37-9346-A100FA99F7DF}" type="slidenum">
              <a:rPr lang="el-GR"/>
              <a:pPr>
                <a:defRPr/>
              </a:pPr>
              <a:t>25</a:t>
            </a:fld>
            <a:endParaRPr lang="el-GR"/>
          </a:p>
        </p:txBody>
      </p:sp>
      <p:sp>
        <p:nvSpPr>
          <p:cNvPr id="38915" name="Rectangle 2"/>
          <p:cNvSpPr>
            <a:spLocks noGrp="1"/>
          </p:cNvSpPr>
          <p:nvPr>
            <p:ph type="title"/>
          </p:nvPr>
        </p:nvSpPr>
        <p:spPr>
          <a:xfrm>
            <a:off x="457200" y="636588"/>
            <a:ext cx="8229600" cy="725487"/>
          </a:xfrm>
        </p:spPr>
        <p:txBody>
          <a:bodyPr/>
          <a:lstStyle/>
          <a:p>
            <a:pPr eaLnBrk="1" hangingPunct="1"/>
            <a:r>
              <a:rPr lang="el-GR" sz="4000" dirty="0" smtClean="0"/>
              <a:t>Ιδιωτικές Επενδύσεις</a:t>
            </a:r>
            <a:br>
              <a:rPr lang="el-GR" sz="4000" dirty="0" smtClean="0"/>
            </a:br>
            <a:r>
              <a:rPr lang="el-GR" sz="3200" b="1" dirty="0" smtClean="0"/>
              <a:t>ΤΑΙΠΕΔ</a:t>
            </a:r>
            <a:endParaRPr lang="en-GB" sz="3200" b="1" dirty="0" smtClean="0"/>
          </a:p>
        </p:txBody>
      </p:sp>
      <p:sp>
        <p:nvSpPr>
          <p:cNvPr id="38916" name="Rectangle 3"/>
          <p:cNvSpPr txBox="1">
            <a:spLocks/>
          </p:cNvSpPr>
          <p:nvPr/>
        </p:nvSpPr>
        <p:spPr bwMode="auto">
          <a:xfrm>
            <a:off x="457200" y="1748117"/>
            <a:ext cx="8229600" cy="4714220"/>
          </a:xfrm>
          <a:prstGeom prst="rect">
            <a:avLst/>
          </a:prstGeom>
          <a:noFill/>
          <a:ln w="9525">
            <a:noFill/>
            <a:miter lim="800000"/>
            <a:headEnd/>
            <a:tailEnd/>
          </a:ln>
        </p:spPr>
        <p:txBody>
          <a:bodyPr/>
          <a:lstStyle/>
          <a:p>
            <a:pPr marL="342900" indent="-342900">
              <a:lnSpc>
                <a:spcPct val="80000"/>
              </a:lnSpc>
              <a:spcBef>
                <a:spcPct val="20000"/>
              </a:spcBef>
              <a:buFont typeface="Arial" charset="0"/>
              <a:buChar char="•"/>
            </a:pPr>
            <a:r>
              <a:rPr lang="el-GR" sz="2600" dirty="0" smtClean="0"/>
              <a:t>πρόγραμμα αξιοποίησης Ελληνικών Λιμένων (Φεβ 2013)</a:t>
            </a:r>
          </a:p>
          <a:p>
            <a:pPr marL="342900" indent="-342900">
              <a:lnSpc>
                <a:spcPct val="80000"/>
              </a:lnSpc>
              <a:spcBef>
                <a:spcPct val="20000"/>
              </a:spcBef>
              <a:buFont typeface="Arial" charset="0"/>
              <a:buChar char="•"/>
            </a:pPr>
            <a:r>
              <a:rPr lang="el-GR" sz="2600" dirty="0" smtClean="0"/>
              <a:t>μελέτη </a:t>
            </a:r>
            <a:r>
              <a:rPr lang="el-GR" sz="2600" dirty="0"/>
              <a:t>πλεονεκτημάτων και χαρακτηριστικών </a:t>
            </a:r>
            <a:r>
              <a:rPr lang="el-GR" sz="2600" dirty="0" smtClean="0"/>
              <a:t>κάθε </a:t>
            </a:r>
            <a:r>
              <a:rPr lang="el-GR" sz="2600" dirty="0"/>
              <a:t>Λιμένα / αξιολόγηση επενδυτικού </a:t>
            </a:r>
            <a:r>
              <a:rPr lang="el-GR" sz="2600" dirty="0" smtClean="0"/>
              <a:t>ενδιαφέροντος</a:t>
            </a:r>
            <a:endParaRPr lang="el-GR" sz="2600" dirty="0"/>
          </a:p>
          <a:p>
            <a:pPr marL="342900" indent="-342900">
              <a:lnSpc>
                <a:spcPct val="80000"/>
              </a:lnSpc>
              <a:spcBef>
                <a:spcPct val="20000"/>
              </a:spcBef>
              <a:buFont typeface="Arial" charset="0"/>
              <a:buChar char="•"/>
            </a:pPr>
            <a:r>
              <a:rPr lang="el-GR" sz="2600" dirty="0" smtClean="0"/>
              <a:t>διενέργεια διαγωνιστικών διαδικασιών, </a:t>
            </a:r>
            <a:r>
              <a:rPr lang="el-GR" sz="2600" dirty="0"/>
              <a:t>με την υποστήριξη των Αρχών Λιμένων </a:t>
            </a:r>
            <a:r>
              <a:rPr lang="el-GR" sz="2600" dirty="0" smtClean="0"/>
              <a:t>όπου απαιτείται</a:t>
            </a:r>
            <a:endParaRPr lang="el-GR" sz="2600" dirty="0"/>
          </a:p>
          <a:p>
            <a:pPr marL="342900" indent="-342900">
              <a:lnSpc>
                <a:spcPct val="80000"/>
              </a:lnSpc>
              <a:spcBef>
                <a:spcPct val="20000"/>
              </a:spcBef>
              <a:buFont typeface="Arial" charset="0"/>
              <a:buChar char="•"/>
            </a:pPr>
            <a:r>
              <a:rPr lang="el-GR" sz="2600" dirty="0" smtClean="0"/>
              <a:t>αξιοποίηση δραστηριοτήτων από ιδιώτες επενδυτές με κατάλληλη εμπειρία / θέση στην παγκόσμια αγορά, κυρίως μέσω παραχωρήσεων, με συμφωνημένο αντάλλαγμα</a:t>
            </a:r>
          </a:p>
          <a:p>
            <a:pPr marL="342900" indent="-342900">
              <a:lnSpc>
                <a:spcPct val="80000"/>
              </a:lnSpc>
              <a:spcBef>
                <a:spcPct val="20000"/>
              </a:spcBef>
              <a:buFont typeface="Arial" charset="0"/>
              <a:buChar char="•"/>
            </a:pPr>
            <a:r>
              <a:rPr lang="el-GR" sz="2600" dirty="0" smtClean="0"/>
              <a:t>συνάφεια </a:t>
            </a:r>
            <a:r>
              <a:rPr lang="el-GR" sz="2600" dirty="0"/>
              <a:t>με κανόνες περί κρατικών </a:t>
            </a:r>
            <a:r>
              <a:rPr lang="el-GR" sz="2600" dirty="0" smtClean="0"/>
              <a:t>ενισχύσεων</a:t>
            </a:r>
            <a:endParaRPr lang="el-GR" sz="2600" dirty="0"/>
          </a:p>
          <a:p>
            <a:pPr marL="342900" indent="-342900">
              <a:lnSpc>
                <a:spcPct val="80000"/>
              </a:lnSpc>
              <a:spcBef>
                <a:spcPct val="20000"/>
              </a:spcBef>
              <a:buFont typeface="Arial" charset="0"/>
              <a:buChar char="•"/>
            </a:pPr>
            <a:r>
              <a:rPr lang="el-GR" sz="2600" dirty="0"/>
              <a:t>πρόγραμμα παραχωρήσεων για θαλάσσιο τουρισμό </a:t>
            </a:r>
            <a:r>
              <a:rPr lang="el-GR" sz="2600" dirty="0" smtClean="0"/>
              <a:t>/ </a:t>
            </a:r>
            <a:r>
              <a:rPr lang="el-GR" sz="2600" dirty="0"/>
              <a:t>μοντέλο «Κεντρική – Περιφερειακές Μαρίνες</a:t>
            </a:r>
            <a:r>
              <a:rPr lang="el-GR" sz="2600" dirty="0" smtClean="0"/>
              <a:t>»</a:t>
            </a:r>
            <a:endParaRPr lang="en-GB" sz="2600" dirty="0"/>
          </a:p>
        </p:txBody>
      </p:sp>
    </p:spTree>
  </p:cSld>
  <p:clrMapOvr>
    <a:masterClrMapping/>
  </p:clrMapOvr>
  <p:transition spd="slow">
    <p:randomBar dir="ver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p:cNvSpPr>
          <p:nvPr>
            <p:ph type="title"/>
          </p:nvPr>
        </p:nvSpPr>
        <p:spPr>
          <a:xfrm>
            <a:off x="457200" y="600542"/>
            <a:ext cx="8229600" cy="725487"/>
          </a:xfrm>
        </p:spPr>
        <p:txBody>
          <a:bodyPr rtlCol="0">
            <a:noAutofit/>
          </a:bodyPr>
          <a:lstStyle/>
          <a:p>
            <a:pPr eaLnBrk="1" fontAlgn="auto" hangingPunct="1">
              <a:spcAft>
                <a:spcPts val="0"/>
              </a:spcAft>
              <a:defRPr/>
            </a:pPr>
            <a:r>
              <a:rPr lang="el-GR" sz="3600" dirty="0"/>
              <a:t>Έ</a:t>
            </a:r>
            <a:r>
              <a:rPr lang="el-GR" sz="3600" dirty="0" smtClean="0"/>
              <a:t>ργο ΥΝΑ- Αποτύπωση </a:t>
            </a:r>
            <a:br>
              <a:rPr lang="el-GR" sz="3600" dirty="0" smtClean="0"/>
            </a:br>
            <a:r>
              <a:rPr lang="el-GR" sz="3600" dirty="0" smtClean="0"/>
              <a:t>Λιμενικών Εγκαταστάσεων</a:t>
            </a:r>
            <a:endParaRPr lang="en-GB" sz="3600" dirty="0" smtClean="0"/>
          </a:p>
        </p:txBody>
      </p:sp>
      <p:sp>
        <p:nvSpPr>
          <p:cNvPr id="14339" name="Rectangle 3"/>
          <p:cNvSpPr txBox="1">
            <a:spLocks/>
          </p:cNvSpPr>
          <p:nvPr/>
        </p:nvSpPr>
        <p:spPr bwMode="auto">
          <a:xfrm>
            <a:off x="282389" y="1425389"/>
            <a:ext cx="8646458" cy="4932550"/>
          </a:xfrm>
          <a:prstGeom prst="rect">
            <a:avLst/>
          </a:prstGeom>
          <a:noFill/>
          <a:ln w="9525">
            <a:noFill/>
            <a:miter lim="800000"/>
            <a:headEnd/>
            <a:tailEnd/>
          </a:ln>
        </p:spPr>
        <p:txBody>
          <a:bodyPr/>
          <a:lstStyle/>
          <a:p>
            <a:pPr marL="342900" indent="-342900">
              <a:spcBef>
                <a:spcPct val="20000"/>
              </a:spcBef>
              <a:defRPr/>
            </a:pPr>
            <a:r>
              <a:rPr lang="el-GR" sz="2800" dirty="0" smtClean="0">
                <a:latin typeface="+mn-lt"/>
              </a:rPr>
              <a:t> 	Επικαιροποίηση (Οκτώβριος 2012) της καταγραφής των λιμενικών εγκαταστάσεων σε όλη την επικράτεια, με στοιχεία ανά:</a:t>
            </a:r>
          </a:p>
          <a:p>
            <a:pPr marL="800100" lvl="1" indent="-342900">
              <a:spcBef>
                <a:spcPct val="20000"/>
              </a:spcBef>
              <a:buFont typeface="Arial" charset="0"/>
              <a:buChar char="•"/>
              <a:defRPr/>
            </a:pPr>
            <a:r>
              <a:rPr lang="el-GR" sz="2800" dirty="0" smtClean="0">
                <a:latin typeface="+mn-lt"/>
              </a:rPr>
              <a:t>γεωγραφική θέση εγκατάστασης </a:t>
            </a:r>
          </a:p>
          <a:p>
            <a:pPr marL="800100" lvl="1" indent="-342900">
              <a:spcBef>
                <a:spcPct val="20000"/>
              </a:spcBef>
              <a:buFont typeface="Arial" charset="0"/>
              <a:buChar char="•"/>
              <a:defRPr/>
            </a:pPr>
            <a:r>
              <a:rPr lang="el-GR" sz="2800" dirty="0" smtClean="0">
                <a:latin typeface="+mn-lt"/>
              </a:rPr>
              <a:t>είδος λιμενικής εγκατάστασης: εμπορική, επιβατική, τουριστική, αλιευτικό καταφύγιο κ.α.</a:t>
            </a:r>
          </a:p>
          <a:p>
            <a:pPr marL="800100" lvl="1" indent="-342900">
              <a:spcBef>
                <a:spcPct val="20000"/>
              </a:spcBef>
              <a:buFont typeface="Arial" charset="0"/>
              <a:buChar char="•"/>
              <a:defRPr/>
            </a:pPr>
            <a:r>
              <a:rPr lang="el-GR" sz="2800" dirty="0" smtClean="0">
                <a:latin typeface="+mn-lt"/>
              </a:rPr>
              <a:t>φορέα διαχείρισης &amp; νομική μορφή: Α.Ε., Λ.Τ., Δ.Λ.Τ., ιδιωτικές εγκαταστάσεις κ.α.</a:t>
            </a:r>
          </a:p>
          <a:p>
            <a:pPr marL="800100" lvl="1" indent="-342900">
              <a:spcBef>
                <a:spcPct val="20000"/>
              </a:spcBef>
              <a:buFont typeface="Arial" charset="0"/>
              <a:buChar char="•"/>
              <a:defRPr/>
            </a:pPr>
            <a:r>
              <a:rPr lang="el-GR" sz="2800" dirty="0" smtClean="0">
                <a:latin typeface="+mn-lt"/>
              </a:rPr>
              <a:t>λιμενική αρχή: Κεντρικό Λιμεναρχείο, </a:t>
            </a:r>
            <a:r>
              <a:rPr lang="el-GR" sz="2800" dirty="0" err="1" smtClean="0">
                <a:latin typeface="+mn-lt"/>
              </a:rPr>
              <a:t>Λιμεναρχείο,</a:t>
            </a:r>
            <a:r>
              <a:rPr lang="el-GR" sz="2800" dirty="0" smtClean="0">
                <a:latin typeface="+mn-lt"/>
              </a:rPr>
              <a:t> </a:t>
            </a:r>
            <a:r>
              <a:rPr lang="el-GR" sz="2800" dirty="0" err="1" smtClean="0">
                <a:latin typeface="+mn-lt"/>
              </a:rPr>
              <a:t>Υπολιμεναρχείο</a:t>
            </a:r>
            <a:r>
              <a:rPr lang="el-GR" sz="2800" dirty="0" smtClean="0">
                <a:latin typeface="+mn-lt"/>
              </a:rPr>
              <a:t>, </a:t>
            </a:r>
            <a:r>
              <a:rPr lang="el-GR" sz="2800" dirty="0" err="1" smtClean="0">
                <a:latin typeface="+mn-lt"/>
              </a:rPr>
              <a:t>Λιμ</a:t>
            </a:r>
            <a:r>
              <a:rPr lang="el-GR" sz="2800" dirty="0" smtClean="0">
                <a:latin typeface="+mn-lt"/>
              </a:rPr>
              <a:t>/</a:t>
            </a:r>
            <a:r>
              <a:rPr lang="el-GR" sz="2800" dirty="0" err="1" smtClean="0">
                <a:latin typeface="+mn-lt"/>
              </a:rPr>
              <a:t>κός</a:t>
            </a:r>
            <a:r>
              <a:rPr lang="el-GR" sz="2800" dirty="0" smtClean="0">
                <a:latin typeface="+mn-lt"/>
              </a:rPr>
              <a:t> Σταθμός κ.α.</a:t>
            </a:r>
          </a:p>
          <a:p>
            <a:pPr marL="800100" lvl="1" indent="-342900">
              <a:spcBef>
                <a:spcPct val="20000"/>
              </a:spcBef>
              <a:buFont typeface="Arial" charset="0"/>
              <a:buChar char="•"/>
              <a:defRPr/>
            </a:pPr>
            <a:endParaRPr lang="el-GR" sz="2800" dirty="0" smtClean="0">
              <a:latin typeface="+mn-lt"/>
            </a:endParaRPr>
          </a:p>
          <a:p>
            <a:pPr marL="800100" lvl="1" indent="-342900">
              <a:spcBef>
                <a:spcPct val="20000"/>
              </a:spcBef>
              <a:buFont typeface="Arial" charset="0"/>
              <a:buChar char="•"/>
              <a:defRPr/>
            </a:pPr>
            <a:endParaRPr lang="el-GR" sz="2800" dirty="0" smtClean="0">
              <a:latin typeface="+mn-lt"/>
            </a:endParaRPr>
          </a:p>
        </p:txBody>
      </p:sp>
    </p:spTree>
  </p:cSld>
  <p:clrMapOvr>
    <a:masterClrMapping/>
  </p:clrMapOvr>
  <p:transition spd="slow">
    <p:randomBar dir="ver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p:cNvSpPr>
          <p:nvPr>
            <p:ph type="title"/>
          </p:nvPr>
        </p:nvSpPr>
        <p:spPr>
          <a:xfrm>
            <a:off x="457200" y="474944"/>
            <a:ext cx="8229600" cy="725487"/>
          </a:xfrm>
        </p:spPr>
        <p:txBody>
          <a:bodyPr rtlCol="0">
            <a:normAutofit fontScale="90000"/>
          </a:bodyPr>
          <a:lstStyle/>
          <a:p>
            <a:pPr eaLnBrk="1" fontAlgn="auto" hangingPunct="1">
              <a:spcAft>
                <a:spcPts val="0"/>
              </a:spcAft>
              <a:defRPr/>
            </a:pPr>
            <a:r>
              <a:rPr lang="el-GR" dirty="0" smtClean="0"/>
              <a:t>Έργο </a:t>
            </a:r>
            <a:r>
              <a:rPr lang="el-GR" dirty="0"/>
              <a:t>ΥΝΑ- </a:t>
            </a:r>
            <a:r>
              <a:rPr lang="el-GR" dirty="0" smtClean="0"/>
              <a:t>Νομοθεσία</a:t>
            </a:r>
            <a:endParaRPr lang="en-GB" dirty="0" smtClean="0"/>
          </a:p>
        </p:txBody>
      </p:sp>
      <p:sp>
        <p:nvSpPr>
          <p:cNvPr id="14339" name="Rectangle 3"/>
          <p:cNvSpPr txBox="1">
            <a:spLocks/>
          </p:cNvSpPr>
          <p:nvPr/>
        </p:nvSpPr>
        <p:spPr bwMode="auto">
          <a:xfrm>
            <a:off x="174812" y="1231900"/>
            <a:ext cx="8794376" cy="4932550"/>
          </a:xfrm>
          <a:prstGeom prst="rect">
            <a:avLst/>
          </a:prstGeom>
          <a:noFill/>
          <a:ln w="9525">
            <a:noFill/>
            <a:miter lim="800000"/>
            <a:headEnd/>
            <a:tailEnd/>
          </a:ln>
        </p:spPr>
        <p:txBody>
          <a:bodyPr/>
          <a:lstStyle/>
          <a:p>
            <a:pPr marL="800100" lvl="2" indent="-342900">
              <a:spcBef>
                <a:spcPct val="20000"/>
              </a:spcBef>
              <a:buFont typeface="Arial" charset="0"/>
              <a:buChar char="•"/>
              <a:defRPr/>
            </a:pPr>
            <a:endParaRPr lang="el-GR" sz="1200" dirty="0" smtClean="0">
              <a:latin typeface="+mn-lt"/>
            </a:endParaRPr>
          </a:p>
          <a:p>
            <a:pPr marL="800100" lvl="2" indent="-342900">
              <a:spcBef>
                <a:spcPct val="20000"/>
              </a:spcBef>
              <a:buFont typeface="Arial" charset="0"/>
              <a:buChar char="•"/>
              <a:defRPr/>
            </a:pPr>
            <a:r>
              <a:rPr lang="el-GR" sz="2400" dirty="0" smtClean="0">
                <a:latin typeface="+mn-lt"/>
              </a:rPr>
              <a:t>Επανεκκίνηση </a:t>
            </a:r>
            <a:r>
              <a:rPr lang="el-GR" sz="2400" dirty="0">
                <a:latin typeface="+mn-lt"/>
              </a:rPr>
              <a:t>συνεδριάσεων της Επιτροπής Σχεδιασμού και Ανάπτυξης Λιμένων </a:t>
            </a:r>
            <a:r>
              <a:rPr lang="el-GR" sz="2400" dirty="0" smtClean="0">
                <a:latin typeface="+mn-lt"/>
              </a:rPr>
              <a:t>(ΕΣΑΛ)</a:t>
            </a:r>
            <a:endParaRPr lang="el-GR" sz="2400" dirty="0">
              <a:latin typeface="+mn-lt"/>
            </a:endParaRPr>
          </a:p>
          <a:p>
            <a:pPr marL="800100" lvl="2" indent="-342900">
              <a:spcBef>
                <a:spcPct val="20000"/>
              </a:spcBef>
              <a:buFont typeface="Arial" charset="0"/>
              <a:buChar char="•"/>
              <a:defRPr/>
            </a:pPr>
            <a:r>
              <a:rPr lang="el-GR" sz="2400" dirty="0" smtClean="0">
                <a:latin typeface="+mn-lt"/>
              </a:rPr>
              <a:t>Κύρωση με Νόμο (Ν4081/2012) όλων των αποφάσεων της ΕΣΑΛ κανονιστικού χαρακτήρα από το 2002 μέχρι σήμερα (</a:t>
            </a:r>
            <a:r>
              <a:rPr lang="en-US" sz="2400" dirty="0" smtClean="0">
                <a:latin typeface="+mn-lt"/>
              </a:rPr>
              <a:t>master plan </a:t>
            </a:r>
            <a:r>
              <a:rPr lang="el-GR" sz="2400" dirty="0"/>
              <a:t>λιμένων) </a:t>
            </a:r>
          </a:p>
          <a:p>
            <a:pPr marL="800100" lvl="2" indent="-342900">
              <a:spcBef>
                <a:spcPct val="20000"/>
              </a:spcBef>
              <a:buFont typeface="Arial" charset="0"/>
              <a:buChar char="•"/>
              <a:defRPr/>
            </a:pPr>
            <a:r>
              <a:rPr lang="el-GR" sz="2400" dirty="0"/>
              <a:t>Προεδρικό Διάταγμα 125/2012 </a:t>
            </a:r>
            <a:r>
              <a:rPr lang="el-GR" dirty="0"/>
              <a:t>(Προσαρμογή στην Οδηγία 2010/65/ΕΕ </a:t>
            </a:r>
            <a:r>
              <a:rPr lang="el-GR" dirty="0" smtClean="0"/>
              <a:t>- διατυπώσεις </a:t>
            </a:r>
            <a:r>
              <a:rPr lang="el-GR" dirty="0"/>
              <a:t>υποβολής δηλώσεων για τα πλοία κατά τον κατάπλου ή/και </a:t>
            </a:r>
            <a:r>
              <a:rPr lang="el-GR" dirty="0" smtClean="0"/>
              <a:t>απόπλου </a:t>
            </a:r>
            <a:r>
              <a:rPr lang="el-GR" dirty="0"/>
              <a:t>από λιμένες των κρατών </a:t>
            </a:r>
            <a:r>
              <a:rPr lang="el-GR" dirty="0" smtClean="0"/>
              <a:t>μελών)</a:t>
            </a:r>
            <a:endParaRPr lang="el-GR" dirty="0"/>
          </a:p>
          <a:p>
            <a:pPr marL="800100" lvl="2" indent="-342900">
              <a:spcBef>
                <a:spcPct val="20000"/>
              </a:spcBef>
              <a:buFont typeface="Arial" charset="0"/>
              <a:buChar char="•"/>
              <a:defRPr/>
            </a:pPr>
            <a:r>
              <a:rPr lang="el-GR" sz="2400" dirty="0" smtClean="0">
                <a:latin typeface="+mn-lt"/>
              </a:rPr>
              <a:t>Συνεργασία με Υπουργείο Εργασίας για το άνοιγμα του επαγγέλματος των φορτοεκφορτωτών λιμένων</a:t>
            </a:r>
          </a:p>
          <a:p>
            <a:pPr marL="800100" lvl="2" indent="-342900">
              <a:spcBef>
                <a:spcPct val="20000"/>
              </a:spcBef>
              <a:buFont typeface="Arial" charset="0"/>
              <a:buChar char="•"/>
              <a:defRPr/>
            </a:pPr>
            <a:r>
              <a:rPr lang="el-GR" sz="2400" dirty="0" smtClean="0">
                <a:latin typeface="+mn-lt"/>
              </a:rPr>
              <a:t>Σε εξέλιξη προετοιμασία νομοθετικού έργου. </a:t>
            </a:r>
          </a:p>
          <a:p>
            <a:pPr marL="1257300" lvl="3" indent="-342900">
              <a:spcBef>
                <a:spcPct val="20000"/>
              </a:spcBef>
              <a:buFont typeface="Arial" charset="0"/>
              <a:buChar char="•"/>
              <a:defRPr/>
            </a:pPr>
            <a:endParaRPr lang="el-GR" sz="2800" dirty="0" smtClean="0">
              <a:latin typeface="+mn-lt"/>
            </a:endParaRPr>
          </a:p>
          <a:p>
            <a:pPr marL="800100" lvl="1" indent="-342900">
              <a:spcBef>
                <a:spcPct val="20000"/>
              </a:spcBef>
              <a:buFont typeface="Arial" charset="0"/>
              <a:buChar char="•"/>
              <a:defRPr/>
            </a:pPr>
            <a:endParaRPr lang="el-GR" sz="2800" dirty="0" smtClean="0">
              <a:latin typeface="+mn-lt"/>
            </a:endParaRPr>
          </a:p>
          <a:p>
            <a:pPr marL="800100" lvl="1" indent="-342900">
              <a:spcBef>
                <a:spcPct val="20000"/>
              </a:spcBef>
              <a:buFont typeface="Arial" charset="0"/>
              <a:buChar char="•"/>
              <a:defRPr/>
            </a:pPr>
            <a:endParaRPr lang="el-GR" sz="2800" dirty="0" smtClean="0">
              <a:latin typeface="+mn-lt"/>
            </a:endParaRPr>
          </a:p>
        </p:txBody>
      </p:sp>
    </p:spTree>
  </p:cSld>
  <p:clrMapOvr>
    <a:masterClrMapping/>
  </p:clrMapOvr>
  <p:transition spd="slow">
    <p:randomBar dir="ver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484014308"/>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85775" y="711200"/>
            <a:ext cx="8229600" cy="725488"/>
          </a:xfrm>
        </p:spPr>
        <p:txBody>
          <a:bodyPr rtlCol="0">
            <a:normAutofit fontScale="90000"/>
          </a:bodyPr>
          <a:lstStyle/>
          <a:p>
            <a:pPr eaLnBrk="1" fontAlgn="auto" hangingPunct="1">
              <a:spcAft>
                <a:spcPts val="0"/>
              </a:spcAft>
              <a:defRPr/>
            </a:pPr>
            <a:r>
              <a:rPr lang="el-GR" dirty="0" smtClean="0"/>
              <a:t>Γιατί απαιτείται η Στρατηγική</a:t>
            </a:r>
            <a:r>
              <a:rPr lang="en-US" dirty="0" smtClean="0"/>
              <a:t>;</a:t>
            </a:r>
            <a:endParaRPr lang="el-GR" dirty="0" smtClean="0"/>
          </a:p>
        </p:txBody>
      </p:sp>
      <p:sp>
        <p:nvSpPr>
          <p:cNvPr id="15363" name="Content Placeholder 2"/>
          <p:cNvSpPr>
            <a:spLocks noGrp="1"/>
          </p:cNvSpPr>
          <p:nvPr>
            <p:ph idx="1"/>
          </p:nvPr>
        </p:nvSpPr>
        <p:spPr>
          <a:xfrm>
            <a:off x="457200" y="1579563"/>
            <a:ext cx="8229600" cy="4525962"/>
          </a:xfrm>
        </p:spPr>
        <p:txBody>
          <a:bodyPr/>
          <a:lstStyle/>
          <a:p>
            <a:pPr eaLnBrk="1" hangingPunct="1">
              <a:buFont typeface="Arial" charset="0"/>
              <a:buNone/>
            </a:pPr>
            <a:r>
              <a:rPr lang="el-GR" sz="2800" dirty="0" smtClean="0"/>
              <a:t>Η Στρατηγική απαιτείται για:</a:t>
            </a:r>
          </a:p>
          <a:p>
            <a:pPr eaLnBrk="1" hangingPunct="1"/>
            <a:r>
              <a:rPr lang="el-GR" sz="2800" dirty="0" smtClean="0"/>
              <a:t>Την ανάπτυξη των λιμένων με βάση ολοκληρωμένο σχέδιο </a:t>
            </a:r>
          </a:p>
          <a:p>
            <a:pPr eaLnBrk="1" hangingPunct="1"/>
            <a:r>
              <a:rPr lang="el-GR" sz="2800" dirty="0"/>
              <a:t>Την περιφερειακή ανάπτυξη</a:t>
            </a:r>
          </a:p>
          <a:p>
            <a:pPr eaLnBrk="1" hangingPunct="1"/>
            <a:r>
              <a:rPr lang="el-GR" sz="2800" dirty="0" smtClean="0"/>
              <a:t>Τη διασφάλιση του συντονισμού των παρεμβάσεων</a:t>
            </a:r>
          </a:p>
          <a:p>
            <a:pPr eaLnBrk="1" hangingPunct="1"/>
            <a:r>
              <a:rPr lang="el-GR" sz="2800" dirty="0"/>
              <a:t>Την ιεράρχηση προτεραιοτήτων</a:t>
            </a:r>
          </a:p>
          <a:p>
            <a:pPr eaLnBrk="1" hangingPunct="1"/>
            <a:r>
              <a:rPr lang="el-GR" sz="2800" dirty="0" smtClean="0"/>
              <a:t>Την ορθολογική κατανομή των πόρων  </a:t>
            </a:r>
          </a:p>
          <a:p>
            <a:pPr eaLnBrk="1" hangingPunct="1"/>
            <a:r>
              <a:rPr lang="el-GR" sz="2800" dirty="0" smtClean="0"/>
              <a:t>Την προσαρμογή στις σημερινές - διεθνείς εξελίξεις</a:t>
            </a:r>
          </a:p>
        </p:txBody>
      </p:sp>
    </p:spTree>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1"/>
          </p:nvPr>
        </p:nvSpPr>
        <p:spPr>
          <a:xfrm>
            <a:off x="457200" y="1919288"/>
            <a:ext cx="8229600" cy="4214812"/>
          </a:xfrm>
        </p:spPr>
        <p:txBody>
          <a:bodyPr/>
          <a:lstStyle/>
          <a:p>
            <a:pPr eaLnBrk="1" hangingPunct="1">
              <a:spcBef>
                <a:spcPts val="300"/>
              </a:spcBef>
            </a:pPr>
            <a:endParaRPr lang="en-US" dirty="0" smtClean="0"/>
          </a:p>
          <a:p>
            <a:pPr eaLnBrk="1" hangingPunct="1">
              <a:spcBef>
                <a:spcPts val="300"/>
              </a:spcBef>
            </a:pPr>
            <a:r>
              <a:rPr lang="el-GR" dirty="0" smtClean="0"/>
              <a:t>Σύγχρονο θεσμικό πλαίσιο</a:t>
            </a:r>
          </a:p>
          <a:p>
            <a:pPr eaLnBrk="1" hangingPunct="1">
              <a:spcBef>
                <a:spcPts val="300"/>
              </a:spcBef>
            </a:pPr>
            <a:r>
              <a:rPr lang="el-GR" dirty="0" smtClean="0"/>
              <a:t>Διαυγές και σταθερό ρυθμιστικό πλαίσιο</a:t>
            </a:r>
          </a:p>
          <a:p>
            <a:pPr eaLnBrk="1" hangingPunct="1">
              <a:spcBef>
                <a:spcPts val="300"/>
              </a:spcBef>
            </a:pPr>
            <a:r>
              <a:rPr lang="el-GR" dirty="0" smtClean="0"/>
              <a:t>Απλοποίηση των διαδικασιών</a:t>
            </a:r>
          </a:p>
          <a:p>
            <a:pPr eaLnBrk="1" hangingPunct="1">
              <a:spcBef>
                <a:spcPts val="300"/>
              </a:spcBef>
            </a:pPr>
            <a:r>
              <a:rPr lang="el-GR" dirty="0" smtClean="0"/>
              <a:t>Ανταποδοτική συνεργασία δημόσιου και ιδιωτικού τομέα </a:t>
            </a:r>
            <a:endParaRPr lang="el-GR" sz="2800" dirty="0" smtClean="0">
              <a:latin typeface="Arial" charset="0"/>
            </a:endParaRPr>
          </a:p>
        </p:txBody>
      </p:sp>
      <p:sp>
        <p:nvSpPr>
          <p:cNvPr id="16387" name="5 - Τίτλος"/>
          <p:cNvSpPr>
            <a:spLocks noGrp="1"/>
          </p:cNvSpPr>
          <p:nvPr>
            <p:ph type="title"/>
          </p:nvPr>
        </p:nvSpPr>
        <p:spPr>
          <a:xfrm>
            <a:off x="485775" y="693738"/>
            <a:ext cx="8229600" cy="725487"/>
          </a:xfrm>
        </p:spPr>
        <p:txBody>
          <a:bodyPr/>
          <a:lstStyle/>
          <a:p>
            <a:pPr eaLnBrk="1" hangingPunct="1"/>
            <a:r>
              <a:rPr lang="el-GR" sz="3600" dirty="0" smtClean="0"/>
              <a:t>Ποιες είναι οι προϋποθέσεις για να πετύχει</a:t>
            </a:r>
            <a:r>
              <a:rPr lang="en-US" sz="3600" dirty="0" smtClean="0"/>
              <a:t>;</a:t>
            </a:r>
            <a:endParaRPr lang="el-GR" sz="3600" dirty="0" smtClean="0"/>
          </a:p>
        </p:txBody>
      </p:sp>
    </p:spTree>
  </p:cSld>
  <p:clrMapOvr>
    <a:overrideClrMapping bg1="lt1" tx1="dk1" bg2="lt2" tx2="dk2" accent1="accent1" accent2="accent2" accent3="accent3" accent4="accent4" accent5="accent5" accent6="accent6" hlink="hlink" folHlink="folHlink"/>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417513"/>
            <a:ext cx="8229600" cy="511175"/>
          </a:xfrm>
        </p:spPr>
        <p:txBody>
          <a:bodyPr rtlCol="0">
            <a:normAutofit fontScale="90000"/>
          </a:bodyPr>
          <a:lstStyle/>
          <a:p>
            <a:pPr eaLnBrk="1" fontAlgn="auto" hangingPunct="1">
              <a:spcAft>
                <a:spcPts val="0"/>
              </a:spcAft>
              <a:defRPr/>
            </a:pPr>
            <a:r>
              <a:rPr lang="el-GR" dirty="0" smtClean="0"/>
              <a:t>Οι επιδιώξεις</a:t>
            </a:r>
          </a:p>
        </p:txBody>
      </p:sp>
      <p:sp>
        <p:nvSpPr>
          <p:cNvPr id="18435" name="Content Placeholder 2"/>
          <p:cNvSpPr>
            <a:spLocks noGrp="1"/>
          </p:cNvSpPr>
          <p:nvPr>
            <p:ph idx="1"/>
          </p:nvPr>
        </p:nvSpPr>
        <p:spPr>
          <a:xfrm>
            <a:off x="428625" y="1828801"/>
            <a:ext cx="8229600" cy="3926539"/>
          </a:xfrm>
        </p:spPr>
        <p:txBody>
          <a:bodyPr/>
          <a:lstStyle/>
          <a:p>
            <a:pPr marL="179388" indent="-179388" eaLnBrk="1" hangingPunct="1">
              <a:lnSpc>
                <a:spcPct val="120000"/>
              </a:lnSpc>
              <a:spcBef>
                <a:spcPct val="0"/>
              </a:spcBef>
            </a:pPr>
            <a:r>
              <a:rPr lang="el-GR" sz="2600" dirty="0" smtClean="0"/>
              <a:t>Παροχή </a:t>
            </a:r>
            <a:r>
              <a:rPr lang="el-GR" sz="2600" dirty="0"/>
              <a:t>υψηλής ποιότητας υπηρεσιών σε όλα τα επίπεδα σε ανταγωνιστικές τιμές</a:t>
            </a:r>
          </a:p>
          <a:p>
            <a:pPr marL="179388" indent="-179388" eaLnBrk="1" hangingPunct="1">
              <a:lnSpc>
                <a:spcPct val="120000"/>
              </a:lnSpc>
              <a:spcBef>
                <a:spcPct val="0"/>
              </a:spcBef>
            </a:pPr>
            <a:r>
              <a:rPr lang="el-GR" sz="2600" dirty="0"/>
              <a:t>Ευέλικτη και αποτελεσματική διοικητική λειτουργία </a:t>
            </a:r>
          </a:p>
          <a:p>
            <a:pPr marL="179388" indent="-179388" eaLnBrk="1" hangingPunct="1">
              <a:lnSpc>
                <a:spcPct val="120000"/>
              </a:lnSpc>
              <a:spcBef>
                <a:spcPct val="0"/>
              </a:spcBef>
            </a:pPr>
            <a:r>
              <a:rPr lang="el-GR" sz="2600" dirty="0" smtClean="0"/>
              <a:t>Κόμβοι εσωτερικών θαλάσσιων μεταφορών</a:t>
            </a:r>
          </a:p>
          <a:p>
            <a:pPr marL="179388" indent="-179388" eaLnBrk="1" hangingPunct="1">
              <a:lnSpc>
                <a:spcPct val="120000"/>
              </a:lnSpc>
              <a:spcBef>
                <a:spcPct val="0"/>
              </a:spcBef>
            </a:pPr>
            <a:r>
              <a:rPr lang="el-GR" sz="2600" dirty="0" smtClean="0"/>
              <a:t>Αυξημένη συμμετοχή στο εσωτερικό και διεθνές διαμετακομιστικό εμπόριο </a:t>
            </a:r>
          </a:p>
          <a:p>
            <a:pPr marL="179388" indent="-179388" eaLnBrk="1" hangingPunct="1">
              <a:lnSpc>
                <a:spcPct val="120000"/>
              </a:lnSpc>
              <a:spcBef>
                <a:spcPct val="0"/>
              </a:spcBef>
            </a:pPr>
            <a:r>
              <a:rPr lang="el-GR" sz="2600" dirty="0" smtClean="0"/>
              <a:t>Μέσα εξυπηρέτησης του θαλάσσιου τουρισμού</a:t>
            </a:r>
            <a:endParaRPr lang="en-US" sz="2600" dirty="0" smtClean="0"/>
          </a:p>
          <a:p>
            <a:pPr marL="179388" indent="-179388" eaLnBrk="1" hangingPunct="1">
              <a:lnSpc>
                <a:spcPct val="120000"/>
              </a:lnSpc>
              <a:spcBef>
                <a:spcPct val="0"/>
              </a:spcBef>
            </a:pPr>
            <a:r>
              <a:rPr lang="el-GR" sz="2600" dirty="0" smtClean="0"/>
              <a:t>Προσέλκυση επενδύσεων για υποδομές και μέσα</a:t>
            </a:r>
          </a:p>
        </p:txBody>
      </p:sp>
      <p:sp>
        <p:nvSpPr>
          <p:cNvPr id="18436" name="Content Placeholder 6"/>
          <p:cNvSpPr txBox="1">
            <a:spLocks/>
          </p:cNvSpPr>
          <p:nvPr/>
        </p:nvSpPr>
        <p:spPr bwMode="auto">
          <a:xfrm>
            <a:off x="428625" y="923124"/>
            <a:ext cx="8229600" cy="1500187"/>
          </a:xfrm>
          <a:prstGeom prst="rect">
            <a:avLst/>
          </a:prstGeom>
          <a:noFill/>
          <a:ln w="9525">
            <a:noFill/>
            <a:miter lim="800000"/>
            <a:headEnd/>
            <a:tailEnd/>
          </a:ln>
        </p:spPr>
        <p:txBody>
          <a:bodyPr/>
          <a:lstStyle/>
          <a:p>
            <a:pPr marL="342900" indent="-342900" algn="ctr" eaLnBrk="0" hangingPunct="0">
              <a:buFont typeface="Arial" charset="0"/>
              <a:buNone/>
            </a:pPr>
            <a:r>
              <a:rPr lang="el-GR" sz="3200" b="1" dirty="0" smtClean="0"/>
              <a:t>Λιμένες = «οχήματα» </a:t>
            </a:r>
            <a:r>
              <a:rPr lang="el-GR" sz="3200" b="1" dirty="0"/>
              <a:t>ανάπτυξης </a:t>
            </a:r>
          </a:p>
        </p:txBody>
      </p:sp>
    </p:spTree>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pPr>
              <a:defRPr/>
            </a:pPr>
            <a:fld id="{08878052-77C3-49BD-90EE-F7192F9B4687}" type="slidenum">
              <a:rPr lang="el-GR"/>
              <a:pPr>
                <a:defRPr/>
              </a:pPr>
              <a:t>6</a:t>
            </a:fld>
            <a:endParaRPr lang="el-GR"/>
          </a:p>
        </p:txBody>
      </p:sp>
      <p:sp>
        <p:nvSpPr>
          <p:cNvPr id="3" name="Title 1"/>
          <p:cNvSpPr>
            <a:spLocks noGrp="1"/>
          </p:cNvSpPr>
          <p:nvPr>
            <p:ph type="title"/>
          </p:nvPr>
        </p:nvSpPr>
        <p:spPr>
          <a:xfrm>
            <a:off x="485775" y="862013"/>
            <a:ext cx="8229600" cy="725487"/>
          </a:xfrm>
        </p:spPr>
        <p:txBody>
          <a:bodyPr rtlCol="0">
            <a:normAutofit fontScale="90000"/>
          </a:bodyPr>
          <a:lstStyle/>
          <a:p>
            <a:pPr eaLnBrk="1" fontAlgn="auto" hangingPunct="1">
              <a:spcAft>
                <a:spcPts val="0"/>
              </a:spcAft>
              <a:defRPr/>
            </a:pPr>
            <a:r>
              <a:rPr lang="el-GR" dirty="0" smtClean="0"/>
              <a:t/>
            </a:r>
            <a:br>
              <a:rPr lang="el-GR" dirty="0" smtClean="0"/>
            </a:br>
            <a:r>
              <a:rPr lang="el-GR" dirty="0" smtClean="0"/>
              <a:t>Πού </a:t>
            </a:r>
            <a:r>
              <a:rPr lang="el-GR" dirty="0"/>
              <a:t>βρισκόμαστε </a:t>
            </a:r>
            <a:r>
              <a:rPr lang="el-GR" dirty="0" smtClean="0"/>
              <a:t>σήμερα</a:t>
            </a:r>
            <a:r>
              <a:rPr lang="el-GR" dirty="0"/>
              <a:t/>
            </a:r>
            <a:br>
              <a:rPr lang="el-GR" dirty="0"/>
            </a:br>
            <a:endParaRPr lang="el-GR" dirty="0" smtClean="0"/>
          </a:p>
        </p:txBody>
      </p:sp>
      <p:sp>
        <p:nvSpPr>
          <p:cNvPr id="40964" name="Content Placeholder 2"/>
          <p:cNvSpPr>
            <a:spLocks noGrp="1"/>
          </p:cNvSpPr>
          <p:nvPr>
            <p:ph idx="1"/>
          </p:nvPr>
        </p:nvSpPr>
        <p:spPr>
          <a:xfrm>
            <a:off x="457200" y="2017063"/>
            <a:ext cx="8229600" cy="3693832"/>
          </a:xfrm>
        </p:spPr>
        <p:txBody>
          <a:bodyPr/>
          <a:lstStyle/>
          <a:p>
            <a:pPr lvl="1" eaLnBrk="1" hangingPunct="1"/>
            <a:r>
              <a:rPr lang="el-GR" dirty="0" smtClean="0"/>
              <a:t>16 Λιμένες Διεθνούς Ενδιαφέροντος</a:t>
            </a:r>
          </a:p>
          <a:p>
            <a:pPr lvl="1" eaLnBrk="1" hangingPunct="1"/>
            <a:r>
              <a:rPr lang="el-GR" dirty="0" smtClean="0"/>
              <a:t>16 Λιμένες Εθνικής Σημασίας</a:t>
            </a:r>
          </a:p>
          <a:p>
            <a:pPr lvl="1" eaLnBrk="1" hangingPunct="1"/>
            <a:r>
              <a:rPr lang="el-GR" dirty="0" smtClean="0"/>
              <a:t>25 Λιμένες Μείζονος Ενδιαφέροντος</a:t>
            </a:r>
          </a:p>
          <a:p>
            <a:pPr lvl="1" eaLnBrk="1" hangingPunct="1"/>
            <a:r>
              <a:rPr lang="el-GR" dirty="0" smtClean="0"/>
              <a:t>Πολυάριθμοι Λιμένες Τοπικής Σημασίας</a:t>
            </a:r>
          </a:p>
          <a:p>
            <a:pPr marL="457200" lvl="1" indent="0" eaLnBrk="1" hangingPunct="1">
              <a:buNone/>
            </a:pPr>
            <a:endParaRPr lang="el-GR" dirty="0" smtClean="0">
              <a:sym typeface="Wingdings" pitchFamily="2" charset="2"/>
            </a:endParaRPr>
          </a:p>
          <a:p>
            <a:pPr marL="457200" lvl="1" indent="0" eaLnBrk="1" hangingPunct="1">
              <a:buNone/>
            </a:pPr>
            <a:r>
              <a:rPr lang="el-GR" dirty="0" smtClean="0">
                <a:sym typeface="Wingdings" pitchFamily="2" charset="2"/>
              </a:rPr>
              <a:t> ~802 υφιστάμενοι λιμένες/λιμενικές εγκαταστάσεις, δημόσιοι και ιδιωτικοί, </a:t>
            </a:r>
            <a:r>
              <a:rPr lang="el-GR" dirty="0" smtClean="0"/>
              <a:t>όλων </a:t>
            </a:r>
            <a:r>
              <a:rPr lang="el-GR" dirty="0"/>
              <a:t>των μεγεθών και χρήσεων.</a:t>
            </a:r>
          </a:p>
          <a:p>
            <a:pPr marL="457200" lvl="1" indent="0" eaLnBrk="1" hangingPunct="1">
              <a:buNone/>
            </a:pPr>
            <a:endParaRPr lang="el-GR" dirty="0" smtClean="0"/>
          </a:p>
          <a:p>
            <a:pPr lvl="1" eaLnBrk="1" hangingPunct="1"/>
            <a:endParaRPr lang="el-GR" dirty="0" smtClean="0"/>
          </a:p>
          <a:p>
            <a:pPr lvl="1" eaLnBrk="1" hangingPunct="1"/>
            <a:endParaRPr lang="el-GR" dirty="0" smtClean="0"/>
          </a:p>
          <a:p>
            <a:pPr lvl="1" eaLnBrk="1" hangingPunct="1"/>
            <a:endParaRPr lang="el-GR" dirty="0" smtClean="0"/>
          </a:p>
        </p:txBody>
      </p:sp>
    </p:spTree>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pPr>
              <a:defRPr/>
            </a:pPr>
            <a:fld id="{C30FBECB-83E6-4D78-971E-C1BDB20B7135}" type="slidenum">
              <a:rPr lang="el-GR"/>
              <a:pPr>
                <a:defRPr/>
              </a:pPr>
              <a:t>7</a:t>
            </a:fld>
            <a:endParaRPr lang="el-GR"/>
          </a:p>
        </p:txBody>
      </p:sp>
      <p:sp>
        <p:nvSpPr>
          <p:cNvPr id="5" name="Title 1"/>
          <p:cNvSpPr>
            <a:spLocks noGrp="1"/>
          </p:cNvSpPr>
          <p:nvPr>
            <p:ph type="title"/>
          </p:nvPr>
        </p:nvSpPr>
        <p:spPr>
          <a:xfrm>
            <a:off x="457200" y="757611"/>
            <a:ext cx="8229600" cy="725487"/>
          </a:xfrm>
        </p:spPr>
        <p:txBody>
          <a:bodyPr rtlCol="0">
            <a:normAutofit fontScale="90000"/>
          </a:bodyPr>
          <a:lstStyle/>
          <a:p>
            <a:pPr eaLnBrk="1" fontAlgn="auto" hangingPunct="1">
              <a:spcAft>
                <a:spcPts val="0"/>
              </a:spcAft>
              <a:defRPr/>
            </a:pPr>
            <a:r>
              <a:rPr lang="el-GR" dirty="0" smtClean="0"/>
              <a:t>Πού </a:t>
            </a:r>
            <a:r>
              <a:rPr lang="el-GR" dirty="0"/>
              <a:t>βρισκόμαστε </a:t>
            </a:r>
            <a:r>
              <a:rPr lang="el-GR" dirty="0" smtClean="0"/>
              <a:t>σήμερα</a:t>
            </a:r>
          </a:p>
        </p:txBody>
      </p:sp>
      <p:sp>
        <p:nvSpPr>
          <p:cNvPr id="41988" name="Content Placeholder 2"/>
          <p:cNvSpPr>
            <a:spLocks noGrp="1"/>
          </p:cNvSpPr>
          <p:nvPr>
            <p:ph idx="1"/>
          </p:nvPr>
        </p:nvSpPr>
        <p:spPr>
          <a:xfrm>
            <a:off x="457200" y="2498634"/>
            <a:ext cx="8229600" cy="3197225"/>
          </a:xfrm>
        </p:spPr>
        <p:txBody>
          <a:bodyPr/>
          <a:lstStyle/>
          <a:p>
            <a:pPr lvl="1" eaLnBrk="1" hangingPunct="1"/>
            <a:r>
              <a:rPr lang="el-GR" dirty="0" smtClean="0"/>
              <a:t>12 Ανώνυμες Εταιρείες (Οργανισμοί Λιμένος)</a:t>
            </a:r>
          </a:p>
          <a:p>
            <a:pPr lvl="1" eaLnBrk="1" hangingPunct="1"/>
            <a:r>
              <a:rPr lang="el-GR" dirty="0" smtClean="0"/>
              <a:t>23 Κρατικά Λιμενικά Ταμεία (ΚΛΤ) που εποπτεύονται από το ΥΝΑ/ΓΓΛΛΠ &amp; τις οικείες Αποκεντρωμένες Διοικήσεις</a:t>
            </a:r>
          </a:p>
          <a:p>
            <a:pPr lvl="1" eaLnBrk="1" hangingPunct="1"/>
            <a:r>
              <a:rPr lang="el-GR" dirty="0" smtClean="0"/>
              <a:t>68 Δημοτικά Λιμενικά Ταμεία (ΔΛΤ) </a:t>
            </a:r>
          </a:p>
          <a:p>
            <a:pPr lvl="1" eaLnBrk="1" hangingPunct="1"/>
            <a:endParaRPr lang="el-GR" dirty="0" smtClean="0"/>
          </a:p>
          <a:p>
            <a:pPr lvl="1" eaLnBrk="1" hangingPunct="1"/>
            <a:endParaRPr lang="el-GR" dirty="0" smtClean="0"/>
          </a:p>
          <a:p>
            <a:pPr lvl="1" eaLnBrk="1" hangingPunct="1"/>
            <a:endParaRPr lang="el-GR" dirty="0" smtClean="0"/>
          </a:p>
        </p:txBody>
      </p:sp>
      <p:sp>
        <p:nvSpPr>
          <p:cNvPr id="10" name="Slide Number Placeholder 3"/>
          <p:cNvSpPr txBox="1">
            <a:spLocks/>
          </p:cNvSpPr>
          <p:nvPr/>
        </p:nvSpPr>
        <p:spPr>
          <a:xfrm>
            <a:off x="6553200" y="6356350"/>
            <a:ext cx="2133600" cy="365125"/>
          </a:xfrm>
          <a:prstGeom prst="rect">
            <a:avLst/>
          </a:prstGeom>
        </p:spPr>
        <p:txBody>
          <a:bodyPr anchor="ctr"/>
          <a:lstStyle/>
          <a:p>
            <a:pPr algn="r" fontAlgn="auto">
              <a:spcBef>
                <a:spcPts val="0"/>
              </a:spcBef>
              <a:spcAft>
                <a:spcPts val="0"/>
              </a:spcAft>
              <a:defRPr/>
            </a:pPr>
            <a:fld id="{8AA4F798-8D13-480B-9286-9DBE32E48752}" type="slidenum">
              <a:rPr lang="el-GR" sz="1200">
                <a:solidFill>
                  <a:schemeClr val="tx1">
                    <a:tint val="75000"/>
                  </a:schemeClr>
                </a:solidFill>
                <a:latin typeface="+mn-lt"/>
              </a:rPr>
              <a:pPr algn="r" fontAlgn="auto">
                <a:spcBef>
                  <a:spcPts val="0"/>
                </a:spcBef>
                <a:spcAft>
                  <a:spcPts val="0"/>
                </a:spcAft>
                <a:defRPr/>
              </a:pPr>
              <a:t>7</a:t>
            </a:fld>
            <a:endParaRPr lang="el-GR" sz="1200">
              <a:solidFill>
                <a:schemeClr val="tx1">
                  <a:tint val="75000"/>
                </a:schemeClr>
              </a:solidFill>
              <a:latin typeface="+mn-lt"/>
            </a:endParaRPr>
          </a:p>
        </p:txBody>
      </p:sp>
    </p:spTree>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pPr>
              <a:defRPr/>
            </a:pPr>
            <a:fld id="{A6115847-3918-4210-9975-11F8403DF109}" type="slidenum">
              <a:rPr lang="el-GR"/>
              <a:pPr>
                <a:defRPr/>
              </a:pPr>
              <a:t>8</a:t>
            </a:fld>
            <a:endParaRPr lang="el-GR"/>
          </a:p>
        </p:txBody>
      </p:sp>
      <p:sp>
        <p:nvSpPr>
          <p:cNvPr id="3" name="Rectangle 2"/>
          <p:cNvSpPr>
            <a:spLocks noGrp="1"/>
          </p:cNvSpPr>
          <p:nvPr>
            <p:ph type="title"/>
          </p:nvPr>
        </p:nvSpPr>
        <p:spPr>
          <a:xfrm>
            <a:off x="457200" y="679636"/>
            <a:ext cx="8229600" cy="725488"/>
          </a:xfrm>
        </p:spPr>
        <p:txBody>
          <a:bodyPr rtlCol="0">
            <a:normAutofit fontScale="90000"/>
          </a:bodyPr>
          <a:lstStyle/>
          <a:p>
            <a:pPr eaLnBrk="1" fontAlgn="auto" hangingPunct="1">
              <a:spcAft>
                <a:spcPts val="0"/>
              </a:spcAft>
              <a:defRPr/>
            </a:pPr>
            <a:r>
              <a:rPr lang="el-GR" dirty="0"/>
              <a:t>Τι υλοποιείται μέσω του </a:t>
            </a:r>
            <a:r>
              <a:rPr lang="el-GR" dirty="0" smtClean="0"/>
              <a:t>ΕΣΠΑ</a:t>
            </a:r>
            <a:br>
              <a:rPr lang="el-GR" dirty="0" smtClean="0"/>
            </a:br>
            <a:r>
              <a:rPr lang="el-GR" sz="3600" dirty="0" smtClean="0"/>
              <a:t>2007-2013</a:t>
            </a:r>
            <a:endParaRPr lang="en-GB" sz="3600" dirty="0" smtClean="0"/>
          </a:p>
        </p:txBody>
      </p:sp>
      <p:sp>
        <p:nvSpPr>
          <p:cNvPr id="36868" name="Rectangle 3"/>
          <p:cNvSpPr txBox="1">
            <a:spLocks/>
          </p:cNvSpPr>
          <p:nvPr/>
        </p:nvSpPr>
        <p:spPr bwMode="auto">
          <a:xfrm>
            <a:off x="457199" y="1830388"/>
            <a:ext cx="8390965" cy="4525962"/>
          </a:xfrm>
          <a:prstGeom prst="rect">
            <a:avLst/>
          </a:prstGeom>
          <a:noFill/>
          <a:ln w="9525">
            <a:noFill/>
            <a:miter lim="800000"/>
            <a:headEnd/>
            <a:tailEnd/>
          </a:ln>
        </p:spPr>
        <p:txBody>
          <a:bodyPr/>
          <a:lstStyle/>
          <a:p>
            <a:pPr marL="914400" lvl="1" indent="-457200">
              <a:buClr>
                <a:srgbClr val="FFCC66"/>
              </a:buClr>
              <a:buFont typeface="Arial" pitchFamily="34" charset="0"/>
              <a:buChar char="•"/>
            </a:pPr>
            <a:r>
              <a:rPr lang="el-GR" sz="2400" dirty="0" smtClean="0"/>
              <a:t>Ε.Π</a:t>
            </a:r>
            <a:r>
              <a:rPr lang="el-GR" sz="2400" dirty="0"/>
              <a:t>. </a:t>
            </a:r>
            <a:r>
              <a:rPr lang="el-GR" sz="2400" dirty="0" smtClean="0"/>
              <a:t>«Ενίσχυση της </a:t>
            </a:r>
            <a:r>
              <a:rPr lang="el-GR" sz="2400" dirty="0" err="1" smtClean="0"/>
              <a:t>Προσπελασιμότητας</a:t>
            </a:r>
            <a:r>
              <a:rPr lang="el-GR" sz="2400" dirty="0" smtClean="0"/>
              <a:t>»</a:t>
            </a:r>
            <a:r>
              <a:rPr lang="en-US" sz="2400" dirty="0" smtClean="0"/>
              <a:t> </a:t>
            </a:r>
            <a:r>
              <a:rPr lang="el-GR" sz="2400" dirty="0" smtClean="0"/>
              <a:t>(ΕΠ-ΕΠ)</a:t>
            </a:r>
            <a:r>
              <a:rPr lang="en-US" sz="2400" dirty="0" smtClean="0"/>
              <a:t>: </a:t>
            </a:r>
            <a:r>
              <a:rPr lang="el-GR" sz="2400" dirty="0" smtClean="0"/>
              <a:t>Υποδομές σε </a:t>
            </a:r>
            <a:r>
              <a:rPr lang="el-GR" sz="2400" b="1" dirty="0" smtClean="0"/>
              <a:t>5</a:t>
            </a:r>
            <a:r>
              <a:rPr lang="el-GR" sz="2400" dirty="0" smtClean="0"/>
              <a:t> μεγάλους λιμένες, κυρίως εντός Δ.Δ.Μ</a:t>
            </a:r>
            <a:r>
              <a:rPr lang="el-GR" sz="2400" dirty="0"/>
              <a:t>. της </a:t>
            </a:r>
            <a:r>
              <a:rPr lang="el-GR" sz="2400" dirty="0" smtClean="0"/>
              <a:t>χώρας. Εντάξεις </a:t>
            </a:r>
            <a:r>
              <a:rPr lang="el-GR" sz="2400" b="1" dirty="0" smtClean="0"/>
              <a:t>115 </a:t>
            </a:r>
            <a:r>
              <a:rPr lang="el-GR" sz="2400" b="1" dirty="0"/>
              <a:t>εκατ. </a:t>
            </a:r>
            <a:r>
              <a:rPr lang="el-GR" sz="2400" b="1" dirty="0" smtClean="0"/>
              <a:t>€</a:t>
            </a:r>
            <a:r>
              <a:rPr lang="el-GR" sz="2400" dirty="0" smtClean="0"/>
              <a:t>, συμβάσεις 92 </a:t>
            </a:r>
            <a:r>
              <a:rPr lang="el-GR" sz="2400" dirty="0"/>
              <a:t>εκατ. </a:t>
            </a:r>
            <a:r>
              <a:rPr lang="el-GR" sz="2400" dirty="0" smtClean="0"/>
              <a:t>€.</a:t>
            </a:r>
          </a:p>
          <a:p>
            <a:pPr marL="914400" lvl="1" indent="-457200">
              <a:buClr>
                <a:srgbClr val="FFCC66"/>
              </a:buClr>
              <a:buFont typeface="Arial" pitchFamily="34" charset="0"/>
              <a:buChar char="•"/>
            </a:pPr>
            <a:endParaRPr lang="el-GR" sz="1600" dirty="0" smtClean="0"/>
          </a:p>
          <a:p>
            <a:pPr marL="914400" lvl="1" indent="-457200">
              <a:buClr>
                <a:srgbClr val="FFCC66"/>
              </a:buClr>
              <a:buFont typeface="Arial" pitchFamily="34" charset="0"/>
              <a:buChar char="•"/>
            </a:pPr>
            <a:r>
              <a:rPr lang="el-GR" sz="2400" dirty="0" smtClean="0"/>
              <a:t>5 ΠΕΠ</a:t>
            </a:r>
            <a:r>
              <a:rPr lang="en-US" sz="2400" dirty="0" smtClean="0"/>
              <a:t>: </a:t>
            </a:r>
            <a:r>
              <a:rPr lang="el-GR" sz="2400" dirty="0" smtClean="0"/>
              <a:t>Λιμενικές </a:t>
            </a:r>
            <a:r>
              <a:rPr lang="el-GR" sz="2400" dirty="0"/>
              <a:t>υποδομές σε </a:t>
            </a:r>
            <a:r>
              <a:rPr lang="el-GR" sz="2400" b="1" dirty="0" smtClean="0"/>
              <a:t>41</a:t>
            </a:r>
            <a:r>
              <a:rPr lang="el-GR" sz="2400" dirty="0" smtClean="0"/>
              <a:t> λιμένες, κύρια καθώς και περιφερειακά</a:t>
            </a:r>
            <a:r>
              <a:rPr lang="en-US" sz="2400" dirty="0" smtClean="0"/>
              <a:t>, </a:t>
            </a:r>
            <a:r>
              <a:rPr lang="el-GR" sz="2400" dirty="0" smtClean="0"/>
              <a:t>υποδομές </a:t>
            </a:r>
            <a:r>
              <a:rPr lang="el-GR" sz="2400" dirty="0"/>
              <a:t>τουριστικών και αλιευτικών καταφυγίων</a:t>
            </a:r>
            <a:r>
              <a:rPr lang="el-GR" sz="2400" dirty="0" smtClean="0"/>
              <a:t>. </a:t>
            </a:r>
            <a:r>
              <a:rPr lang="el-GR" sz="2400" dirty="0"/>
              <a:t>Εντάξεις</a:t>
            </a:r>
            <a:r>
              <a:rPr lang="el-GR" sz="2400" dirty="0" smtClean="0"/>
              <a:t> </a:t>
            </a:r>
            <a:r>
              <a:rPr lang="el-GR" sz="2400" b="1" dirty="0" smtClean="0"/>
              <a:t>238 </a:t>
            </a:r>
            <a:r>
              <a:rPr lang="el-GR" sz="2400" b="1" dirty="0"/>
              <a:t>εκατ. </a:t>
            </a:r>
            <a:r>
              <a:rPr lang="el-GR" sz="2400" b="1" dirty="0" smtClean="0"/>
              <a:t>€, </a:t>
            </a:r>
            <a:r>
              <a:rPr lang="el-GR" sz="2400" dirty="0" smtClean="0"/>
              <a:t>συμβάσεις 115 </a:t>
            </a:r>
            <a:r>
              <a:rPr lang="el-GR" sz="2400" dirty="0"/>
              <a:t>εκατ. </a:t>
            </a:r>
            <a:r>
              <a:rPr lang="el-GR" sz="2400" dirty="0" smtClean="0"/>
              <a:t>€.</a:t>
            </a:r>
          </a:p>
          <a:p>
            <a:pPr marL="914400" lvl="1" indent="-457200">
              <a:buClr>
                <a:srgbClr val="FFCC66"/>
              </a:buClr>
              <a:buFont typeface="Arial" pitchFamily="34" charset="0"/>
              <a:buChar char="•"/>
            </a:pPr>
            <a:endParaRPr lang="el-GR" sz="2400" dirty="0" smtClean="0"/>
          </a:p>
          <a:p>
            <a:pPr marL="914400" lvl="1" indent="-457200">
              <a:buClr>
                <a:srgbClr val="FFCC66"/>
              </a:buClr>
              <a:buFont typeface="Arial" pitchFamily="34" charset="0"/>
              <a:buChar char="•"/>
            </a:pPr>
            <a:r>
              <a:rPr lang="el-GR" sz="2400" dirty="0" smtClean="0"/>
              <a:t>Ε.Π</a:t>
            </a:r>
            <a:r>
              <a:rPr lang="el-GR" sz="2400" dirty="0"/>
              <a:t>. </a:t>
            </a:r>
            <a:r>
              <a:rPr lang="el-GR" sz="2400" dirty="0" smtClean="0"/>
              <a:t>Ανταγωνιστικότητα &amp; Επιχειρηματικότητα</a:t>
            </a:r>
            <a:endParaRPr lang="el-GR" sz="2400" dirty="0"/>
          </a:p>
          <a:p>
            <a:pPr lvl="1">
              <a:buClr>
                <a:srgbClr val="FFCC66"/>
              </a:buClr>
            </a:pPr>
            <a:r>
              <a:rPr lang="el-GR" sz="2400" dirty="0"/>
              <a:t>	Παρεμβάσεις βελτίωσης τουριστικών υπηρεσιών </a:t>
            </a:r>
            <a:r>
              <a:rPr lang="el-GR" sz="2400" dirty="0" smtClean="0"/>
              <a:t>	(καταφύγια </a:t>
            </a:r>
            <a:r>
              <a:rPr lang="el-GR" sz="2400" dirty="0"/>
              <a:t>τουριστικών </a:t>
            </a:r>
            <a:r>
              <a:rPr lang="el-GR" sz="2400" dirty="0" smtClean="0"/>
              <a:t>σκαφών). </a:t>
            </a:r>
            <a:r>
              <a:rPr lang="el-GR" sz="2400" dirty="0"/>
              <a:t>Εντάξεις </a:t>
            </a:r>
            <a:r>
              <a:rPr lang="el-GR" sz="2400" dirty="0" smtClean="0"/>
              <a:t>έργων </a:t>
            </a:r>
            <a:r>
              <a:rPr lang="el-GR" sz="2400" b="1" dirty="0" smtClean="0"/>
              <a:t>28  	εκατ</a:t>
            </a:r>
            <a:r>
              <a:rPr lang="el-GR" sz="2400" b="1" dirty="0"/>
              <a:t>. </a:t>
            </a:r>
            <a:r>
              <a:rPr lang="el-GR" sz="2400" b="1" dirty="0" smtClean="0"/>
              <a:t>€</a:t>
            </a:r>
            <a:r>
              <a:rPr lang="el-GR" sz="2400" dirty="0" smtClean="0"/>
              <a:t>, συμβάσεις </a:t>
            </a:r>
            <a:r>
              <a:rPr lang="el-GR" sz="2400" dirty="0"/>
              <a:t>1,8 εκατ. </a:t>
            </a:r>
            <a:r>
              <a:rPr lang="el-GR" sz="2400" dirty="0" smtClean="0"/>
              <a:t>€. </a:t>
            </a:r>
            <a:endParaRPr lang="el-GR" sz="2400" dirty="0"/>
          </a:p>
          <a:p>
            <a:pPr lvl="1">
              <a:buClr>
                <a:srgbClr val="FFCC66"/>
              </a:buClr>
              <a:buFont typeface="Wingdings 2" pitchFamily="18" charset="2"/>
              <a:buNone/>
            </a:pPr>
            <a:endParaRPr lang="el-GR" sz="2400" dirty="0"/>
          </a:p>
          <a:p>
            <a:pPr marL="342900" indent="-342900">
              <a:spcBef>
                <a:spcPct val="20000"/>
              </a:spcBef>
              <a:buFont typeface="Arial" charset="0"/>
              <a:buNone/>
            </a:pPr>
            <a:r>
              <a:rPr lang="el-GR" sz="2800" dirty="0"/>
              <a:t>	</a:t>
            </a:r>
            <a:endParaRPr lang="en-GB" sz="2800" dirty="0"/>
          </a:p>
        </p:txBody>
      </p:sp>
    </p:spTree>
  </p:cSld>
  <p:clrMapOvr>
    <a:masterClrMapping/>
  </p:clrMapOvr>
  <p:transition spd="slow">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Placeholder 4"/>
          <p:cNvSpPr txBox="1">
            <a:spLocks/>
          </p:cNvSpPr>
          <p:nvPr/>
        </p:nvSpPr>
        <p:spPr bwMode="auto">
          <a:xfrm>
            <a:off x="4214813" y="1643063"/>
            <a:ext cx="4041775" cy="357187"/>
          </a:xfrm>
          <a:prstGeom prst="rect">
            <a:avLst/>
          </a:prstGeom>
          <a:noFill/>
          <a:ln w="9525">
            <a:noFill/>
            <a:miter lim="800000"/>
            <a:headEnd/>
            <a:tailEnd/>
          </a:ln>
        </p:spPr>
        <p:txBody>
          <a:bodyPr/>
          <a:lstStyle/>
          <a:p>
            <a:pPr marL="342900" indent="-342900">
              <a:spcBef>
                <a:spcPct val="20000"/>
              </a:spcBef>
            </a:pPr>
            <a:endParaRPr lang="el-GR" sz="3200"/>
          </a:p>
        </p:txBody>
      </p:sp>
      <p:sp>
        <p:nvSpPr>
          <p:cNvPr id="19459" name="Content Placeholder 5"/>
          <p:cNvSpPr>
            <a:spLocks noGrp="1"/>
          </p:cNvSpPr>
          <p:nvPr>
            <p:ph sz="quarter" idx="4294967295"/>
          </p:nvPr>
        </p:nvSpPr>
        <p:spPr>
          <a:xfrm>
            <a:off x="4214813" y="2174875"/>
            <a:ext cx="4643437" cy="1899584"/>
          </a:xfrm>
        </p:spPr>
        <p:txBody>
          <a:bodyPr/>
          <a:lstStyle/>
          <a:p>
            <a:pPr marL="179388" indent="-179388" eaLnBrk="1" hangingPunct="1">
              <a:spcBef>
                <a:spcPct val="0"/>
              </a:spcBef>
            </a:pPr>
            <a:r>
              <a:rPr lang="el-GR" sz="2000" dirty="0" smtClean="0"/>
              <a:t>Αύξηση της ζήτησης για θαλάσσιες εμπορευματικές μεταφορές  </a:t>
            </a:r>
          </a:p>
          <a:p>
            <a:pPr marL="179388" indent="-179388" eaLnBrk="1" hangingPunct="1">
              <a:spcBef>
                <a:spcPct val="0"/>
              </a:spcBef>
            </a:pPr>
            <a:r>
              <a:rPr lang="el-GR" sz="2000" dirty="0" smtClean="0"/>
              <a:t>Ανάπτυξη και δραστηριοποίηση ανταγωνιστικών λιμένων στην Αν. Μεσόγειο  </a:t>
            </a:r>
          </a:p>
          <a:p>
            <a:pPr marL="179388" indent="-179388" eaLnBrk="1" hangingPunct="1">
              <a:spcBef>
                <a:spcPct val="0"/>
              </a:spcBef>
            </a:pPr>
            <a:endParaRPr lang="el-GR" sz="2000" dirty="0" smtClean="0"/>
          </a:p>
        </p:txBody>
      </p:sp>
      <p:sp>
        <p:nvSpPr>
          <p:cNvPr id="6" name="Right Arrow 5"/>
          <p:cNvSpPr/>
          <p:nvPr/>
        </p:nvSpPr>
        <p:spPr>
          <a:xfrm>
            <a:off x="714375" y="1646426"/>
            <a:ext cx="3500438" cy="2357437"/>
          </a:xfrm>
          <a:prstGeom prst="rightArrow">
            <a:avLst>
              <a:gd name="adj1" fmla="val 44446"/>
              <a:gd name="adj2" fmla="val 19142"/>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dirty="0">
                <a:solidFill>
                  <a:schemeClr val="tx1"/>
                </a:solidFill>
              </a:rPr>
              <a:t>Παγκοσμιοποίηση του εμπορίου </a:t>
            </a:r>
          </a:p>
        </p:txBody>
      </p:sp>
      <p:sp>
        <p:nvSpPr>
          <p:cNvPr id="19461" name="Content Placeholder 5"/>
          <p:cNvSpPr txBox="1">
            <a:spLocks/>
          </p:cNvSpPr>
          <p:nvPr/>
        </p:nvSpPr>
        <p:spPr bwMode="auto">
          <a:xfrm>
            <a:off x="4214813" y="4572000"/>
            <a:ext cx="4643437" cy="1928813"/>
          </a:xfrm>
          <a:prstGeom prst="rect">
            <a:avLst/>
          </a:prstGeom>
          <a:noFill/>
          <a:ln w="9525">
            <a:noFill/>
            <a:miter lim="800000"/>
            <a:headEnd/>
            <a:tailEnd/>
          </a:ln>
        </p:spPr>
        <p:txBody>
          <a:bodyPr/>
          <a:lstStyle/>
          <a:p>
            <a:pPr marL="179388" indent="-179388" eaLnBrk="0" hangingPunct="0">
              <a:buFont typeface="Arial" charset="0"/>
              <a:buChar char="•"/>
            </a:pPr>
            <a:r>
              <a:rPr lang="el-GR" sz="2000" dirty="0"/>
              <a:t>Ανάπτυξη κρουαζιέρας αλλά με σχετικά μικρή συμμετοχή των ελληνικών λιμένων</a:t>
            </a:r>
          </a:p>
          <a:p>
            <a:pPr marL="179388" indent="-179388" eaLnBrk="0" hangingPunct="0">
              <a:buFont typeface="Arial" charset="0"/>
              <a:buChar char="•"/>
            </a:pPr>
            <a:r>
              <a:rPr lang="el-GR" sz="2000" dirty="0"/>
              <a:t>Αποσπασματική και ελλιπής ανάπτυξη τουριστικών </a:t>
            </a:r>
            <a:r>
              <a:rPr lang="el-GR" sz="2000" dirty="0" smtClean="0"/>
              <a:t>λιμένων</a:t>
            </a:r>
            <a:endParaRPr lang="el-GR" sz="2000" dirty="0"/>
          </a:p>
        </p:txBody>
      </p:sp>
      <p:sp>
        <p:nvSpPr>
          <p:cNvPr id="19462" name="Text Placeholder 4"/>
          <p:cNvSpPr txBox="1">
            <a:spLocks/>
          </p:cNvSpPr>
          <p:nvPr/>
        </p:nvSpPr>
        <p:spPr bwMode="auto">
          <a:xfrm>
            <a:off x="571500" y="1643063"/>
            <a:ext cx="3214688" cy="357187"/>
          </a:xfrm>
          <a:prstGeom prst="rect">
            <a:avLst/>
          </a:prstGeom>
          <a:noFill/>
          <a:ln w="9525">
            <a:noFill/>
            <a:miter lim="800000"/>
            <a:headEnd/>
            <a:tailEnd/>
          </a:ln>
        </p:spPr>
        <p:txBody>
          <a:bodyPr anchor="b"/>
          <a:lstStyle/>
          <a:p>
            <a:pPr eaLnBrk="0" hangingPunct="0">
              <a:spcBef>
                <a:spcPct val="20000"/>
              </a:spcBef>
              <a:buFont typeface="Arial" charset="0"/>
              <a:buNone/>
            </a:pPr>
            <a:endParaRPr lang="el-GR" sz="2400" b="1" dirty="0"/>
          </a:p>
        </p:txBody>
      </p:sp>
      <p:sp>
        <p:nvSpPr>
          <p:cNvPr id="9" name="Right Arrow 8"/>
          <p:cNvSpPr/>
          <p:nvPr/>
        </p:nvSpPr>
        <p:spPr>
          <a:xfrm>
            <a:off x="714375" y="4343401"/>
            <a:ext cx="3500438" cy="1785938"/>
          </a:xfrm>
          <a:prstGeom prst="rightArrow">
            <a:avLst>
              <a:gd name="adj1" fmla="val 44446"/>
              <a:gd name="adj2" fmla="val 19841"/>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dirty="0">
                <a:solidFill>
                  <a:schemeClr val="tx1"/>
                </a:solidFill>
              </a:rPr>
              <a:t>Ανάπτυξη όλων των μορφών θαλάσσιου τουρισμού</a:t>
            </a:r>
          </a:p>
        </p:txBody>
      </p:sp>
      <p:sp>
        <p:nvSpPr>
          <p:cNvPr id="10" name="Title 1"/>
          <p:cNvSpPr>
            <a:spLocks noGrp="1"/>
          </p:cNvSpPr>
          <p:nvPr>
            <p:ph type="title"/>
          </p:nvPr>
        </p:nvSpPr>
        <p:spPr>
          <a:xfrm>
            <a:off x="288925" y="465138"/>
            <a:ext cx="8229600" cy="654050"/>
          </a:xfrm>
        </p:spPr>
        <p:txBody>
          <a:bodyPr rtlCol="0">
            <a:normAutofit fontScale="90000"/>
          </a:bodyPr>
          <a:lstStyle/>
          <a:p>
            <a:pPr eaLnBrk="1" fontAlgn="auto" hangingPunct="1">
              <a:spcAft>
                <a:spcPts val="0"/>
              </a:spcAft>
              <a:defRPr/>
            </a:pPr>
            <a:r>
              <a:rPr lang="el-GR" sz="2700" dirty="0" smtClean="0"/>
              <a:t/>
            </a:r>
            <a:br>
              <a:rPr lang="el-GR" sz="2700" dirty="0" smtClean="0"/>
            </a:br>
            <a:r>
              <a:rPr lang="el-GR" sz="4000" dirty="0" smtClean="0"/>
              <a:t>Προκλήσεις</a:t>
            </a:r>
          </a:p>
        </p:txBody>
      </p:sp>
    </p:spTree>
  </p:cSld>
  <p:clrMapOvr>
    <a:masterClrMapping/>
  </p:clrMapOvr>
  <p:transition spd="slow">
    <p:randomBar dir="ver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0</TotalTime>
  <Words>1317</Words>
  <Application>Microsoft Office PowerPoint</Application>
  <PresentationFormat>On-screen Show (4:3)</PresentationFormat>
  <Paragraphs>222</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Slide 1</vt:lpstr>
      <vt:lpstr>Αρχές της Στρατηγικής λιμένων</vt:lpstr>
      <vt:lpstr>Γιατί απαιτείται η Στρατηγική;</vt:lpstr>
      <vt:lpstr>Ποιες είναι οι προϋποθέσεις για να πετύχει;</vt:lpstr>
      <vt:lpstr>Οι επιδιώξεις</vt:lpstr>
      <vt:lpstr> Πού βρισκόμαστε σήμερα </vt:lpstr>
      <vt:lpstr>Πού βρισκόμαστε σήμερα</vt:lpstr>
      <vt:lpstr>Τι υλοποιείται μέσω του ΕΣΠΑ 2007-2013</vt:lpstr>
      <vt:lpstr> Προκλήσεις</vt:lpstr>
      <vt:lpstr>Προκλήσεις</vt:lpstr>
      <vt:lpstr>Αδυναμίες</vt:lpstr>
      <vt:lpstr>Αδυναμίες</vt:lpstr>
      <vt:lpstr>Αδυναμίες</vt:lpstr>
      <vt:lpstr>Slide 14</vt:lpstr>
      <vt:lpstr>Επίπεδα Παρέμβασης  </vt:lpstr>
      <vt:lpstr>Εξειδικευμένη εποπτεία  από πλευράς δημοσίου</vt:lpstr>
      <vt:lpstr>Διακυβέρνηση λιμενικού συστήματος</vt:lpstr>
      <vt:lpstr> Διακυβέρνηση λιμενικού συστήματος 1η φάση – Διοικητική συνένωση 12 υφιστάμενων Α.Ε.  σε λιμενικά δίκτυα  (Αρχές Λιμένων)</vt:lpstr>
      <vt:lpstr>Διακυβέρνηση λιμενικού συστήματος 1η φάση – Αρχές Λιμένων και κύριοι λιμένες</vt:lpstr>
      <vt:lpstr>Διακυβέρνηση λιμενικού συστήματος 2η φάση – Επέκταση σε περιφερειακούς λιμένες (ΥΝΑ / ΥΠΕΣ)</vt:lpstr>
      <vt:lpstr>Βελτίωση και Ανάπτυξη Υποδομών</vt:lpstr>
      <vt:lpstr>Ασφάλεια Λιμένων –  Προστασία Περιβάλλοντος</vt:lpstr>
      <vt:lpstr>Χρηματοδότηση 2014-2020  CEF - ΣΥΜΦΩΝΟ ΕΤΑΙΡΙΚΗΣ ΣΧΕΣΗΣ</vt:lpstr>
      <vt:lpstr>Χρηματοδότηση 2014-2020 CEF - ΣΥΜΦΩΝΟ ΕΤΑΙΡΙΚΗΣ ΣΧΕΣΗΣ</vt:lpstr>
      <vt:lpstr>Ιδιωτικές Επενδύσεις ΤΑΙΠΕΔ</vt:lpstr>
      <vt:lpstr>Έργο ΥΝΑ- Αποτύπωση  Λιμενικών Εγκαταστάσεων</vt:lpstr>
      <vt:lpstr>Έργο ΥΝΑ- Νομοθεσία</vt:lpstr>
      <vt:lpstr>Slide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2012-11-13T18:51:25Z</dcterms:created>
  <dcterms:modified xsi:type="dcterms:W3CDTF">2012-11-15T12:48:48Z</dcterms:modified>
</cp:coreProperties>
</file>